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9" r:id="rId3"/>
    <p:sldId id="281" r:id="rId4"/>
    <p:sldId id="383" r:id="rId5"/>
    <p:sldId id="384" r:id="rId6"/>
    <p:sldId id="282" r:id="rId7"/>
    <p:sldId id="385" r:id="rId8"/>
    <p:sldId id="386" r:id="rId9"/>
    <p:sldId id="387" r:id="rId10"/>
    <p:sldId id="283" r:id="rId11"/>
    <p:sldId id="388" r:id="rId12"/>
    <p:sldId id="389" r:id="rId13"/>
    <p:sldId id="390" r:id="rId14"/>
    <p:sldId id="397" r:id="rId15"/>
    <p:sldId id="392" r:id="rId16"/>
    <p:sldId id="393" r:id="rId17"/>
    <p:sldId id="396" r:id="rId18"/>
    <p:sldId id="394" r:id="rId19"/>
    <p:sldId id="395" r:id="rId20"/>
    <p:sldId id="398" r:id="rId21"/>
    <p:sldId id="408" r:id="rId22"/>
    <p:sldId id="410" r:id="rId23"/>
    <p:sldId id="411" r:id="rId24"/>
    <p:sldId id="413" r:id="rId25"/>
    <p:sldId id="412" r:id="rId26"/>
    <p:sldId id="414" r:id="rId27"/>
    <p:sldId id="399" r:id="rId28"/>
    <p:sldId id="400" r:id="rId29"/>
    <p:sldId id="401" r:id="rId30"/>
    <p:sldId id="403" r:id="rId31"/>
    <p:sldId id="404" r:id="rId32"/>
    <p:sldId id="405" r:id="rId33"/>
    <p:sldId id="402" r:id="rId34"/>
    <p:sldId id="406" r:id="rId35"/>
    <p:sldId id="407" r:id="rId36"/>
    <p:sldId id="276" r:id="rId3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7">
          <p15:clr>
            <a:srgbClr val="A4A3A4"/>
          </p15:clr>
        </p15:guide>
        <p15:guide id="2" pos="29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  <a:srgbClr val="FFE3DD"/>
    <a:srgbClr val="DDDDDD"/>
    <a:srgbClr val="B8C06C"/>
    <a:srgbClr val="A50021"/>
    <a:srgbClr val="2B166E"/>
    <a:srgbClr val="692A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926" y="90"/>
      </p:cViewPr>
      <p:guideLst>
        <p:guide orient="horz" pos="2177"/>
        <p:guide pos="29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1CE1E-E586-4E39-AA6A-4E3984C0E97E}" type="datetimeFigureOut">
              <a:rPr lang="zh-CN" altLang="en-US" smtClean="0"/>
              <a:t>2022/8/14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C85FF-648E-4927-9BEF-F79EF392E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16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C85FF-648E-4927-9BEF-F79EF392EE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867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C85FF-648E-4927-9BEF-F79EF392EE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39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C85FF-648E-4927-9BEF-F79EF392EE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39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C85FF-648E-4927-9BEF-F79EF392EE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39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C85FF-648E-4927-9BEF-F79EF392EE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39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C85FF-648E-4927-9BEF-F79EF392EE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39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C85FF-648E-4927-9BEF-F79EF392EE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39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C85FF-648E-4927-9BEF-F79EF392EE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39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990600"/>
            <a:ext cx="6096000" cy="1828800"/>
          </a:xfrm>
          <a:effectLst>
            <a:outerShdw dist="53882" dir="2700000" algn="ctr" rotWithShape="0">
              <a:schemeClr val="tx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algn="l">
              <a:defRPr sz="4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altLang="zh-CN" noProof="0"/>
              <a:t>Click to edit </a:t>
            </a:r>
            <a:br>
              <a:rPr lang="en-US" altLang="zh-CN" noProof="0"/>
            </a:br>
            <a:r>
              <a:rPr lang="en-US" altLang="zh-CN" noProof="0"/>
              <a:t>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19113" y="2971800"/>
            <a:ext cx="5348287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C786DA2-4DDB-4873-A157-E9421712592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473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BCCD6F-06E7-41A3-804F-DF80E8F7D57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8901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005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0100" y="1447800"/>
            <a:ext cx="40005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1D850B-FCB4-4EA7-9E62-009BB893E64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7706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1CAD389-6C85-441A-BFF7-B3EB1B5DD06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0245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785FBF-4AAB-4038-8824-99A966FDE90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8409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9E4BC5C-0997-42E2-8275-EB3995430F1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7027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D1565A-3CDD-41A2-ADF0-2F88DA6256C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87318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94C4A17-691A-4A60-83A8-05536F8DBAA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6189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C5C2AB-B0FC-45DD-98CD-DAD74EF1F97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9365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076450" cy="6172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76950" cy="6172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D26679-366C-406D-8C9E-20E3C912701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9452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0057143" imgH="952045" progId="Photoshop.Image.6">
                  <p:embed/>
                </p:oleObj>
              </mc:Choice>
              <mc:Fallback>
                <p:oleObj r:id="rId13" imgW="10057143" imgH="952045" progId="Photoshop.Image.6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909638"/>
            <a:ext cx="9144000" cy="71437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153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76600" y="6540500"/>
            <a:ext cx="21336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  <a:latin typeface="+mn-lt"/>
                <a:ea typeface="宋体" pitchFamily="2" charset="-122"/>
              </a:defRPr>
            </a:lvl1pPr>
          </a:lstStyle>
          <a:p>
            <a:fld id="{17BA3F51-9E36-4B7D-8714-9AE385157E96}" type="slidenum">
              <a:rPr lang="zh-CN" altLang="en-US"/>
              <a:pPr/>
              <a:t>‹#›</a:t>
            </a:fld>
            <a:endParaRPr lang="en-US" altLang="zh-CN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3058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B166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Arial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Arial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csdn.net/weixin_42638946/article/details/115306073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9900" y="1701800"/>
            <a:ext cx="6406356" cy="1800225"/>
          </a:xfrm>
        </p:spPr>
        <p:txBody>
          <a:bodyPr/>
          <a:lstStyle/>
          <a:p>
            <a:r>
              <a:rPr lang="zh-CN" altLang="en-US" sz="5400" dirty="0">
                <a:ea typeface="宋体" pitchFamily="2" charset="-122"/>
              </a:rPr>
              <a:t>差分约束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8675" y="5734050"/>
            <a:ext cx="5348288" cy="38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000">
                <a:solidFill>
                  <a:srgbClr val="DDDDDD"/>
                </a:solidFill>
                <a:latin typeface="华文新魏" pitchFamily="2" charset="-122"/>
                <a:ea typeface="华文新魏" pitchFamily="2" charset="-122"/>
              </a:rPr>
              <a:t>        东莞中学 方东跃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a typeface="宋体" pitchFamily="2" charset="-122"/>
              </a:rPr>
              <a:t>两个算法</a:t>
            </a:r>
            <a:r>
              <a:rPr lang="en-US" altLang="zh-CN" dirty="0">
                <a:ea typeface="宋体" pitchFamily="2" charset="-122"/>
              </a:rPr>
              <a:t>+</a:t>
            </a:r>
            <a:r>
              <a:rPr lang="zh-CN" altLang="en-US" dirty="0">
                <a:ea typeface="宋体" pitchFamily="2" charset="-122"/>
              </a:rPr>
              <a:t>一类问题</a:t>
            </a:r>
            <a:endParaRPr lang="zh-CN" altLang="en-US" dirty="0">
              <a:solidFill>
                <a:schemeClr val="accent1"/>
              </a:solidFill>
              <a:ea typeface="宋体" pitchFamily="2" charset="-122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zh-CN" altLang="en-US">
              <a:ea typeface="宋体" pitchFamily="2" charset="-122"/>
            </a:endParaRPr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827088" y="1327150"/>
            <a:ext cx="7200900" cy="1022350"/>
            <a:chOff x="0" y="0"/>
            <a:chExt cx="4716" cy="780"/>
          </a:xfrm>
        </p:grpSpPr>
        <p:sp>
          <p:nvSpPr>
            <p:cNvPr id="5125" name="AutoShape 5"/>
            <p:cNvSpPr>
              <a:spLocks noChangeArrowheads="1"/>
            </p:cNvSpPr>
            <p:nvPr/>
          </p:nvSpPr>
          <p:spPr bwMode="auto">
            <a:xfrm>
              <a:off x="380" y="135"/>
              <a:ext cx="4336" cy="5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>
                    <a:gamma/>
                    <a:tint val="21176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6" name="AutoShape 6"/>
            <p:cNvSpPr>
              <a:spLocks noChangeArrowheads="1"/>
            </p:cNvSpPr>
            <p:nvPr/>
          </p:nvSpPr>
          <p:spPr bwMode="auto">
            <a:xfrm>
              <a:off x="0" y="0"/>
              <a:ext cx="685" cy="780"/>
            </a:xfrm>
            <a:prstGeom prst="diamond">
              <a:avLst/>
            </a:prstGeom>
            <a:solidFill>
              <a:schemeClr val="accent2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609" y="199"/>
              <a:ext cx="3422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800" b="1">
                  <a:ea typeface="宋体" pitchFamily="2" charset="-122"/>
                </a:rPr>
                <a:t>Bellman-Ford算法</a:t>
              </a:r>
            </a:p>
          </p:txBody>
        </p:sp>
        <p:sp>
          <p:nvSpPr>
            <p:cNvPr id="5128" name="Text Box 8"/>
            <p:cNvSpPr txBox="1">
              <a:spLocks noChangeArrowheads="1"/>
            </p:cNvSpPr>
            <p:nvPr/>
          </p:nvSpPr>
          <p:spPr bwMode="auto">
            <a:xfrm>
              <a:off x="207" y="217"/>
              <a:ext cx="250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800">
                  <a:solidFill>
                    <a:schemeClr val="bg1"/>
                  </a:solidFill>
                  <a:ea typeface="宋体" pitchFamily="2" charset="-122"/>
                </a:rPr>
                <a:t>1</a:t>
              </a:r>
            </a:p>
          </p:txBody>
        </p:sp>
      </p:grpSp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830263" y="2594099"/>
            <a:ext cx="7197725" cy="1022350"/>
            <a:chOff x="0" y="0"/>
            <a:chExt cx="4716" cy="780"/>
          </a:xfrm>
        </p:grpSpPr>
        <p:sp>
          <p:nvSpPr>
            <p:cNvPr id="5130" name="AutoShape 10"/>
            <p:cNvSpPr>
              <a:spLocks noChangeArrowheads="1"/>
            </p:cNvSpPr>
            <p:nvPr/>
          </p:nvSpPr>
          <p:spPr bwMode="auto">
            <a:xfrm>
              <a:off x="380" y="135"/>
              <a:ext cx="4336" cy="5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>
                    <a:gamma/>
                    <a:tint val="21176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1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685" cy="780"/>
            </a:xfrm>
            <a:prstGeom prst="diamond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608" y="199"/>
              <a:ext cx="3423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800" b="1">
                  <a:ea typeface="宋体" pitchFamily="2" charset="-122"/>
                </a:rPr>
                <a:t>SPFA算法</a:t>
              </a:r>
            </a:p>
          </p:txBody>
        </p:sp>
        <p:sp>
          <p:nvSpPr>
            <p:cNvPr id="5133" name="Text Box 13"/>
            <p:cNvSpPr txBox="1">
              <a:spLocks noChangeArrowheads="1"/>
            </p:cNvSpPr>
            <p:nvPr/>
          </p:nvSpPr>
          <p:spPr bwMode="auto">
            <a:xfrm>
              <a:off x="207" y="196"/>
              <a:ext cx="251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800">
                  <a:solidFill>
                    <a:schemeClr val="bg1"/>
                  </a:solidFill>
                  <a:ea typeface="宋体" pitchFamily="2" charset="-122"/>
                </a:rPr>
                <a:t>2</a:t>
              </a:r>
            </a:p>
          </p:txBody>
        </p:sp>
      </p:grpSp>
      <p:grpSp>
        <p:nvGrpSpPr>
          <p:cNvPr id="14" name="Group 9"/>
          <p:cNvGrpSpPr>
            <a:grpSpLocks/>
          </p:cNvGrpSpPr>
          <p:nvPr/>
        </p:nvGrpSpPr>
        <p:grpSpPr bwMode="auto">
          <a:xfrm>
            <a:off x="830263" y="3861048"/>
            <a:ext cx="7197725" cy="1022350"/>
            <a:chOff x="0" y="0"/>
            <a:chExt cx="4716" cy="780"/>
          </a:xfrm>
        </p:grpSpPr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>
              <a:off x="380" y="135"/>
              <a:ext cx="4336" cy="5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E3DD"/>
                </a:gs>
                <a:gs pos="100000">
                  <a:srgbClr val="FF3300"/>
                </a:gs>
              </a:gsLst>
              <a:lin ang="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685" cy="780"/>
            </a:xfrm>
            <a:prstGeom prst="diamond">
              <a:avLst/>
            </a:prstGeom>
            <a:solidFill>
              <a:srgbClr val="FF3300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608" y="199"/>
              <a:ext cx="3423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800" b="1" dirty="0">
                  <a:ea typeface="宋体" pitchFamily="2" charset="-122"/>
                </a:rPr>
                <a:t>差分约束</a:t>
              </a: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07" y="196"/>
              <a:ext cx="251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800" dirty="0">
                  <a:solidFill>
                    <a:schemeClr val="bg1"/>
                  </a:solidFill>
                  <a:ea typeface="宋体" pitchFamily="2" charset="-122"/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701675" y="1136650"/>
            <a:ext cx="6049963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Dijkstra算法</a:t>
            </a:r>
          </a:p>
          <a:p>
            <a:pPr algn="l">
              <a:spcBef>
                <a:spcPct val="50000"/>
              </a:spcBef>
            </a:pPr>
            <a:r>
              <a:rPr lang="zh-CN" altLang="en-US" sz="2800" b="1">
                <a:latin typeface="Times New Roman" pitchFamily="18" charset="0"/>
                <a:ea typeface="宋体" pitchFamily="2" charset="-122"/>
              </a:rPr>
              <a:t>如何求结点1到其他节点的最短距离？</a:t>
            </a:r>
          </a:p>
          <a:p>
            <a:pPr algn="l">
              <a:spcBef>
                <a:spcPct val="50000"/>
              </a:spcBef>
            </a:pPr>
            <a:r>
              <a:rPr lang="zh-CN" altLang="en-US" sz="2800" b="1">
                <a:solidFill>
                  <a:schemeClr val="hlink"/>
                </a:solidFill>
                <a:ea typeface="宋体" pitchFamily="2" charset="-122"/>
              </a:rPr>
              <a:t>Floyd算法</a:t>
            </a:r>
          </a:p>
          <a:p>
            <a:pPr algn="l">
              <a:spcBef>
                <a:spcPct val="50000"/>
              </a:spcBef>
            </a:pPr>
            <a:r>
              <a:rPr lang="zh-CN" altLang="en-US" sz="2800" b="1">
                <a:latin typeface="Times New Roman" pitchFamily="18" charset="0"/>
                <a:ea typeface="宋体" pitchFamily="2" charset="-122"/>
              </a:rPr>
              <a:t>如何求任意两点之间的最短距离？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>
                <a:ea typeface="宋体" pitchFamily="2" charset="-122"/>
              </a:rPr>
              <a:t>回顾</a:t>
            </a:r>
          </a:p>
        </p:txBody>
      </p:sp>
      <p:grpSp>
        <p:nvGrpSpPr>
          <p:cNvPr id="6325" name="Group 181"/>
          <p:cNvGrpSpPr>
            <a:grpSpLocks/>
          </p:cNvGrpSpPr>
          <p:nvPr/>
        </p:nvGrpSpPr>
        <p:grpSpPr bwMode="auto">
          <a:xfrm>
            <a:off x="1779588" y="3829050"/>
            <a:ext cx="5470525" cy="2192338"/>
            <a:chOff x="1121" y="2412"/>
            <a:chExt cx="3446" cy="1381"/>
          </a:xfrm>
        </p:grpSpPr>
        <p:sp>
          <p:nvSpPr>
            <p:cNvPr id="6278" name="Text Box 134"/>
            <p:cNvSpPr txBox="1">
              <a:spLocks noChangeArrowheads="1"/>
            </p:cNvSpPr>
            <p:nvPr/>
          </p:nvSpPr>
          <p:spPr bwMode="auto">
            <a:xfrm>
              <a:off x="2368" y="3539"/>
              <a:ext cx="18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zh-CN" altLang="en-US" b="1">
                <a:ea typeface="宋体" pitchFamily="2" charset="-122"/>
              </a:endParaRPr>
            </a:p>
          </p:txBody>
        </p:sp>
        <p:sp>
          <p:nvSpPr>
            <p:cNvPr id="6279" name="Oval 135"/>
            <p:cNvSpPr>
              <a:spLocks noChangeArrowheads="1"/>
            </p:cNvSpPr>
            <p:nvPr/>
          </p:nvSpPr>
          <p:spPr bwMode="auto">
            <a:xfrm>
              <a:off x="2111" y="2446"/>
              <a:ext cx="219" cy="226"/>
            </a:xfrm>
            <a:prstGeom prst="ellipse">
              <a:avLst/>
            </a:prstGeom>
            <a:solidFill>
              <a:srgbClr val="66FF33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80" name="Rectangle 136"/>
            <p:cNvSpPr>
              <a:spLocks noChangeArrowheads="1"/>
            </p:cNvSpPr>
            <p:nvPr/>
          </p:nvSpPr>
          <p:spPr bwMode="auto">
            <a:xfrm>
              <a:off x="2198" y="2472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2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81" name="Oval 137"/>
            <p:cNvSpPr>
              <a:spLocks noChangeArrowheads="1"/>
            </p:cNvSpPr>
            <p:nvPr/>
          </p:nvSpPr>
          <p:spPr bwMode="auto">
            <a:xfrm>
              <a:off x="2111" y="3574"/>
              <a:ext cx="219" cy="219"/>
            </a:xfrm>
            <a:prstGeom prst="ellipse">
              <a:avLst/>
            </a:prstGeom>
            <a:solidFill>
              <a:srgbClr val="66FF33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82" name="Rectangle 138"/>
            <p:cNvSpPr>
              <a:spLocks noChangeArrowheads="1"/>
            </p:cNvSpPr>
            <p:nvPr/>
          </p:nvSpPr>
          <p:spPr bwMode="auto">
            <a:xfrm>
              <a:off x="2198" y="3601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3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83" name="Oval 139"/>
            <p:cNvSpPr>
              <a:spLocks noChangeArrowheads="1"/>
            </p:cNvSpPr>
            <p:nvPr/>
          </p:nvSpPr>
          <p:spPr bwMode="auto">
            <a:xfrm>
              <a:off x="3128" y="2446"/>
              <a:ext cx="218" cy="226"/>
            </a:xfrm>
            <a:prstGeom prst="ellipse">
              <a:avLst/>
            </a:prstGeom>
            <a:solidFill>
              <a:srgbClr val="66FF33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84" name="Rectangle 140"/>
            <p:cNvSpPr>
              <a:spLocks noChangeArrowheads="1"/>
            </p:cNvSpPr>
            <p:nvPr/>
          </p:nvSpPr>
          <p:spPr bwMode="auto">
            <a:xfrm>
              <a:off x="3214" y="2472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4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85" name="Oval 141"/>
            <p:cNvSpPr>
              <a:spLocks noChangeArrowheads="1"/>
            </p:cNvSpPr>
            <p:nvPr/>
          </p:nvSpPr>
          <p:spPr bwMode="auto">
            <a:xfrm>
              <a:off x="3128" y="3574"/>
              <a:ext cx="218" cy="219"/>
            </a:xfrm>
            <a:prstGeom prst="ellipse">
              <a:avLst/>
            </a:prstGeom>
            <a:solidFill>
              <a:srgbClr val="66FF33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86" name="Rectangle 142"/>
            <p:cNvSpPr>
              <a:spLocks noChangeArrowheads="1"/>
            </p:cNvSpPr>
            <p:nvPr/>
          </p:nvSpPr>
          <p:spPr bwMode="auto">
            <a:xfrm>
              <a:off x="3214" y="3601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5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87" name="Oval 143"/>
            <p:cNvSpPr>
              <a:spLocks noChangeArrowheads="1"/>
            </p:cNvSpPr>
            <p:nvPr/>
          </p:nvSpPr>
          <p:spPr bwMode="auto">
            <a:xfrm>
              <a:off x="4135" y="3010"/>
              <a:ext cx="219" cy="219"/>
            </a:xfrm>
            <a:prstGeom prst="ellipse">
              <a:avLst/>
            </a:prstGeom>
            <a:solidFill>
              <a:srgbClr val="66FF33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88" name="Rectangle 144"/>
            <p:cNvSpPr>
              <a:spLocks noChangeArrowheads="1"/>
            </p:cNvSpPr>
            <p:nvPr/>
          </p:nvSpPr>
          <p:spPr bwMode="auto">
            <a:xfrm>
              <a:off x="4222" y="3037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6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89" name="Rectangle 145"/>
            <p:cNvSpPr>
              <a:spLocks noChangeArrowheads="1"/>
            </p:cNvSpPr>
            <p:nvPr/>
          </p:nvSpPr>
          <p:spPr bwMode="auto">
            <a:xfrm>
              <a:off x="1694" y="2690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2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90" name="Rectangle 146"/>
            <p:cNvSpPr>
              <a:spLocks noChangeArrowheads="1"/>
            </p:cNvSpPr>
            <p:nvPr/>
          </p:nvSpPr>
          <p:spPr bwMode="auto">
            <a:xfrm>
              <a:off x="2710" y="2412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4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91" name="Rectangle 147"/>
            <p:cNvSpPr>
              <a:spLocks noChangeArrowheads="1"/>
            </p:cNvSpPr>
            <p:nvPr/>
          </p:nvSpPr>
          <p:spPr bwMode="auto">
            <a:xfrm>
              <a:off x="2733" y="2969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2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92" name="Rectangle 148"/>
            <p:cNvSpPr>
              <a:spLocks noChangeArrowheads="1"/>
            </p:cNvSpPr>
            <p:nvPr/>
          </p:nvSpPr>
          <p:spPr bwMode="auto">
            <a:xfrm>
              <a:off x="2161" y="2975"/>
              <a:ext cx="169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zh-CN" altLang="en-US" sz="1900" b="1">
                  <a:ea typeface="宋体" pitchFamily="2" charset="-122"/>
                </a:rPr>
                <a:t>  </a:t>
              </a:r>
              <a:r>
                <a:rPr lang="en-US" altLang="zh-CN" sz="1900" b="1">
                  <a:ea typeface="宋体" pitchFamily="2" charset="-122"/>
                </a:rPr>
                <a:t>1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93" name="Rectangle 149"/>
            <p:cNvSpPr>
              <a:spLocks noChangeArrowheads="1"/>
            </p:cNvSpPr>
            <p:nvPr/>
          </p:nvSpPr>
          <p:spPr bwMode="auto">
            <a:xfrm>
              <a:off x="2710" y="3533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3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94" name="Rectangle 150"/>
            <p:cNvSpPr>
              <a:spLocks noChangeArrowheads="1"/>
            </p:cNvSpPr>
            <p:nvPr/>
          </p:nvSpPr>
          <p:spPr bwMode="auto">
            <a:xfrm>
              <a:off x="1710" y="3196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4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95" name="Rectangle 151"/>
            <p:cNvSpPr>
              <a:spLocks noChangeArrowheads="1"/>
            </p:cNvSpPr>
            <p:nvPr/>
          </p:nvSpPr>
          <p:spPr bwMode="auto">
            <a:xfrm>
              <a:off x="3718" y="2690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2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96" name="Rectangle 152"/>
            <p:cNvSpPr>
              <a:spLocks noChangeArrowheads="1"/>
            </p:cNvSpPr>
            <p:nvPr/>
          </p:nvSpPr>
          <p:spPr bwMode="auto">
            <a:xfrm>
              <a:off x="3153" y="2975"/>
              <a:ext cx="211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zh-CN" altLang="en-US" sz="1900" b="1">
                  <a:ea typeface="宋体" pitchFamily="2" charset="-122"/>
                </a:rPr>
                <a:t>   </a:t>
              </a:r>
              <a:r>
                <a:rPr lang="en-US" altLang="zh-CN" sz="1900" b="1">
                  <a:ea typeface="宋体" pitchFamily="2" charset="-122"/>
                </a:rPr>
                <a:t>3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6297" name="Rectangle 153"/>
            <p:cNvSpPr>
              <a:spLocks noChangeArrowheads="1"/>
            </p:cNvSpPr>
            <p:nvPr/>
          </p:nvSpPr>
          <p:spPr bwMode="auto">
            <a:xfrm>
              <a:off x="3718" y="3247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2</a:t>
              </a:r>
              <a:endParaRPr lang="en-US" altLang="zh-CN" b="1">
                <a:ea typeface="宋体" pitchFamily="2" charset="-122"/>
              </a:endParaRPr>
            </a:p>
          </p:txBody>
        </p:sp>
        <p:grpSp>
          <p:nvGrpSpPr>
            <p:cNvPr id="6298" name="Group 154"/>
            <p:cNvGrpSpPr>
              <a:grpSpLocks/>
            </p:cNvGrpSpPr>
            <p:nvPr/>
          </p:nvGrpSpPr>
          <p:grpSpPr bwMode="auto">
            <a:xfrm>
              <a:off x="1121" y="3004"/>
              <a:ext cx="211" cy="218"/>
              <a:chOff x="0" y="0"/>
              <a:chExt cx="211" cy="219"/>
            </a:xfrm>
          </p:grpSpPr>
          <p:sp>
            <p:nvSpPr>
              <p:cNvPr id="6299" name="Oval 15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1" cy="219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300" name="Rectangle 156"/>
              <p:cNvSpPr>
                <a:spLocks noChangeArrowheads="1"/>
              </p:cNvSpPr>
              <p:nvPr/>
            </p:nvSpPr>
            <p:spPr bwMode="auto">
              <a:xfrm>
                <a:off x="79" y="28"/>
                <a:ext cx="85" cy="18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sz="1900" b="1">
                    <a:ea typeface="宋体" pitchFamily="2" charset="-122"/>
                  </a:rPr>
                  <a:t>1</a:t>
                </a:r>
                <a:endParaRPr lang="en-US" altLang="zh-CN" b="1">
                  <a:ea typeface="宋体" pitchFamily="2" charset="-122"/>
                </a:endParaRPr>
              </a:p>
            </p:txBody>
          </p:sp>
        </p:grpSp>
        <p:sp>
          <p:nvSpPr>
            <p:cNvPr id="6302" name="Text Box 158"/>
            <p:cNvSpPr txBox="1">
              <a:spLocks noChangeArrowheads="1"/>
            </p:cNvSpPr>
            <p:nvPr/>
          </p:nvSpPr>
          <p:spPr bwMode="auto">
            <a:xfrm>
              <a:off x="4327" y="2988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zh-CN" altLang="en-US" b="1">
                <a:ea typeface="宋体" pitchFamily="2" charset="-122"/>
              </a:endParaRPr>
            </a:p>
          </p:txBody>
        </p:sp>
        <p:sp>
          <p:nvSpPr>
            <p:cNvPr id="6303" name="Line 159"/>
            <p:cNvSpPr>
              <a:spLocks noChangeShapeType="1"/>
            </p:cNvSpPr>
            <p:nvPr/>
          </p:nvSpPr>
          <p:spPr bwMode="auto">
            <a:xfrm>
              <a:off x="2290" y="2639"/>
              <a:ext cx="862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04" name="Line 160"/>
            <p:cNvSpPr>
              <a:spLocks noChangeShapeType="1"/>
            </p:cNvSpPr>
            <p:nvPr/>
          </p:nvSpPr>
          <p:spPr bwMode="auto">
            <a:xfrm>
              <a:off x="2336" y="3682"/>
              <a:ext cx="771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05" name="Line 161"/>
            <p:cNvSpPr>
              <a:spLocks noChangeShapeType="1"/>
            </p:cNvSpPr>
            <p:nvPr/>
          </p:nvSpPr>
          <p:spPr bwMode="auto">
            <a:xfrm>
              <a:off x="1292" y="3183"/>
              <a:ext cx="817" cy="454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06" name="Line 162"/>
            <p:cNvSpPr>
              <a:spLocks noChangeShapeType="1"/>
            </p:cNvSpPr>
            <p:nvPr/>
          </p:nvSpPr>
          <p:spPr bwMode="auto">
            <a:xfrm>
              <a:off x="2336" y="2594"/>
              <a:ext cx="7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07" name="Line 163"/>
            <p:cNvSpPr>
              <a:spLocks noChangeShapeType="1"/>
            </p:cNvSpPr>
            <p:nvPr/>
          </p:nvSpPr>
          <p:spPr bwMode="auto">
            <a:xfrm flipV="1">
              <a:off x="3243" y="2684"/>
              <a:ext cx="0" cy="907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08" name="Line 164"/>
            <p:cNvSpPr>
              <a:spLocks noChangeShapeType="1"/>
            </p:cNvSpPr>
            <p:nvPr/>
          </p:nvSpPr>
          <p:spPr bwMode="auto">
            <a:xfrm>
              <a:off x="3334" y="2639"/>
              <a:ext cx="816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09" name="Line 165"/>
            <p:cNvSpPr>
              <a:spLocks noChangeShapeType="1"/>
            </p:cNvSpPr>
            <p:nvPr/>
          </p:nvSpPr>
          <p:spPr bwMode="auto">
            <a:xfrm flipV="1">
              <a:off x="3334" y="3183"/>
              <a:ext cx="816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10" name="Line 166"/>
            <p:cNvSpPr>
              <a:spLocks noChangeShapeType="1"/>
            </p:cNvSpPr>
            <p:nvPr/>
          </p:nvSpPr>
          <p:spPr bwMode="auto">
            <a:xfrm>
              <a:off x="2290" y="2639"/>
              <a:ext cx="862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11" name="Line 167"/>
            <p:cNvSpPr>
              <a:spLocks noChangeShapeType="1"/>
            </p:cNvSpPr>
            <p:nvPr/>
          </p:nvSpPr>
          <p:spPr bwMode="auto">
            <a:xfrm flipV="1">
              <a:off x="3334" y="3183"/>
              <a:ext cx="816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12" name="Line 168"/>
            <p:cNvSpPr>
              <a:spLocks noChangeShapeType="1"/>
            </p:cNvSpPr>
            <p:nvPr/>
          </p:nvSpPr>
          <p:spPr bwMode="auto">
            <a:xfrm>
              <a:off x="3334" y="2639"/>
              <a:ext cx="816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13" name="Line 169"/>
            <p:cNvSpPr>
              <a:spLocks noChangeShapeType="1"/>
            </p:cNvSpPr>
            <p:nvPr/>
          </p:nvSpPr>
          <p:spPr bwMode="auto">
            <a:xfrm>
              <a:off x="2290" y="2639"/>
              <a:ext cx="862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14" name="Line 170"/>
            <p:cNvSpPr>
              <a:spLocks noChangeShapeType="1"/>
            </p:cNvSpPr>
            <p:nvPr/>
          </p:nvSpPr>
          <p:spPr bwMode="auto">
            <a:xfrm flipV="1">
              <a:off x="3334" y="3183"/>
              <a:ext cx="816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15" name="Line 171"/>
            <p:cNvSpPr>
              <a:spLocks noChangeShapeType="1"/>
            </p:cNvSpPr>
            <p:nvPr/>
          </p:nvSpPr>
          <p:spPr bwMode="auto">
            <a:xfrm>
              <a:off x="2336" y="2594"/>
              <a:ext cx="7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16" name="Line 172"/>
            <p:cNvSpPr>
              <a:spLocks noChangeShapeType="1"/>
            </p:cNvSpPr>
            <p:nvPr/>
          </p:nvSpPr>
          <p:spPr bwMode="auto">
            <a:xfrm>
              <a:off x="3334" y="2639"/>
              <a:ext cx="816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17" name="Line 173"/>
            <p:cNvSpPr>
              <a:spLocks noChangeShapeType="1"/>
            </p:cNvSpPr>
            <p:nvPr/>
          </p:nvSpPr>
          <p:spPr bwMode="auto">
            <a:xfrm>
              <a:off x="2290" y="2639"/>
              <a:ext cx="862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18" name="Line 174"/>
            <p:cNvSpPr>
              <a:spLocks noChangeShapeType="1"/>
            </p:cNvSpPr>
            <p:nvPr/>
          </p:nvSpPr>
          <p:spPr bwMode="auto">
            <a:xfrm flipV="1">
              <a:off x="3334" y="3183"/>
              <a:ext cx="816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19" name="Line 175"/>
            <p:cNvSpPr>
              <a:spLocks noChangeShapeType="1"/>
            </p:cNvSpPr>
            <p:nvPr/>
          </p:nvSpPr>
          <p:spPr bwMode="auto">
            <a:xfrm>
              <a:off x="2336" y="2594"/>
              <a:ext cx="771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20" name="Line 176"/>
            <p:cNvSpPr>
              <a:spLocks noChangeShapeType="1"/>
            </p:cNvSpPr>
            <p:nvPr/>
          </p:nvSpPr>
          <p:spPr bwMode="auto">
            <a:xfrm>
              <a:off x="3334" y="2639"/>
              <a:ext cx="816" cy="45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21" name="Line 177"/>
            <p:cNvSpPr>
              <a:spLocks noChangeShapeType="1"/>
            </p:cNvSpPr>
            <p:nvPr/>
          </p:nvSpPr>
          <p:spPr bwMode="auto">
            <a:xfrm>
              <a:off x="2290" y="2639"/>
              <a:ext cx="862" cy="952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22" name="Line 178"/>
            <p:cNvSpPr>
              <a:spLocks noChangeShapeType="1"/>
            </p:cNvSpPr>
            <p:nvPr/>
          </p:nvSpPr>
          <p:spPr bwMode="auto">
            <a:xfrm flipV="1">
              <a:off x="3334" y="3183"/>
              <a:ext cx="816" cy="499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23" name="Line 179"/>
            <p:cNvSpPr>
              <a:spLocks noChangeShapeType="1"/>
            </p:cNvSpPr>
            <p:nvPr/>
          </p:nvSpPr>
          <p:spPr bwMode="auto">
            <a:xfrm flipV="1">
              <a:off x="1338" y="2594"/>
              <a:ext cx="771" cy="49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24" name="Line 180"/>
            <p:cNvSpPr>
              <a:spLocks noChangeShapeType="1"/>
            </p:cNvSpPr>
            <p:nvPr/>
          </p:nvSpPr>
          <p:spPr bwMode="auto">
            <a:xfrm>
              <a:off x="2200" y="2684"/>
              <a:ext cx="0" cy="907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>
                <a:ea typeface="宋体" pitchFamily="2" charset="-122"/>
              </a:rPr>
              <a:t>Dijkstra算法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153400" cy="2773363"/>
          </a:xfrm>
        </p:spPr>
        <p:txBody>
          <a:bodyPr/>
          <a:lstStyle/>
          <a:p>
            <a:r>
              <a:rPr lang="zh-CN" altLang="en-US" dirty="0">
                <a:ea typeface="宋体" pitchFamily="2" charset="-122"/>
              </a:rPr>
              <a:t>用来求解单源最短路径问题。</a:t>
            </a:r>
          </a:p>
          <a:p>
            <a:r>
              <a:rPr lang="zh-CN" altLang="en-US" dirty="0">
                <a:ea typeface="宋体" pitchFamily="2" charset="-122"/>
              </a:rPr>
              <a:t>是基于贪心策略的算法。</a:t>
            </a:r>
          </a:p>
          <a:p>
            <a:r>
              <a:rPr lang="zh-CN" altLang="en-US" dirty="0">
                <a:ea typeface="宋体" pitchFamily="2" charset="-122"/>
              </a:rPr>
              <a:t>图中所有边的权值必须都非负。</a:t>
            </a:r>
          </a:p>
          <a:p>
            <a:r>
              <a:rPr lang="zh-CN" altLang="en-US" dirty="0">
                <a:ea typeface="宋体" pitchFamily="2" charset="-122"/>
              </a:rPr>
              <a:t>可以有正权回路。</a:t>
            </a:r>
          </a:p>
          <a:p>
            <a:r>
              <a:rPr lang="zh-CN" altLang="en-US" dirty="0">
                <a:ea typeface="宋体" pitchFamily="2" charset="-122"/>
              </a:rPr>
              <a:t>未优化的时间复杂度：O(n</a:t>
            </a:r>
            <a:r>
              <a:rPr lang="zh-CN" altLang="en-US" baseline="30000" dirty="0">
                <a:ea typeface="宋体" pitchFamily="2" charset="-122"/>
              </a:rPr>
              <a:t>2</a:t>
            </a:r>
            <a:r>
              <a:rPr lang="zh-CN" altLang="en-US" dirty="0">
                <a:ea typeface="宋体" pitchFamily="2" charset="-122"/>
              </a:rPr>
              <a:t>)。</a:t>
            </a:r>
          </a:p>
          <a:p>
            <a:endParaRPr lang="zh-CN" altLang="en-US" dirty="0">
              <a:ea typeface="宋体" pitchFamily="2" charset="-122"/>
            </a:endParaRPr>
          </a:p>
        </p:txBody>
      </p:sp>
      <p:sp>
        <p:nvSpPr>
          <p:cNvPr id="7173" name="Oval 5"/>
          <p:cNvSpPr>
            <a:spLocks noChangeArrowheads="1"/>
          </p:cNvSpPr>
          <p:nvPr/>
        </p:nvSpPr>
        <p:spPr bwMode="auto">
          <a:xfrm rot="19680000">
            <a:off x="4189413" y="4149725"/>
            <a:ext cx="347662" cy="358775"/>
          </a:xfrm>
          <a:prstGeom prst="ellipse">
            <a:avLst/>
          </a:prstGeom>
          <a:solidFill>
            <a:srgbClr val="66FF33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 rot="60000">
            <a:off x="4325938" y="4173538"/>
            <a:ext cx="134937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900" b="1">
                <a:ea typeface="宋体" pitchFamily="2" charset="-122"/>
              </a:rPr>
              <a:t>2</a:t>
            </a:r>
            <a:endParaRPr lang="en-US" altLang="zh-CN" b="1">
              <a:ea typeface="宋体" pitchFamily="2" charset="-122"/>
            </a:endParaRPr>
          </a:p>
        </p:txBody>
      </p:sp>
      <p:sp>
        <p:nvSpPr>
          <p:cNvPr id="7175" name="Oval 7"/>
          <p:cNvSpPr>
            <a:spLocks noChangeArrowheads="1"/>
          </p:cNvSpPr>
          <p:nvPr/>
        </p:nvSpPr>
        <p:spPr bwMode="auto">
          <a:xfrm rot="19680000">
            <a:off x="5135563" y="5668963"/>
            <a:ext cx="347662" cy="347662"/>
          </a:xfrm>
          <a:prstGeom prst="ellipse">
            <a:avLst/>
          </a:prstGeom>
          <a:solidFill>
            <a:srgbClr val="66FF33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 rot="120000">
            <a:off x="5276850" y="5692775"/>
            <a:ext cx="133350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900" b="1">
                <a:ea typeface="宋体" pitchFamily="2" charset="-122"/>
              </a:rPr>
              <a:t>3</a:t>
            </a:r>
            <a:endParaRPr lang="en-US" altLang="zh-CN" b="1">
              <a:ea typeface="宋体" pitchFamily="2" charset="-122"/>
            </a:endParaRPr>
          </a:p>
        </p:txBody>
      </p:sp>
      <p:sp>
        <p:nvSpPr>
          <p:cNvPr id="7177" name="未知"/>
          <p:cNvSpPr>
            <a:spLocks/>
          </p:cNvSpPr>
          <p:nvPr/>
        </p:nvSpPr>
        <p:spPr bwMode="auto">
          <a:xfrm rot="19680000">
            <a:off x="3276600" y="4775200"/>
            <a:ext cx="1290638" cy="715963"/>
          </a:xfrm>
          <a:custGeom>
            <a:avLst/>
            <a:gdLst>
              <a:gd name="T0" fmla="*/ 0 w 917"/>
              <a:gd name="T1" fmla="*/ 509 h 509"/>
              <a:gd name="T2" fmla="*/ 858 w 917"/>
              <a:gd name="T3" fmla="*/ 34 h 509"/>
              <a:gd name="T4" fmla="*/ 875 w 917"/>
              <a:gd name="T5" fmla="*/ 59 h 509"/>
              <a:gd name="T6" fmla="*/ 917 w 917"/>
              <a:gd name="T7" fmla="*/ 0 h 509"/>
              <a:gd name="T8" fmla="*/ 841 w 917"/>
              <a:gd name="T9" fmla="*/ 0 h 509"/>
              <a:gd name="T10" fmla="*/ 858 w 917"/>
              <a:gd name="T11" fmla="*/ 34 h 509"/>
              <a:gd name="T12" fmla="*/ 0 w 917"/>
              <a:gd name="T13" fmla="*/ 509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7" h="509">
                <a:moveTo>
                  <a:pt x="0" y="509"/>
                </a:moveTo>
                <a:lnTo>
                  <a:pt x="858" y="34"/>
                </a:lnTo>
                <a:lnTo>
                  <a:pt x="875" y="59"/>
                </a:lnTo>
                <a:lnTo>
                  <a:pt x="917" y="0"/>
                </a:lnTo>
                <a:lnTo>
                  <a:pt x="841" y="0"/>
                </a:lnTo>
                <a:lnTo>
                  <a:pt x="858" y="34"/>
                </a:lnTo>
                <a:lnTo>
                  <a:pt x="0" y="509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 rot="300000">
            <a:off x="3681413" y="4873625"/>
            <a:ext cx="134937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r>
              <a:rPr lang="zh-CN" altLang="en-US" sz="1900" b="1">
                <a:ea typeface="宋体" pitchFamily="2" charset="-122"/>
              </a:rPr>
              <a:t>4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 rot="21360000">
            <a:off x="4762500" y="4802188"/>
            <a:ext cx="349250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zh-CN" altLang="en-US" sz="1900" b="1">
                <a:ea typeface="宋体" pitchFamily="2" charset="-122"/>
              </a:rPr>
              <a:t>  -2</a:t>
            </a:r>
            <a:endParaRPr lang="en-US" altLang="zh-CN" b="1">
              <a:ea typeface="宋体" pitchFamily="2" charset="-122"/>
            </a:endParaRPr>
          </a:p>
        </p:txBody>
      </p:sp>
      <p:sp>
        <p:nvSpPr>
          <p:cNvPr id="7181" name="未知"/>
          <p:cNvSpPr>
            <a:spLocks/>
          </p:cNvSpPr>
          <p:nvPr/>
        </p:nvSpPr>
        <p:spPr bwMode="auto">
          <a:xfrm rot="19680000">
            <a:off x="3744913" y="5524500"/>
            <a:ext cx="1290637" cy="715963"/>
          </a:xfrm>
          <a:custGeom>
            <a:avLst/>
            <a:gdLst>
              <a:gd name="T0" fmla="*/ 0 w 917"/>
              <a:gd name="T1" fmla="*/ 0 h 509"/>
              <a:gd name="T2" fmla="*/ 858 w 917"/>
              <a:gd name="T3" fmla="*/ 475 h 509"/>
              <a:gd name="T4" fmla="*/ 841 w 917"/>
              <a:gd name="T5" fmla="*/ 509 h 509"/>
              <a:gd name="T6" fmla="*/ 917 w 917"/>
              <a:gd name="T7" fmla="*/ 509 h 509"/>
              <a:gd name="T8" fmla="*/ 875 w 917"/>
              <a:gd name="T9" fmla="*/ 450 h 509"/>
              <a:gd name="T10" fmla="*/ 858 w 917"/>
              <a:gd name="T11" fmla="*/ 475 h 509"/>
              <a:gd name="T12" fmla="*/ 0 w 917"/>
              <a:gd name="T13" fmla="*/ 0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7" h="509">
                <a:moveTo>
                  <a:pt x="0" y="0"/>
                </a:moveTo>
                <a:lnTo>
                  <a:pt x="858" y="475"/>
                </a:lnTo>
                <a:lnTo>
                  <a:pt x="841" y="509"/>
                </a:lnTo>
                <a:lnTo>
                  <a:pt x="917" y="509"/>
                </a:lnTo>
                <a:lnTo>
                  <a:pt x="875" y="450"/>
                </a:lnTo>
                <a:lnTo>
                  <a:pt x="858" y="475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 rot="60000">
            <a:off x="4278313" y="5557838"/>
            <a:ext cx="134937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zh-CN" altLang="en-US" sz="1900" b="1">
                <a:ea typeface="宋体" pitchFamily="2" charset="-122"/>
              </a:rPr>
              <a:t>3</a:t>
            </a:r>
          </a:p>
        </p:txBody>
      </p:sp>
      <p:grpSp>
        <p:nvGrpSpPr>
          <p:cNvPr id="7183" name="Group 15"/>
          <p:cNvGrpSpPr>
            <a:grpSpLocks/>
          </p:cNvGrpSpPr>
          <p:nvPr/>
        </p:nvGrpSpPr>
        <p:grpSpPr bwMode="auto">
          <a:xfrm rot="21240000">
            <a:off x="3322638" y="5737225"/>
            <a:ext cx="334962" cy="347663"/>
            <a:chOff x="0" y="0"/>
            <a:chExt cx="211" cy="219"/>
          </a:xfrm>
        </p:grpSpPr>
        <p:sp>
          <p:nvSpPr>
            <p:cNvPr id="7184" name="Oval 16"/>
            <p:cNvSpPr>
              <a:spLocks noChangeArrowheads="1"/>
            </p:cNvSpPr>
            <p:nvPr/>
          </p:nvSpPr>
          <p:spPr bwMode="auto">
            <a:xfrm>
              <a:off x="0" y="0"/>
              <a:ext cx="211" cy="219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5" name="Rectangle 17"/>
            <p:cNvSpPr>
              <a:spLocks noChangeArrowheads="1"/>
            </p:cNvSpPr>
            <p:nvPr/>
          </p:nvSpPr>
          <p:spPr bwMode="auto">
            <a:xfrm>
              <a:off x="79" y="28"/>
              <a:ext cx="85" cy="18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1</a:t>
              </a:r>
              <a:endParaRPr lang="en-US" altLang="zh-CN" b="1">
                <a:ea typeface="宋体" pitchFamily="2" charset="-122"/>
              </a:endParaRPr>
            </a:p>
          </p:txBody>
        </p:sp>
      </p:grpSp>
      <p:sp>
        <p:nvSpPr>
          <p:cNvPr id="7186" name="未知"/>
          <p:cNvSpPr>
            <a:spLocks/>
          </p:cNvSpPr>
          <p:nvPr/>
        </p:nvSpPr>
        <p:spPr bwMode="auto">
          <a:xfrm rot="23580002">
            <a:off x="4211638" y="4741863"/>
            <a:ext cx="1219200" cy="715962"/>
          </a:xfrm>
          <a:custGeom>
            <a:avLst/>
            <a:gdLst>
              <a:gd name="T0" fmla="*/ 0 w 917"/>
              <a:gd name="T1" fmla="*/ 0 h 509"/>
              <a:gd name="T2" fmla="*/ 858 w 917"/>
              <a:gd name="T3" fmla="*/ 475 h 509"/>
              <a:gd name="T4" fmla="*/ 841 w 917"/>
              <a:gd name="T5" fmla="*/ 509 h 509"/>
              <a:gd name="T6" fmla="*/ 917 w 917"/>
              <a:gd name="T7" fmla="*/ 509 h 509"/>
              <a:gd name="T8" fmla="*/ 875 w 917"/>
              <a:gd name="T9" fmla="*/ 450 h 509"/>
              <a:gd name="T10" fmla="*/ 858 w 917"/>
              <a:gd name="T11" fmla="*/ 475 h 509"/>
              <a:gd name="T12" fmla="*/ 0 w 917"/>
              <a:gd name="T13" fmla="*/ 0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7" h="509">
                <a:moveTo>
                  <a:pt x="0" y="0"/>
                </a:moveTo>
                <a:lnTo>
                  <a:pt x="858" y="475"/>
                </a:lnTo>
                <a:lnTo>
                  <a:pt x="841" y="509"/>
                </a:lnTo>
                <a:lnTo>
                  <a:pt x="917" y="509"/>
                </a:lnTo>
                <a:lnTo>
                  <a:pt x="875" y="450"/>
                </a:lnTo>
                <a:lnTo>
                  <a:pt x="858" y="475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>
                <a:ea typeface="宋体" pitchFamily="2" charset="-122"/>
              </a:rPr>
              <a:t>Floyd算法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ea typeface="宋体" pitchFamily="2" charset="-122"/>
              </a:rPr>
              <a:t>“形式最优美的算法”。</a:t>
            </a:r>
          </a:p>
          <a:p>
            <a:r>
              <a:rPr lang="zh-CN" altLang="en-US">
                <a:ea typeface="宋体" pitchFamily="2" charset="-122"/>
              </a:rPr>
              <a:t>可以求任意两点之间的最短距离。</a:t>
            </a:r>
          </a:p>
          <a:p>
            <a:r>
              <a:rPr lang="zh-CN" altLang="en-US">
                <a:ea typeface="宋体" pitchFamily="2" charset="-122"/>
              </a:rPr>
              <a:t>是基于动态规划的算法。</a:t>
            </a:r>
          </a:p>
          <a:p>
            <a:r>
              <a:rPr lang="zh-CN" altLang="en-US">
                <a:ea typeface="宋体" pitchFamily="2" charset="-122"/>
              </a:rPr>
              <a:t>图中可以有负边，但是不能存在负权回路。</a:t>
            </a:r>
          </a:p>
          <a:p>
            <a:r>
              <a:rPr lang="zh-CN" altLang="en-US">
                <a:ea typeface="宋体" pitchFamily="2" charset="-122"/>
              </a:rPr>
              <a:t>可以有正权回路。</a:t>
            </a:r>
          </a:p>
          <a:p>
            <a:r>
              <a:rPr lang="zh-CN" altLang="en-US">
                <a:ea typeface="宋体" pitchFamily="2" charset="-122"/>
              </a:rPr>
              <a:t>时间复杂度：O(n</a:t>
            </a:r>
            <a:r>
              <a:rPr lang="zh-CN" altLang="en-US" baseline="30000">
                <a:ea typeface="宋体" pitchFamily="2" charset="-122"/>
              </a:rPr>
              <a:t>3</a:t>
            </a:r>
            <a:r>
              <a:rPr lang="zh-CN" altLang="en-US">
                <a:ea typeface="宋体" pitchFamily="2" charset="-122"/>
              </a:rPr>
              <a:t>)。</a:t>
            </a:r>
          </a:p>
          <a:p>
            <a:endParaRPr lang="zh-CN" altLang="en-US">
              <a:ea typeface="宋体" pitchFamily="2" charset="-122"/>
            </a:endParaRPr>
          </a:p>
          <a:p>
            <a:endParaRPr lang="zh-CN" altLang="en-US"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95288" y="1341438"/>
            <a:ext cx="8575675" cy="137318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800" b="1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Dijkstra算法和Floyd算法都不能适用于具有负权回路的图。事实上，在有负权回路的图中求解最短路径问题，意义不大。</a:t>
            </a:r>
            <a:endParaRPr lang="en-US" altLang="zh-CN" sz="2800" b="1">
              <a:solidFill>
                <a:srgbClr val="2B166E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57200" y="152400"/>
            <a:ext cx="83058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B166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Verdana" pitchFamily="34" charset="0"/>
                <a:ea typeface="宋体" pitchFamily="2" charset="-122"/>
              </a:rPr>
              <a:t>有负权边的图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068638"/>
            <a:ext cx="4103687" cy="264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95288" y="1196975"/>
            <a:ext cx="8575675" cy="18446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但是，如果一个图存在负权边，但是没有负权回路，能否求出两点之间的最短路径呢？</a:t>
            </a: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再者，已知图中存在负权边，能否判断图中是否存在负权回路呢？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ldLvl="0" animBg="1" autoUpdateAnimBg="0"/>
      <p:bldP spid="9222" grpId="0" bldLvl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Bellman-Ford</a:t>
            </a:r>
            <a:r>
              <a:rPr lang="zh-CN" altLang="en-US">
                <a:ea typeface="宋体" pitchFamily="2" charset="-122"/>
              </a:rPr>
              <a:t>算法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97200"/>
            <a:ext cx="8153400" cy="1655763"/>
          </a:xfrm>
        </p:spPr>
        <p:txBody>
          <a:bodyPr/>
          <a:lstStyle/>
          <a:p>
            <a:r>
              <a:rPr lang="zh-CN" altLang="en-US" dirty="0">
                <a:ea typeface="宋体" pitchFamily="2" charset="-122"/>
              </a:rPr>
              <a:t>考虑下面一种思路：</a:t>
            </a:r>
          </a:p>
          <a:p>
            <a:r>
              <a:rPr lang="en-US" altLang="zh-CN" dirty="0" err="1">
                <a:ea typeface="宋体" pitchFamily="2" charset="-122"/>
              </a:rPr>
              <a:t>dist</a:t>
            </a:r>
            <a:r>
              <a:rPr lang="zh-CN" altLang="en-US" dirty="0">
                <a:ea typeface="宋体" pitchFamily="2" charset="-122"/>
              </a:rPr>
              <a:t>初始化为</a:t>
            </a:r>
            <a:r>
              <a:rPr lang="en-US" altLang="zh-CN" dirty="0">
                <a:ea typeface="宋体" pitchFamily="2" charset="-122"/>
              </a:rPr>
              <a:t>{0, ∞, ∞, ∞, ∞, ∞}</a:t>
            </a:r>
            <a:r>
              <a:rPr lang="zh-CN" altLang="en-US" dirty="0">
                <a:ea typeface="宋体" pitchFamily="2" charset="-122"/>
              </a:rPr>
              <a:t>。</a:t>
            </a:r>
          </a:p>
          <a:p>
            <a:r>
              <a:rPr lang="zh-CN" altLang="en-US" dirty="0">
                <a:ea typeface="宋体" pitchFamily="2" charset="-122"/>
              </a:rPr>
              <a:t>遍历每一条边</a:t>
            </a:r>
            <a:r>
              <a:rPr lang="en-US" altLang="zh-CN" dirty="0">
                <a:ea typeface="宋体" pitchFamily="2" charset="-122"/>
              </a:rPr>
              <a:t>(</a:t>
            </a:r>
            <a:r>
              <a:rPr lang="en-US" altLang="zh-CN" dirty="0" err="1">
                <a:ea typeface="宋体" pitchFamily="2" charset="-122"/>
              </a:rPr>
              <a:t>u,v</a:t>
            </a:r>
            <a:r>
              <a:rPr lang="en-US" altLang="zh-CN" dirty="0">
                <a:ea typeface="宋体" pitchFamily="2" charset="-122"/>
              </a:rPr>
              <a:t>):</a:t>
            </a:r>
          </a:p>
        </p:txBody>
      </p:sp>
      <p:sp>
        <p:nvSpPr>
          <p:cNvPr id="104489" name="Text Box 41"/>
          <p:cNvSpPr txBox="1">
            <a:spLocks noChangeArrowheads="1"/>
          </p:cNvSpPr>
          <p:nvPr/>
        </p:nvSpPr>
        <p:spPr bwMode="auto">
          <a:xfrm>
            <a:off x="1547813" y="4652963"/>
            <a:ext cx="5903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 b="1">
                <a:solidFill>
                  <a:schemeClr val="accent1"/>
                </a:solidFill>
                <a:ea typeface="宋体" pitchFamily="2" charset="-122"/>
              </a:rPr>
              <a:t>dist[v]</a:t>
            </a:r>
            <a:r>
              <a:rPr lang="en-US" altLang="zh-CN" sz="2400">
                <a:ea typeface="宋体" pitchFamily="2" charset="-122"/>
              </a:rPr>
              <a:t> = min{ </a:t>
            </a:r>
            <a:r>
              <a:rPr lang="en-US" altLang="zh-CN" sz="2400" b="1">
                <a:solidFill>
                  <a:schemeClr val="accent2"/>
                </a:solidFill>
                <a:ea typeface="宋体" pitchFamily="2" charset="-122"/>
              </a:rPr>
              <a:t>dist[u]+edge[u,v]</a:t>
            </a:r>
            <a:r>
              <a:rPr lang="en-US" altLang="zh-CN" sz="2400">
                <a:ea typeface="宋体" pitchFamily="2" charset="-122"/>
              </a:rPr>
              <a:t>, </a:t>
            </a:r>
            <a:r>
              <a:rPr lang="en-US" altLang="zh-CN" sz="2400" b="1">
                <a:solidFill>
                  <a:schemeClr val="accent1"/>
                </a:solidFill>
                <a:ea typeface="宋体" pitchFamily="2" charset="-122"/>
              </a:rPr>
              <a:t>dist[v]</a:t>
            </a:r>
            <a:r>
              <a:rPr lang="en-US" altLang="zh-CN" sz="2400">
                <a:ea typeface="宋体" pitchFamily="2" charset="-122"/>
              </a:rPr>
              <a:t> }</a:t>
            </a:r>
          </a:p>
        </p:txBody>
      </p:sp>
      <p:sp>
        <p:nvSpPr>
          <p:cNvPr id="104523" name="Text Box 75"/>
          <p:cNvSpPr txBox="1">
            <a:spLocks noChangeArrowheads="1"/>
          </p:cNvSpPr>
          <p:nvPr/>
        </p:nvSpPr>
        <p:spPr bwMode="auto">
          <a:xfrm>
            <a:off x="3363913" y="3046413"/>
            <a:ext cx="381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zh-CN" altLang="en-US" b="1">
              <a:ea typeface="宋体" pitchFamily="2" charset="-122"/>
            </a:endParaRPr>
          </a:p>
        </p:txBody>
      </p:sp>
      <p:sp>
        <p:nvSpPr>
          <p:cNvPr id="104529" name="Rectangle 81"/>
          <p:cNvSpPr>
            <a:spLocks noChangeArrowheads="1"/>
          </p:cNvSpPr>
          <p:nvPr/>
        </p:nvSpPr>
        <p:spPr bwMode="auto">
          <a:xfrm>
            <a:off x="468313" y="5202238"/>
            <a:ext cx="8153400" cy="74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rgbClr val="FF3300"/>
                </a:solidFill>
                <a:latin typeface="Verdana" pitchFamily="34" charset="0"/>
                <a:ea typeface="宋体" pitchFamily="2" charset="-122"/>
              </a:rPr>
              <a:t>这样能否求出最短路径？</a:t>
            </a:r>
          </a:p>
        </p:txBody>
      </p:sp>
      <p:grpSp>
        <p:nvGrpSpPr>
          <p:cNvPr id="104645" name="Group 197"/>
          <p:cNvGrpSpPr>
            <a:grpSpLocks/>
          </p:cNvGrpSpPr>
          <p:nvPr/>
        </p:nvGrpSpPr>
        <p:grpSpPr bwMode="auto">
          <a:xfrm>
            <a:off x="1779588" y="836613"/>
            <a:ext cx="5470525" cy="2192337"/>
            <a:chOff x="1121" y="527"/>
            <a:chExt cx="3446" cy="1381"/>
          </a:xfrm>
        </p:grpSpPr>
        <p:sp>
          <p:nvSpPr>
            <p:cNvPr id="104570" name="Text Box 122"/>
            <p:cNvSpPr txBox="1">
              <a:spLocks noChangeArrowheads="1"/>
            </p:cNvSpPr>
            <p:nvPr/>
          </p:nvSpPr>
          <p:spPr bwMode="auto">
            <a:xfrm>
              <a:off x="2368" y="1654"/>
              <a:ext cx="18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zh-CN" altLang="en-US" b="1">
                <a:ea typeface="宋体" pitchFamily="2" charset="-122"/>
              </a:endParaRPr>
            </a:p>
          </p:txBody>
        </p:sp>
        <p:sp>
          <p:nvSpPr>
            <p:cNvPr id="104571" name="Oval 123"/>
            <p:cNvSpPr>
              <a:spLocks noChangeArrowheads="1"/>
            </p:cNvSpPr>
            <p:nvPr/>
          </p:nvSpPr>
          <p:spPr bwMode="auto">
            <a:xfrm>
              <a:off x="2111" y="561"/>
              <a:ext cx="219" cy="226"/>
            </a:xfrm>
            <a:prstGeom prst="ellipse">
              <a:avLst/>
            </a:prstGeom>
            <a:solidFill>
              <a:srgbClr val="66FF33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72" name="Rectangle 124"/>
            <p:cNvSpPr>
              <a:spLocks noChangeArrowheads="1"/>
            </p:cNvSpPr>
            <p:nvPr/>
          </p:nvSpPr>
          <p:spPr bwMode="auto">
            <a:xfrm>
              <a:off x="2198" y="587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2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73" name="Oval 125"/>
            <p:cNvSpPr>
              <a:spLocks noChangeArrowheads="1"/>
            </p:cNvSpPr>
            <p:nvPr/>
          </p:nvSpPr>
          <p:spPr bwMode="auto">
            <a:xfrm>
              <a:off x="2111" y="1689"/>
              <a:ext cx="219" cy="219"/>
            </a:xfrm>
            <a:prstGeom prst="ellipse">
              <a:avLst/>
            </a:prstGeom>
            <a:solidFill>
              <a:srgbClr val="66FF33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74" name="Rectangle 126"/>
            <p:cNvSpPr>
              <a:spLocks noChangeArrowheads="1"/>
            </p:cNvSpPr>
            <p:nvPr/>
          </p:nvSpPr>
          <p:spPr bwMode="auto">
            <a:xfrm>
              <a:off x="2198" y="1716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3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75" name="Oval 127"/>
            <p:cNvSpPr>
              <a:spLocks noChangeArrowheads="1"/>
            </p:cNvSpPr>
            <p:nvPr/>
          </p:nvSpPr>
          <p:spPr bwMode="auto">
            <a:xfrm>
              <a:off x="3128" y="561"/>
              <a:ext cx="218" cy="226"/>
            </a:xfrm>
            <a:prstGeom prst="ellipse">
              <a:avLst/>
            </a:prstGeom>
            <a:solidFill>
              <a:srgbClr val="66FF33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76" name="Rectangle 128"/>
            <p:cNvSpPr>
              <a:spLocks noChangeArrowheads="1"/>
            </p:cNvSpPr>
            <p:nvPr/>
          </p:nvSpPr>
          <p:spPr bwMode="auto">
            <a:xfrm>
              <a:off x="3214" y="587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4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77" name="Oval 129"/>
            <p:cNvSpPr>
              <a:spLocks noChangeArrowheads="1"/>
            </p:cNvSpPr>
            <p:nvPr/>
          </p:nvSpPr>
          <p:spPr bwMode="auto">
            <a:xfrm>
              <a:off x="3128" y="1689"/>
              <a:ext cx="218" cy="219"/>
            </a:xfrm>
            <a:prstGeom prst="ellipse">
              <a:avLst/>
            </a:prstGeom>
            <a:solidFill>
              <a:srgbClr val="66FF33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78" name="Rectangle 130"/>
            <p:cNvSpPr>
              <a:spLocks noChangeArrowheads="1"/>
            </p:cNvSpPr>
            <p:nvPr/>
          </p:nvSpPr>
          <p:spPr bwMode="auto">
            <a:xfrm>
              <a:off x="3214" y="1716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5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79" name="Oval 131"/>
            <p:cNvSpPr>
              <a:spLocks noChangeArrowheads="1"/>
            </p:cNvSpPr>
            <p:nvPr/>
          </p:nvSpPr>
          <p:spPr bwMode="auto">
            <a:xfrm>
              <a:off x="4135" y="1125"/>
              <a:ext cx="219" cy="219"/>
            </a:xfrm>
            <a:prstGeom prst="ellipse">
              <a:avLst/>
            </a:prstGeom>
            <a:solidFill>
              <a:srgbClr val="66FF33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80" name="Rectangle 132"/>
            <p:cNvSpPr>
              <a:spLocks noChangeArrowheads="1"/>
            </p:cNvSpPr>
            <p:nvPr/>
          </p:nvSpPr>
          <p:spPr bwMode="auto">
            <a:xfrm>
              <a:off x="4222" y="1152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6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82" name="Rectangle 134"/>
            <p:cNvSpPr>
              <a:spLocks noChangeArrowheads="1"/>
            </p:cNvSpPr>
            <p:nvPr/>
          </p:nvSpPr>
          <p:spPr bwMode="auto">
            <a:xfrm>
              <a:off x="1694" y="805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2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84" name="Rectangle 136"/>
            <p:cNvSpPr>
              <a:spLocks noChangeArrowheads="1"/>
            </p:cNvSpPr>
            <p:nvPr/>
          </p:nvSpPr>
          <p:spPr bwMode="auto">
            <a:xfrm>
              <a:off x="2710" y="527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4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85" name="Rectangle 137"/>
            <p:cNvSpPr>
              <a:spLocks noChangeArrowheads="1"/>
            </p:cNvSpPr>
            <p:nvPr/>
          </p:nvSpPr>
          <p:spPr bwMode="auto">
            <a:xfrm>
              <a:off x="2733" y="1084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2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87" name="Rectangle 139"/>
            <p:cNvSpPr>
              <a:spLocks noChangeArrowheads="1"/>
            </p:cNvSpPr>
            <p:nvPr/>
          </p:nvSpPr>
          <p:spPr bwMode="auto">
            <a:xfrm>
              <a:off x="2161" y="1090"/>
              <a:ext cx="169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zh-CN" altLang="en-US" sz="1900" b="1">
                  <a:ea typeface="宋体" pitchFamily="2" charset="-122"/>
                </a:rPr>
                <a:t>  </a:t>
              </a:r>
              <a:r>
                <a:rPr lang="en-US" altLang="zh-CN" sz="1900" b="1">
                  <a:ea typeface="宋体" pitchFamily="2" charset="-122"/>
                </a:rPr>
                <a:t>1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89" name="Rectangle 141"/>
            <p:cNvSpPr>
              <a:spLocks noChangeArrowheads="1"/>
            </p:cNvSpPr>
            <p:nvPr/>
          </p:nvSpPr>
          <p:spPr bwMode="auto">
            <a:xfrm>
              <a:off x="2710" y="1648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3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90" name="Rectangle 142"/>
            <p:cNvSpPr>
              <a:spLocks noChangeArrowheads="1"/>
            </p:cNvSpPr>
            <p:nvPr/>
          </p:nvSpPr>
          <p:spPr bwMode="auto">
            <a:xfrm>
              <a:off x="1710" y="1311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4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91" name="Rectangle 143"/>
            <p:cNvSpPr>
              <a:spLocks noChangeArrowheads="1"/>
            </p:cNvSpPr>
            <p:nvPr/>
          </p:nvSpPr>
          <p:spPr bwMode="auto">
            <a:xfrm>
              <a:off x="3718" y="805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2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93" name="Rectangle 145"/>
            <p:cNvSpPr>
              <a:spLocks noChangeArrowheads="1"/>
            </p:cNvSpPr>
            <p:nvPr/>
          </p:nvSpPr>
          <p:spPr bwMode="auto">
            <a:xfrm>
              <a:off x="3153" y="1090"/>
              <a:ext cx="211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zh-CN" altLang="en-US" sz="1900" b="1">
                  <a:ea typeface="宋体" pitchFamily="2" charset="-122"/>
                </a:rPr>
                <a:t>   </a:t>
              </a:r>
              <a:r>
                <a:rPr lang="en-US" altLang="zh-CN" sz="1900" b="1">
                  <a:ea typeface="宋体" pitchFamily="2" charset="-122"/>
                </a:rPr>
                <a:t>3</a:t>
              </a:r>
              <a:endParaRPr lang="en-US" altLang="zh-CN" b="1">
                <a:ea typeface="宋体" pitchFamily="2" charset="-122"/>
              </a:endParaRPr>
            </a:p>
          </p:txBody>
        </p:sp>
        <p:sp>
          <p:nvSpPr>
            <p:cNvPr id="104595" name="Rectangle 147"/>
            <p:cNvSpPr>
              <a:spLocks noChangeArrowheads="1"/>
            </p:cNvSpPr>
            <p:nvPr/>
          </p:nvSpPr>
          <p:spPr bwMode="auto">
            <a:xfrm>
              <a:off x="3718" y="1362"/>
              <a:ext cx="85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 b="1">
                  <a:ea typeface="宋体" pitchFamily="2" charset="-122"/>
                </a:rPr>
                <a:t>2</a:t>
              </a:r>
              <a:endParaRPr lang="en-US" altLang="zh-CN" b="1">
                <a:ea typeface="宋体" pitchFamily="2" charset="-122"/>
              </a:endParaRPr>
            </a:p>
          </p:txBody>
        </p:sp>
        <p:grpSp>
          <p:nvGrpSpPr>
            <p:cNvPr id="104596" name="Group 148"/>
            <p:cNvGrpSpPr>
              <a:grpSpLocks/>
            </p:cNvGrpSpPr>
            <p:nvPr/>
          </p:nvGrpSpPr>
          <p:grpSpPr bwMode="auto">
            <a:xfrm>
              <a:off x="1121" y="1119"/>
              <a:ext cx="211" cy="218"/>
              <a:chOff x="0" y="0"/>
              <a:chExt cx="211" cy="219"/>
            </a:xfrm>
          </p:grpSpPr>
          <p:sp>
            <p:nvSpPr>
              <p:cNvPr id="104597" name="Oval 1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1" cy="219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4598" name="Rectangle 150"/>
              <p:cNvSpPr>
                <a:spLocks noChangeArrowheads="1"/>
              </p:cNvSpPr>
              <p:nvPr/>
            </p:nvSpPr>
            <p:spPr bwMode="auto">
              <a:xfrm>
                <a:off x="79" y="28"/>
                <a:ext cx="85" cy="18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sz="1900" b="1">
                    <a:ea typeface="宋体" pitchFamily="2" charset="-122"/>
                  </a:rPr>
                  <a:t>1</a:t>
                </a:r>
                <a:endParaRPr lang="en-US" altLang="zh-CN" b="1">
                  <a:ea typeface="宋体" pitchFamily="2" charset="-122"/>
                </a:endParaRPr>
              </a:p>
            </p:txBody>
          </p:sp>
        </p:grpSp>
        <p:sp>
          <p:nvSpPr>
            <p:cNvPr id="104600" name="Text Box 152"/>
            <p:cNvSpPr txBox="1">
              <a:spLocks noChangeArrowheads="1"/>
            </p:cNvSpPr>
            <p:nvPr/>
          </p:nvSpPr>
          <p:spPr bwMode="auto">
            <a:xfrm>
              <a:off x="4327" y="1103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zh-CN" altLang="en-US" b="1">
                <a:ea typeface="宋体" pitchFamily="2" charset="-122"/>
              </a:endParaRPr>
            </a:p>
          </p:txBody>
        </p:sp>
        <p:sp>
          <p:nvSpPr>
            <p:cNvPr id="104605" name="Line 157"/>
            <p:cNvSpPr>
              <a:spLocks noChangeShapeType="1"/>
            </p:cNvSpPr>
            <p:nvPr/>
          </p:nvSpPr>
          <p:spPr bwMode="auto">
            <a:xfrm>
              <a:off x="2290" y="754"/>
              <a:ext cx="862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06" name="Line 158"/>
            <p:cNvSpPr>
              <a:spLocks noChangeShapeType="1"/>
            </p:cNvSpPr>
            <p:nvPr/>
          </p:nvSpPr>
          <p:spPr bwMode="auto">
            <a:xfrm>
              <a:off x="2336" y="1797"/>
              <a:ext cx="771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07" name="Line 159"/>
            <p:cNvSpPr>
              <a:spLocks noChangeShapeType="1"/>
            </p:cNvSpPr>
            <p:nvPr/>
          </p:nvSpPr>
          <p:spPr bwMode="auto">
            <a:xfrm>
              <a:off x="1292" y="1298"/>
              <a:ext cx="817" cy="454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09" name="Line 161"/>
            <p:cNvSpPr>
              <a:spLocks noChangeShapeType="1"/>
            </p:cNvSpPr>
            <p:nvPr/>
          </p:nvSpPr>
          <p:spPr bwMode="auto">
            <a:xfrm>
              <a:off x="2336" y="709"/>
              <a:ext cx="7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0" name="Line 162"/>
            <p:cNvSpPr>
              <a:spLocks noChangeShapeType="1"/>
            </p:cNvSpPr>
            <p:nvPr/>
          </p:nvSpPr>
          <p:spPr bwMode="auto">
            <a:xfrm flipV="1">
              <a:off x="3243" y="799"/>
              <a:ext cx="0" cy="907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1" name="Line 163"/>
            <p:cNvSpPr>
              <a:spLocks noChangeShapeType="1"/>
            </p:cNvSpPr>
            <p:nvPr/>
          </p:nvSpPr>
          <p:spPr bwMode="auto">
            <a:xfrm>
              <a:off x="3334" y="754"/>
              <a:ext cx="816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2" name="Line 164"/>
            <p:cNvSpPr>
              <a:spLocks noChangeShapeType="1"/>
            </p:cNvSpPr>
            <p:nvPr/>
          </p:nvSpPr>
          <p:spPr bwMode="auto">
            <a:xfrm flipV="1">
              <a:off x="3334" y="1298"/>
              <a:ext cx="816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3" name="Line 165"/>
            <p:cNvSpPr>
              <a:spLocks noChangeShapeType="1"/>
            </p:cNvSpPr>
            <p:nvPr/>
          </p:nvSpPr>
          <p:spPr bwMode="auto">
            <a:xfrm>
              <a:off x="2290" y="754"/>
              <a:ext cx="862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4" name="Line 166"/>
            <p:cNvSpPr>
              <a:spLocks noChangeShapeType="1"/>
            </p:cNvSpPr>
            <p:nvPr/>
          </p:nvSpPr>
          <p:spPr bwMode="auto">
            <a:xfrm flipV="1">
              <a:off x="3334" y="1298"/>
              <a:ext cx="816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5" name="Line 167"/>
            <p:cNvSpPr>
              <a:spLocks noChangeShapeType="1"/>
            </p:cNvSpPr>
            <p:nvPr/>
          </p:nvSpPr>
          <p:spPr bwMode="auto">
            <a:xfrm>
              <a:off x="3334" y="754"/>
              <a:ext cx="816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6" name="Line 168"/>
            <p:cNvSpPr>
              <a:spLocks noChangeShapeType="1"/>
            </p:cNvSpPr>
            <p:nvPr/>
          </p:nvSpPr>
          <p:spPr bwMode="auto">
            <a:xfrm>
              <a:off x="2290" y="754"/>
              <a:ext cx="862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7" name="Line 169"/>
            <p:cNvSpPr>
              <a:spLocks noChangeShapeType="1"/>
            </p:cNvSpPr>
            <p:nvPr/>
          </p:nvSpPr>
          <p:spPr bwMode="auto">
            <a:xfrm flipV="1">
              <a:off x="3334" y="1298"/>
              <a:ext cx="816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8" name="Line 170"/>
            <p:cNvSpPr>
              <a:spLocks noChangeShapeType="1"/>
            </p:cNvSpPr>
            <p:nvPr/>
          </p:nvSpPr>
          <p:spPr bwMode="auto">
            <a:xfrm>
              <a:off x="2336" y="709"/>
              <a:ext cx="7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9" name="Line 171"/>
            <p:cNvSpPr>
              <a:spLocks noChangeShapeType="1"/>
            </p:cNvSpPr>
            <p:nvPr/>
          </p:nvSpPr>
          <p:spPr bwMode="auto">
            <a:xfrm>
              <a:off x="3334" y="754"/>
              <a:ext cx="816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20" name="Line 172"/>
            <p:cNvSpPr>
              <a:spLocks noChangeShapeType="1"/>
            </p:cNvSpPr>
            <p:nvPr/>
          </p:nvSpPr>
          <p:spPr bwMode="auto">
            <a:xfrm>
              <a:off x="2290" y="754"/>
              <a:ext cx="862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21" name="Line 173"/>
            <p:cNvSpPr>
              <a:spLocks noChangeShapeType="1"/>
            </p:cNvSpPr>
            <p:nvPr/>
          </p:nvSpPr>
          <p:spPr bwMode="auto">
            <a:xfrm flipV="1">
              <a:off x="3334" y="1298"/>
              <a:ext cx="816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23" name="Line 175"/>
            <p:cNvSpPr>
              <a:spLocks noChangeShapeType="1"/>
            </p:cNvSpPr>
            <p:nvPr/>
          </p:nvSpPr>
          <p:spPr bwMode="auto">
            <a:xfrm>
              <a:off x="2336" y="709"/>
              <a:ext cx="771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24" name="Line 176"/>
            <p:cNvSpPr>
              <a:spLocks noChangeShapeType="1"/>
            </p:cNvSpPr>
            <p:nvPr/>
          </p:nvSpPr>
          <p:spPr bwMode="auto">
            <a:xfrm>
              <a:off x="3334" y="754"/>
              <a:ext cx="816" cy="45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25" name="Line 177"/>
            <p:cNvSpPr>
              <a:spLocks noChangeShapeType="1"/>
            </p:cNvSpPr>
            <p:nvPr/>
          </p:nvSpPr>
          <p:spPr bwMode="auto">
            <a:xfrm>
              <a:off x="2290" y="754"/>
              <a:ext cx="862" cy="952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26" name="Line 178"/>
            <p:cNvSpPr>
              <a:spLocks noChangeShapeType="1"/>
            </p:cNvSpPr>
            <p:nvPr/>
          </p:nvSpPr>
          <p:spPr bwMode="auto">
            <a:xfrm flipV="1">
              <a:off x="3334" y="1298"/>
              <a:ext cx="816" cy="499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28" name="Line 180"/>
            <p:cNvSpPr>
              <a:spLocks noChangeShapeType="1"/>
            </p:cNvSpPr>
            <p:nvPr/>
          </p:nvSpPr>
          <p:spPr bwMode="auto">
            <a:xfrm flipV="1">
              <a:off x="1338" y="709"/>
              <a:ext cx="771" cy="49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43" name="Line 195"/>
            <p:cNvSpPr>
              <a:spLocks noChangeShapeType="1"/>
            </p:cNvSpPr>
            <p:nvPr/>
          </p:nvSpPr>
          <p:spPr bwMode="auto">
            <a:xfrm>
              <a:off x="2200" y="799"/>
              <a:ext cx="0" cy="907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4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4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/>
      <p:bldP spid="104489" grpId="0"/>
      <p:bldP spid="1045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3" name="Line 121"/>
          <p:cNvSpPr>
            <a:spLocks noChangeShapeType="1"/>
          </p:cNvSpPr>
          <p:nvPr/>
        </p:nvSpPr>
        <p:spPr bwMode="auto">
          <a:xfrm flipV="1">
            <a:off x="5318125" y="1412875"/>
            <a:ext cx="838200" cy="592138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92" name="Line 120"/>
          <p:cNvSpPr>
            <a:spLocks noChangeShapeType="1"/>
          </p:cNvSpPr>
          <p:nvPr/>
        </p:nvSpPr>
        <p:spPr bwMode="auto">
          <a:xfrm>
            <a:off x="5292725" y="2133600"/>
            <a:ext cx="889000" cy="5397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>
                <a:ea typeface="宋体" pitchFamily="2" charset="-122"/>
              </a:rPr>
              <a:t>Bellman-Ford</a:t>
            </a:r>
            <a:r>
              <a:rPr lang="zh-CN" altLang="en-US" sz="2800">
                <a:ea typeface="宋体" pitchFamily="2" charset="-122"/>
              </a:rPr>
              <a:t>算法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4619625" cy="685800"/>
          </a:xfrm>
        </p:spPr>
        <p:txBody>
          <a:bodyPr/>
          <a:lstStyle/>
          <a:p>
            <a:r>
              <a:rPr lang="en-US" altLang="zh-CN">
                <a:solidFill>
                  <a:schemeClr val="hlink"/>
                </a:solidFill>
                <a:ea typeface="宋体" pitchFamily="2" charset="-122"/>
              </a:rPr>
              <a:t>dist</a:t>
            </a:r>
            <a:r>
              <a:rPr lang="zh-CN" altLang="en-US">
                <a:solidFill>
                  <a:schemeClr val="hlink"/>
                </a:solidFill>
                <a:ea typeface="宋体" pitchFamily="2" charset="-122"/>
              </a:rPr>
              <a:t>数组的变化：</a:t>
            </a:r>
          </a:p>
        </p:txBody>
      </p:sp>
      <p:sp>
        <p:nvSpPr>
          <p:cNvPr id="105539" name="Text Box 67"/>
          <p:cNvSpPr txBox="1">
            <a:spLocks noChangeArrowheads="1"/>
          </p:cNvSpPr>
          <p:nvPr/>
        </p:nvSpPr>
        <p:spPr bwMode="auto">
          <a:xfrm>
            <a:off x="8574088" y="1881188"/>
            <a:ext cx="26193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zh-CN" altLang="en-US" b="1">
              <a:ea typeface="宋体" pitchFamily="2" charset="-122"/>
            </a:endParaRPr>
          </a:p>
        </p:txBody>
      </p:sp>
      <p:sp>
        <p:nvSpPr>
          <p:cNvPr id="105515" name="Text Box 43"/>
          <p:cNvSpPr txBox="1">
            <a:spLocks noChangeArrowheads="1"/>
          </p:cNvSpPr>
          <p:nvPr/>
        </p:nvSpPr>
        <p:spPr bwMode="auto">
          <a:xfrm>
            <a:off x="6430963" y="2536825"/>
            <a:ext cx="2047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zh-CN" altLang="en-US" b="1">
              <a:ea typeface="宋体" pitchFamily="2" charset="-122"/>
            </a:endParaRPr>
          </a:p>
        </p:txBody>
      </p:sp>
      <p:sp>
        <p:nvSpPr>
          <p:cNvPr id="105516" name="Oval 44"/>
          <p:cNvSpPr>
            <a:spLocks noChangeArrowheads="1"/>
          </p:cNvSpPr>
          <p:nvPr/>
        </p:nvSpPr>
        <p:spPr bwMode="auto">
          <a:xfrm>
            <a:off x="6153150" y="1236663"/>
            <a:ext cx="238125" cy="269875"/>
          </a:xfrm>
          <a:prstGeom prst="ellipse">
            <a:avLst/>
          </a:prstGeom>
          <a:solidFill>
            <a:srgbClr val="66FF33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17" name="Rectangle 45"/>
          <p:cNvSpPr>
            <a:spLocks noChangeArrowheads="1"/>
          </p:cNvSpPr>
          <p:nvPr/>
        </p:nvSpPr>
        <p:spPr bwMode="auto">
          <a:xfrm>
            <a:off x="6248400" y="1268413"/>
            <a:ext cx="84138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200" b="1">
                <a:ea typeface="宋体" pitchFamily="2" charset="-122"/>
              </a:rPr>
              <a:t>2</a:t>
            </a:r>
          </a:p>
        </p:txBody>
      </p:sp>
      <p:sp>
        <p:nvSpPr>
          <p:cNvPr id="105518" name="Oval 46"/>
          <p:cNvSpPr>
            <a:spLocks noChangeArrowheads="1"/>
          </p:cNvSpPr>
          <p:nvPr/>
        </p:nvSpPr>
        <p:spPr bwMode="auto">
          <a:xfrm>
            <a:off x="6153150" y="2578100"/>
            <a:ext cx="238125" cy="261938"/>
          </a:xfrm>
          <a:prstGeom prst="ellipse">
            <a:avLst/>
          </a:prstGeom>
          <a:solidFill>
            <a:srgbClr val="66FF33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19" name="Rectangle 47"/>
          <p:cNvSpPr>
            <a:spLocks noChangeArrowheads="1"/>
          </p:cNvSpPr>
          <p:nvPr/>
        </p:nvSpPr>
        <p:spPr bwMode="auto">
          <a:xfrm>
            <a:off x="6248400" y="2614613"/>
            <a:ext cx="84138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200" b="1">
                <a:ea typeface="宋体" pitchFamily="2" charset="-122"/>
              </a:rPr>
              <a:t>3</a:t>
            </a:r>
          </a:p>
        </p:txBody>
      </p:sp>
      <p:sp>
        <p:nvSpPr>
          <p:cNvPr id="105520" name="Oval 48"/>
          <p:cNvSpPr>
            <a:spLocks noChangeArrowheads="1"/>
          </p:cNvSpPr>
          <p:nvPr/>
        </p:nvSpPr>
        <p:spPr bwMode="auto">
          <a:xfrm>
            <a:off x="7259638" y="1236663"/>
            <a:ext cx="236537" cy="269875"/>
          </a:xfrm>
          <a:prstGeom prst="ellipse">
            <a:avLst/>
          </a:prstGeom>
          <a:solidFill>
            <a:srgbClr val="66FF33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21" name="Rectangle 49"/>
          <p:cNvSpPr>
            <a:spLocks noChangeArrowheads="1"/>
          </p:cNvSpPr>
          <p:nvPr/>
        </p:nvSpPr>
        <p:spPr bwMode="auto">
          <a:xfrm>
            <a:off x="7353300" y="1268413"/>
            <a:ext cx="84138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200" b="1">
                <a:ea typeface="宋体" pitchFamily="2" charset="-122"/>
              </a:rPr>
              <a:t>4</a:t>
            </a:r>
          </a:p>
        </p:txBody>
      </p:sp>
      <p:sp>
        <p:nvSpPr>
          <p:cNvPr id="105522" name="Oval 50"/>
          <p:cNvSpPr>
            <a:spLocks noChangeArrowheads="1"/>
          </p:cNvSpPr>
          <p:nvPr/>
        </p:nvSpPr>
        <p:spPr bwMode="auto">
          <a:xfrm>
            <a:off x="7259638" y="2578100"/>
            <a:ext cx="236537" cy="261938"/>
          </a:xfrm>
          <a:prstGeom prst="ellipse">
            <a:avLst/>
          </a:prstGeom>
          <a:solidFill>
            <a:srgbClr val="66FF33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23" name="Rectangle 51"/>
          <p:cNvSpPr>
            <a:spLocks noChangeArrowheads="1"/>
          </p:cNvSpPr>
          <p:nvPr/>
        </p:nvSpPr>
        <p:spPr bwMode="auto">
          <a:xfrm>
            <a:off x="7353300" y="2611438"/>
            <a:ext cx="8413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200" b="1">
                <a:ea typeface="宋体" pitchFamily="2" charset="-122"/>
              </a:rPr>
              <a:t>5</a:t>
            </a:r>
          </a:p>
        </p:txBody>
      </p:sp>
      <p:sp>
        <p:nvSpPr>
          <p:cNvPr id="105524" name="Oval 52"/>
          <p:cNvSpPr>
            <a:spLocks noChangeArrowheads="1"/>
          </p:cNvSpPr>
          <p:nvPr/>
        </p:nvSpPr>
        <p:spPr bwMode="auto">
          <a:xfrm>
            <a:off x="8355013" y="1908175"/>
            <a:ext cx="238125" cy="260350"/>
          </a:xfrm>
          <a:prstGeom prst="ellipse">
            <a:avLst/>
          </a:prstGeom>
          <a:solidFill>
            <a:srgbClr val="66FF33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25" name="Rectangle 53"/>
          <p:cNvSpPr>
            <a:spLocks noChangeArrowheads="1"/>
          </p:cNvSpPr>
          <p:nvPr/>
        </p:nvSpPr>
        <p:spPr bwMode="auto">
          <a:xfrm>
            <a:off x="8450263" y="1939925"/>
            <a:ext cx="841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200" b="1">
                <a:ea typeface="宋体" pitchFamily="2" charset="-122"/>
              </a:rPr>
              <a:t>6</a:t>
            </a:r>
          </a:p>
        </p:txBody>
      </p:sp>
      <p:sp>
        <p:nvSpPr>
          <p:cNvPr id="105526" name="Rectangle 54"/>
          <p:cNvSpPr>
            <a:spLocks noChangeArrowheads="1"/>
          </p:cNvSpPr>
          <p:nvPr/>
        </p:nvSpPr>
        <p:spPr bwMode="auto">
          <a:xfrm>
            <a:off x="5580063" y="1557338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400" b="1">
                <a:ea typeface="宋体" pitchFamily="2" charset="-122"/>
              </a:rPr>
              <a:t>2</a:t>
            </a:r>
          </a:p>
        </p:txBody>
      </p:sp>
      <p:sp>
        <p:nvSpPr>
          <p:cNvPr id="105527" name="Rectangle 55"/>
          <p:cNvSpPr>
            <a:spLocks noChangeArrowheads="1"/>
          </p:cNvSpPr>
          <p:nvPr/>
        </p:nvSpPr>
        <p:spPr bwMode="auto">
          <a:xfrm>
            <a:off x="6805613" y="1196975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400" b="1">
                <a:ea typeface="宋体" pitchFamily="2" charset="-122"/>
              </a:rPr>
              <a:t>4</a:t>
            </a:r>
          </a:p>
        </p:txBody>
      </p:sp>
      <p:sp>
        <p:nvSpPr>
          <p:cNvPr id="105528" name="Rectangle 56"/>
          <p:cNvSpPr>
            <a:spLocks noChangeArrowheads="1"/>
          </p:cNvSpPr>
          <p:nvPr/>
        </p:nvSpPr>
        <p:spPr bwMode="auto">
          <a:xfrm>
            <a:off x="6829425" y="1860550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400" b="1">
                <a:ea typeface="宋体" pitchFamily="2" charset="-122"/>
              </a:rPr>
              <a:t>2</a:t>
            </a:r>
          </a:p>
        </p:txBody>
      </p:sp>
      <p:sp>
        <p:nvSpPr>
          <p:cNvPr id="105529" name="Rectangle 57"/>
          <p:cNvSpPr>
            <a:spLocks noChangeArrowheads="1"/>
          </p:cNvSpPr>
          <p:nvPr/>
        </p:nvSpPr>
        <p:spPr bwMode="auto">
          <a:xfrm>
            <a:off x="6207125" y="18684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zh-CN" altLang="en-US" sz="1400" b="1">
                <a:ea typeface="宋体" pitchFamily="2" charset="-122"/>
              </a:rPr>
              <a:t>  </a:t>
            </a:r>
            <a:r>
              <a:rPr lang="en-US" altLang="zh-CN" sz="1400" b="1">
                <a:ea typeface="宋体" pitchFamily="2" charset="-122"/>
              </a:rPr>
              <a:t>1</a:t>
            </a:r>
          </a:p>
        </p:txBody>
      </p:sp>
      <p:sp>
        <p:nvSpPr>
          <p:cNvPr id="105530" name="Rectangle 58"/>
          <p:cNvSpPr>
            <a:spLocks noChangeArrowheads="1"/>
          </p:cNvSpPr>
          <p:nvPr/>
        </p:nvSpPr>
        <p:spPr bwMode="auto">
          <a:xfrm>
            <a:off x="6805613" y="2527300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400" b="1">
                <a:ea typeface="宋体" pitchFamily="2" charset="-122"/>
              </a:rPr>
              <a:t>3</a:t>
            </a:r>
          </a:p>
        </p:txBody>
      </p:sp>
      <p:sp>
        <p:nvSpPr>
          <p:cNvPr id="105531" name="Rectangle 59"/>
          <p:cNvSpPr>
            <a:spLocks noChangeArrowheads="1"/>
          </p:cNvSpPr>
          <p:nvPr/>
        </p:nvSpPr>
        <p:spPr bwMode="auto">
          <a:xfrm>
            <a:off x="5715000" y="2128838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400" b="1">
                <a:ea typeface="宋体" pitchFamily="2" charset="-122"/>
              </a:rPr>
              <a:t>4</a:t>
            </a:r>
          </a:p>
        </p:txBody>
      </p:sp>
      <p:sp>
        <p:nvSpPr>
          <p:cNvPr id="105532" name="Rectangle 60"/>
          <p:cNvSpPr>
            <a:spLocks noChangeArrowheads="1"/>
          </p:cNvSpPr>
          <p:nvPr/>
        </p:nvSpPr>
        <p:spPr bwMode="auto">
          <a:xfrm>
            <a:off x="7902575" y="1530350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400" b="1">
                <a:ea typeface="宋体" pitchFamily="2" charset="-122"/>
              </a:rPr>
              <a:t>2</a:t>
            </a:r>
          </a:p>
        </p:txBody>
      </p:sp>
      <p:sp>
        <p:nvSpPr>
          <p:cNvPr id="105533" name="Rectangle 61"/>
          <p:cNvSpPr>
            <a:spLocks noChangeArrowheads="1"/>
          </p:cNvSpPr>
          <p:nvPr/>
        </p:nvSpPr>
        <p:spPr bwMode="auto">
          <a:xfrm>
            <a:off x="7285038" y="1868488"/>
            <a:ext cx="2460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zh-CN" altLang="en-US" sz="1400" b="1">
                <a:ea typeface="宋体" pitchFamily="2" charset="-122"/>
              </a:rPr>
              <a:t>   </a:t>
            </a:r>
            <a:r>
              <a:rPr lang="en-US" altLang="zh-CN" sz="1400" b="1">
                <a:ea typeface="宋体" pitchFamily="2" charset="-122"/>
              </a:rPr>
              <a:t>3</a:t>
            </a:r>
          </a:p>
        </p:txBody>
      </p:sp>
      <p:sp>
        <p:nvSpPr>
          <p:cNvPr id="105534" name="Rectangle 62"/>
          <p:cNvSpPr>
            <a:spLocks noChangeArrowheads="1"/>
          </p:cNvSpPr>
          <p:nvPr/>
        </p:nvSpPr>
        <p:spPr bwMode="auto">
          <a:xfrm>
            <a:off x="7902575" y="2187575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400" b="1">
                <a:ea typeface="宋体" pitchFamily="2" charset="-122"/>
              </a:rPr>
              <a:t>2</a:t>
            </a:r>
          </a:p>
        </p:txBody>
      </p:sp>
      <p:grpSp>
        <p:nvGrpSpPr>
          <p:cNvPr id="105535" name="Group 63"/>
          <p:cNvGrpSpPr>
            <a:grpSpLocks/>
          </p:cNvGrpSpPr>
          <p:nvPr/>
        </p:nvGrpSpPr>
        <p:grpSpPr bwMode="auto">
          <a:xfrm>
            <a:off x="5076825" y="1900238"/>
            <a:ext cx="228600" cy="260350"/>
            <a:chOff x="0" y="0"/>
            <a:chExt cx="211" cy="219"/>
          </a:xfrm>
        </p:grpSpPr>
        <p:sp>
          <p:nvSpPr>
            <p:cNvPr id="105536" name="Oval 64"/>
            <p:cNvSpPr>
              <a:spLocks noChangeArrowheads="1"/>
            </p:cNvSpPr>
            <p:nvPr/>
          </p:nvSpPr>
          <p:spPr bwMode="auto">
            <a:xfrm>
              <a:off x="0" y="0"/>
              <a:ext cx="211" cy="219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537" name="Rectangle 65"/>
            <p:cNvSpPr>
              <a:spLocks noChangeArrowheads="1"/>
            </p:cNvSpPr>
            <p:nvPr/>
          </p:nvSpPr>
          <p:spPr bwMode="auto">
            <a:xfrm>
              <a:off x="79" y="26"/>
              <a:ext cx="78" cy="15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200" b="1">
                  <a:ea typeface="宋体" pitchFamily="2" charset="-122"/>
                </a:rPr>
                <a:t>1</a:t>
              </a:r>
            </a:p>
          </p:txBody>
        </p:sp>
      </p:grpSp>
      <p:sp>
        <p:nvSpPr>
          <p:cNvPr id="105541" name="Line 69"/>
          <p:cNvSpPr>
            <a:spLocks noChangeShapeType="1"/>
          </p:cNvSpPr>
          <p:nvPr/>
        </p:nvSpPr>
        <p:spPr bwMode="auto">
          <a:xfrm>
            <a:off x="6397625" y="2706688"/>
            <a:ext cx="839788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43" name="Line 71"/>
          <p:cNvSpPr>
            <a:spLocks noChangeShapeType="1"/>
          </p:cNvSpPr>
          <p:nvPr/>
        </p:nvSpPr>
        <p:spPr bwMode="auto">
          <a:xfrm>
            <a:off x="6397625" y="1412875"/>
            <a:ext cx="839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52" name="Line 80"/>
          <p:cNvSpPr>
            <a:spLocks noChangeShapeType="1"/>
          </p:cNvSpPr>
          <p:nvPr/>
        </p:nvSpPr>
        <p:spPr bwMode="auto">
          <a:xfrm>
            <a:off x="6397625" y="1412875"/>
            <a:ext cx="839788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56" name="Line 84"/>
          <p:cNvSpPr>
            <a:spLocks noChangeShapeType="1"/>
          </p:cNvSpPr>
          <p:nvPr/>
        </p:nvSpPr>
        <p:spPr bwMode="auto">
          <a:xfrm>
            <a:off x="6396038" y="1412875"/>
            <a:ext cx="839787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64" name="Line 92"/>
          <p:cNvSpPr>
            <a:spLocks noChangeShapeType="1"/>
          </p:cNvSpPr>
          <p:nvPr/>
        </p:nvSpPr>
        <p:spPr bwMode="auto">
          <a:xfrm>
            <a:off x="5292725" y="2133600"/>
            <a:ext cx="889000" cy="53975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67" name="Line 95"/>
          <p:cNvSpPr>
            <a:spLocks noChangeShapeType="1"/>
          </p:cNvSpPr>
          <p:nvPr/>
        </p:nvSpPr>
        <p:spPr bwMode="auto">
          <a:xfrm flipV="1">
            <a:off x="5318125" y="1412875"/>
            <a:ext cx="838200" cy="5921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70" name="Rectangle 98"/>
          <p:cNvSpPr>
            <a:spLocks noChangeArrowheads="1"/>
          </p:cNvSpPr>
          <p:nvPr/>
        </p:nvSpPr>
        <p:spPr bwMode="auto">
          <a:xfrm>
            <a:off x="611188" y="1989138"/>
            <a:ext cx="3455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{0, ∞, ∞, ∞, ∞, ∞}</a:t>
            </a:r>
          </a:p>
        </p:txBody>
      </p:sp>
      <p:sp>
        <p:nvSpPr>
          <p:cNvPr id="105571" name="Rectangle 99"/>
          <p:cNvSpPr>
            <a:spLocks noChangeArrowheads="1"/>
          </p:cNvSpPr>
          <p:nvPr/>
        </p:nvSpPr>
        <p:spPr bwMode="auto">
          <a:xfrm>
            <a:off x="611188" y="2436813"/>
            <a:ext cx="36734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{0, </a:t>
            </a:r>
            <a:r>
              <a:rPr lang="en-US" altLang="zh-CN" sz="2800" b="1">
                <a:solidFill>
                  <a:srgbClr val="0000FF"/>
                </a:solidFill>
                <a:ea typeface="宋体" pitchFamily="2" charset="-122"/>
              </a:rPr>
              <a:t>2</a:t>
            </a:r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, </a:t>
            </a:r>
            <a:r>
              <a:rPr lang="en-US" altLang="zh-CN" sz="2800" b="1">
                <a:solidFill>
                  <a:srgbClr val="0000FF"/>
                </a:solidFill>
                <a:ea typeface="宋体" pitchFamily="2" charset="-122"/>
              </a:rPr>
              <a:t>4</a:t>
            </a:r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, ∞, ∞, ∞}</a:t>
            </a:r>
          </a:p>
        </p:txBody>
      </p:sp>
      <p:sp>
        <p:nvSpPr>
          <p:cNvPr id="105573" name="Line 101"/>
          <p:cNvSpPr>
            <a:spLocks noChangeShapeType="1"/>
          </p:cNvSpPr>
          <p:nvPr/>
        </p:nvSpPr>
        <p:spPr bwMode="auto">
          <a:xfrm>
            <a:off x="6300788" y="1484313"/>
            <a:ext cx="0" cy="1077912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74" name="Line 102"/>
          <p:cNvSpPr>
            <a:spLocks noChangeShapeType="1"/>
          </p:cNvSpPr>
          <p:nvPr/>
        </p:nvSpPr>
        <p:spPr bwMode="auto">
          <a:xfrm>
            <a:off x="6300788" y="1487488"/>
            <a:ext cx="0" cy="10779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75" name="Rectangle 103"/>
          <p:cNvSpPr>
            <a:spLocks noChangeArrowheads="1"/>
          </p:cNvSpPr>
          <p:nvPr/>
        </p:nvSpPr>
        <p:spPr bwMode="auto">
          <a:xfrm>
            <a:off x="611188" y="2941638"/>
            <a:ext cx="36004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{0, 2, </a:t>
            </a:r>
            <a:r>
              <a:rPr lang="en-US" altLang="zh-CN" sz="2800" b="1">
                <a:solidFill>
                  <a:srgbClr val="0000FF"/>
                </a:solidFill>
                <a:ea typeface="宋体" pitchFamily="2" charset="-122"/>
              </a:rPr>
              <a:t>3</a:t>
            </a:r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, ∞, ∞, ∞}</a:t>
            </a:r>
          </a:p>
        </p:txBody>
      </p:sp>
      <p:sp>
        <p:nvSpPr>
          <p:cNvPr id="105576" name="Line 104"/>
          <p:cNvSpPr>
            <a:spLocks noChangeShapeType="1"/>
          </p:cNvSpPr>
          <p:nvPr/>
        </p:nvSpPr>
        <p:spPr bwMode="auto">
          <a:xfrm>
            <a:off x="6396038" y="2708275"/>
            <a:ext cx="839787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77" name="Rectangle 105"/>
          <p:cNvSpPr>
            <a:spLocks noChangeArrowheads="1"/>
          </p:cNvSpPr>
          <p:nvPr/>
        </p:nvSpPr>
        <p:spPr bwMode="auto">
          <a:xfrm>
            <a:off x="611188" y="3444875"/>
            <a:ext cx="3168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{0, 2, 3, </a:t>
            </a:r>
            <a:r>
              <a:rPr lang="en-US" altLang="zh-CN" sz="2800" b="1">
                <a:solidFill>
                  <a:srgbClr val="0000FF"/>
                </a:solidFill>
                <a:ea typeface="宋体" pitchFamily="2" charset="-122"/>
              </a:rPr>
              <a:t>6</a:t>
            </a:r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,</a:t>
            </a:r>
            <a:r>
              <a:rPr lang="en-US" altLang="zh-CN" sz="2800" b="1">
                <a:solidFill>
                  <a:srgbClr val="0000FF"/>
                </a:solidFill>
                <a:ea typeface="宋体" pitchFamily="2" charset="-122"/>
              </a:rPr>
              <a:t> 6</a:t>
            </a:r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, ∞}</a:t>
            </a:r>
          </a:p>
        </p:txBody>
      </p:sp>
      <p:sp>
        <p:nvSpPr>
          <p:cNvPr id="105578" name="Line 106"/>
          <p:cNvSpPr>
            <a:spLocks noChangeShapeType="1"/>
          </p:cNvSpPr>
          <p:nvPr/>
        </p:nvSpPr>
        <p:spPr bwMode="auto">
          <a:xfrm>
            <a:off x="6372225" y="1484313"/>
            <a:ext cx="936625" cy="1131887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79" name="Line 107"/>
          <p:cNvSpPr>
            <a:spLocks noChangeShapeType="1"/>
          </p:cNvSpPr>
          <p:nvPr/>
        </p:nvSpPr>
        <p:spPr bwMode="auto">
          <a:xfrm>
            <a:off x="6372225" y="1484313"/>
            <a:ext cx="936625" cy="1131887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80" name="Rectangle 108"/>
          <p:cNvSpPr>
            <a:spLocks noChangeArrowheads="1"/>
          </p:cNvSpPr>
          <p:nvPr/>
        </p:nvSpPr>
        <p:spPr bwMode="auto">
          <a:xfrm>
            <a:off x="611188" y="3949700"/>
            <a:ext cx="28813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{0, 2, 3, 6, </a:t>
            </a:r>
            <a:r>
              <a:rPr lang="en-US" altLang="zh-CN" sz="2800" b="1">
                <a:solidFill>
                  <a:srgbClr val="0000FF"/>
                </a:solidFill>
                <a:ea typeface="宋体" pitchFamily="2" charset="-122"/>
              </a:rPr>
              <a:t>4</a:t>
            </a:r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, ∞}</a:t>
            </a:r>
          </a:p>
        </p:txBody>
      </p:sp>
      <p:sp>
        <p:nvSpPr>
          <p:cNvPr id="105583" name="Line 111"/>
          <p:cNvSpPr>
            <a:spLocks noChangeShapeType="1"/>
          </p:cNvSpPr>
          <p:nvPr/>
        </p:nvSpPr>
        <p:spPr bwMode="auto">
          <a:xfrm flipV="1">
            <a:off x="7380288" y="1484313"/>
            <a:ext cx="0" cy="1077912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84" name="Line 112"/>
          <p:cNvSpPr>
            <a:spLocks noChangeShapeType="1"/>
          </p:cNvSpPr>
          <p:nvPr/>
        </p:nvSpPr>
        <p:spPr bwMode="auto">
          <a:xfrm flipV="1">
            <a:off x="7380288" y="1484313"/>
            <a:ext cx="0" cy="10779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85" name="Rectangle 113"/>
          <p:cNvSpPr>
            <a:spLocks noChangeArrowheads="1"/>
          </p:cNvSpPr>
          <p:nvPr/>
        </p:nvSpPr>
        <p:spPr bwMode="auto">
          <a:xfrm>
            <a:off x="611188" y="4437063"/>
            <a:ext cx="28813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{0, 2, 3, 6, 4, ∞}</a:t>
            </a:r>
          </a:p>
        </p:txBody>
      </p:sp>
      <p:sp>
        <p:nvSpPr>
          <p:cNvPr id="105586" name="Line 114"/>
          <p:cNvSpPr>
            <a:spLocks noChangeShapeType="1"/>
          </p:cNvSpPr>
          <p:nvPr/>
        </p:nvSpPr>
        <p:spPr bwMode="auto">
          <a:xfrm>
            <a:off x="7500938" y="1450975"/>
            <a:ext cx="887412" cy="538163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87" name="Line 115"/>
          <p:cNvSpPr>
            <a:spLocks noChangeShapeType="1"/>
          </p:cNvSpPr>
          <p:nvPr/>
        </p:nvSpPr>
        <p:spPr bwMode="auto">
          <a:xfrm>
            <a:off x="7500938" y="1450975"/>
            <a:ext cx="887412" cy="5381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88" name="Rectangle 116"/>
          <p:cNvSpPr>
            <a:spLocks noChangeArrowheads="1"/>
          </p:cNvSpPr>
          <p:nvPr/>
        </p:nvSpPr>
        <p:spPr bwMode="auto">
          <a:xfrm>
            <a:off x="611188" y="4941888"/>
            <a:ext cx="28813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{0, 2, 3, 6, 4, </a:t>
            </a:r>
            <a:r>
              <a:rPr lang="en-US" altLang="zh-CN" sz="2800" b="1">
                <a:solidFill>
                  <a:srgbClr val="0000FF"/>
                </a:solidFill>
                <a:ea typeface="宋体" pitchFamily="2" charset="-122"/>
              </a:rPr>
              <a:t>8</a:t>
            </a:r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}</a:t>
            </a:r>
          </a:p>
        </p:txBody>
      </p:sp>
      <p:sp>
        <p:nvSpPr>
          <p:cNvPr id="105589" name="Line 117"/>
          <p:cNvSpPr>
            <a:spLocks noChangeShapeType="1"/>
          </p:cNvSpPr>
          <p:nvPr/>
        </p:nvSpPr>
        <p:spPr bwMode="auto">
          <a:xfrm flipV="1">
            <a:off x="7500938" y="2116138"/>
            <a:ext cx="887412" cy="592137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90" name="Line 118"/>
          <p:cNvSpPr>
            <a:spLocks noChangeShapeType="1"/>
          </p:cNvSpPr>
          <p:nvPr/>
        </p:nvSpPr>
        <p:spPr bwMode="auto">
          <a:xfrm flipV="1">
            <a:off x="7500938" y="2116138"/>
            <a:ext cx="887412" cy="592137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91" name="Rectangle 119"/>
          <p:cNvSpPr>
            <a:spLocks noChangeArrowheads="1"/>
          </p:cNvSpPr>
          <p:nvPr/>
        </p:nvSpPr>
        <p:spPr bwMode="auto">
          <a:xfrm>
            <a:off x="611188" y="5445125"/>
            <a:ext cx="28813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{0, 2, 3, 6, 4, </a:t>
            </a:r>
            <a:r>
              <a:rPr lang="en-US" altLang="zh-CN" sz="2800" b="1">
                <a:solidFill>
                  <a:srgbClr val="0000FF"/>
                </a:solidFill>
                <a:ea typeface="宋体" pitchFamily="2" charset="-122"/>
              </a:rPr>
              <a:t>6</a:t>
            </a:r>
            <a:r>
              <a:rPr lang="en-US" altLang="zh-CN" sz="2800" b="1">
                <a:solidFill>
                  <a:schemeClr val="tx2"/>
                </a:solidFill>
                <a:ea typeface="宋体" pitchFamily="2" charset="-122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0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105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5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500"/>
                                        <p:tgtEl>
                                          <p:spTgt spid="105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500"/>
                                        <p:tgtEl>
                                          <p:spTgt spid="105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5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500"/>
                                        <p:tgtEl>
                                          <p:spTgt spid="105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5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500"/>
                                        <p:tgtEl>
                                          <p:spTgt spid="105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05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500"/>
                                        <p:tgtEl>
                                          <p:spTgt spid="105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5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500"/>
                                        <p:tgtEl>
                                          <p:spTgt spid="105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556" grpId="0" animBg="1"/>
      <p:bldP spid="105564" grpId="0" animBg="1"/>
      <p:bldP spid="105567" grpId="0" animBg="1"/>
      <p:bldP spid="105570" grpId="0"/>
      <p:bldP spid="105571" grpId="0"/>
      <p:bldP spid="105574" grpId="0" animBg="1"/>
      <p:bldP spid="105575" grpId="0"/>
      <p:bldP spid="105576" grpId="0" animBg="1"/>
      <p:bldP spid="105577" grpId="0"/>
      <p:bldP spid="105579" grpId="0" animBg="1"/>
      <p:bldP spid="105580" grpId="0"/>
      <p:bldP spid="105584" grpId="0" animBg="1"/>
      <p:bldP spid="105585" grpId="0"/>
      <p:bldP spid="105587" grpId="0" animBg="1"/>
      <p:bldP spid="105588" grpId="0"/>
      <p:bldP spid="105590" grpId="0" animBg="1"/>
      <p:bldP spid="1055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>
                <a:ea typeface="宋体" pitchFamily="2" charset="-122"/>
              </a:rPr>
              <a:t>Bellman-Ford</a:t>
            </a:r>
            <a:r>
              <a:rPr lang="zh-CN" altLang="en-US" sz="2800">
                <a:ea typeface="宋体" pitchFamily="2" charset="-122"/>
              </a:rPr>
              <a:t>算法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153400" cy="541338"/>
          </a:xfrm>
        </p:spPr>
        <p:txBody>
          <a:bodyPr/>
          <a:lstStyle/>
          <a:p>
            <a:r>
              <a:rPr lang="zh-CN" altLang="en-US">
                <a:ea typeface="宋体" pitchFamily="2" charset="-122"/>
              </a:rPr>
              <a:t>上面的思路有什么问题吗？</a:t>
            </a:r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468313" y="2060575"/>
            <a:ext cx="8153400" cy="54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假如边出现的次序改变一下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……</a:t>
            </a: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450850" y="2708275"/>
            <a:ext cx="8153400" cy="54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那如果我将上面的过程执行两遍呢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……</a:t>
            </a:r>
          </a:p>
        </p:txBody>
      </p:sp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468313" y="3357563"/>
            <a:ext cx="8153400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还不行的话我再执行一遍呢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……</a:t>
            </a:r>
          </a:p>
        </p:txBody>
      </p:sp>
      <p:sp>
        <p:nvSpPr>
          <p:cNvPr id="106503" name="Rectangle 7"/>
          <p:cNvSpPr>
            <a:spLocks noChangeArrowheads="1"/>
          </p:cNvSpPr>
          <p:nvPr/>
        </p:nvSpPr>
        <p:spPr bwMode="auto">
          <a:xfrm>
            <a:off x="468313" y="3933825"/>
            <a:ext cx="8153400" cy="54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我把上面的过程执行</a:t>
            </a:r>
            <a:r>
              <a:rPr lang="en-US" altLang="zh-CN" sz="2800" b="1">
                <a:solidFill>
                  <a:srgbClr val="FF3300"/>
                </a:solidFill>
                <a:latin typeface="Verdana" pitchFamily="34" charset="0"/>
                <a:ea typeface="宋体" pitchFamily="2" charset="-122"/>
              </a:rPr>
              <a:t>|V|</a:t>
            </a:r>
            <a:r>
              <a:rPr lang="zh-CN" altLang="en-US" sz="2800" b="1">
                <a:solidFill>
                  <a:srgbClr val="FF3300"/>
                </a:solidFill>
                <a:latin typeface="Verdana" pitchFamily="34" charset="0"/>
                <a:ea typeface="宋体" pitchFamily="2" charset="-122"/>
              </a:rPr>
              <a:t>遍</a:t>
            </a:r>
            <a:r>
              <a:rPr lang="en-US" altLang="zh-CN" sz="2800" b="1">
                <a:solidFill>
                  <a:srgbClr val="FF3300"/>
                </a:solidFill>
                <a:latin typeface="Verdana" pitchFamily="34" charset="0"/>
                <a:ea typeface="宋体" pitchFamily="2" charset="-122"/>
              </a:rPr>
              <a:t>(|V|</a:t>
            </a:r>
            <a:r>
              <a:rPr lang="zh-CN" altLang="en-US" sz="2800" b="1">
                <a:solidFill>
                  <a:srgbClr val="FF3300"/>
                </a:solidFill>
                <a:latin typeface="Verdana" pitchFamily="34" charset="0"/>
                <a:ea typeface="宋体" pitchFamily="2" charset="-122"/>
              </a:rPr>
              <a:t>为图中节点数</a:t>
            </a:r>
            <a:r>
              <a:rPr lang="en-US" altLang="zh-CN" sz="2800" b="1">
                <a:solidFill>
                  <a:srgbClr val="FF3300"/>
                </a:solidFill>
                <a:latin typeface="Verdana" pitchFamily="34" charset="0"/>
                <a:ea typeface="宋体" pitchFamily="2" charset="-122"/>
              </a:rPr>
              <a:t>)</a:t>
            </a: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，总该可以了吧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!?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/>
      <p:bldP spid="106500" grpId="0"/>
      <p:bldP spid="106501" grpId="0"/>
      <p:bldP spid="106502" grpId="0"/>
      <p:bldP spid="1065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3" name="Text Box 53"/>
          <p:cNvSpPr txBox="1">
            <a:spLocks noChangeArrowheads="1"/>
          </p:cNvSpPr>
          <p:nvPr/>
        </p:nvSpPr>
        <p:spPr bwMode="auto">
          <a:xfrm>
            <a:off x="476250" y="977900"/>
            <a:ext cx="80565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800" b="1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贝尔曼</a:t>
            </a:r>
            <a:r>
              <a:rPr lang="en-US" altLang="zh-CN" sz="2800" b="1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(Bellman)</a:t>
            </a:r>
            <a:r>
              <a:rPr lang="zh-CN" altLang="en-US" sz="2800" b="1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和福特</a:t>
            </a:r>
            <a:r>
              <a:rPr lang="en-US" altLang="zh-CN" sz="2800" b="1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(Ford)</a:t>
            </a:r>
            <a:r>
              <a:rPr lang="zh-CN" altLang="en-US" sz="2800" b="1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也是这么考虑的！</a:t>
            </a:r>
            <a:endParaRPr lang="zh-CN" altLang="en-US" sz="2800" b="1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0294" name="Rectangle 54"/>
          <p:cNvSpPr>
            <a:spLocks noChangeArrowheads="1"/>
          </p:cNvSpPr>
          <p:nvPr/>
        </p:nvSpPr>
        <p:spPr bwMode="auto">
          <a:xfrm>
            <a:off x="457200" y="152400"/>
            <a:ext cx="83058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B166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Verdana" pitchFamily="34" charset="0"/>
                <a:ea typeface="宋体" pitchFamily="2" charset="-122"/>
              </a:rPr>
              <a:t>Bellman-Ford算法</a:t>
            </a:r>
          </a:p>
        </p:txBody>
      </p:sp>
      <p:sp>
        <p:nvSpPr>
          <p:cNvPr id="10295" name="Text Box 55"/>
          <p:cNvSpPr txBox="1">
            <a:spLocks noChangeArrowheads="1"/>
          </p:cNvSpPr>
          <p:nvPr/>
        </p:nvSpPr>
        <p:spPr bwMode="auto">
          <a:xfrm>
            <a:off x="468313" y="1557338"/>
            <a:ext cx="8056562" cy="152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600" b="1">
                <a:ea typeface="宋体" pitchFamily="2" charset="-122"/>
              </a:rPr>
              <a:t>他们发现，如果</a:t>
            </a:r>
            <a:r>
              <a:rPr lang="zh-CN" altLang="en-US" sz="2600" b="1">
                <a:solidFill>
                  <a:srgbClr val="FF3300"/>
                </a:solidFill>
                <a:ea typeface="宋体" pitchFamily="2" charset="-122"/>
              </a:rPr>
              <a:t>图中不存在负权回路</a:t>
            </a:r>
            <a:r>
              <a:rPr lang="zh-CN" altLang="en-US" sz="2600" b="1">
                <a:ea typeface="宋体" pitchFamily="2" charset="-122"/>
              </a:rPr>
              <a:t>，那么将上面的过程</a:t>
            </a:r>
            <a:r>
              <a:rPr lang="en-US" altLang="zh-CN" sz="2600" b="1">
                <a:solidFill>
                  <a:srgbClr val="FF3300"/>
                </a:solidFill>
                <a:ea typeface="宋体" pitchFamily="2" charset="-122"/>
              </a:rPr>
              <a:t>(</a:t>
            </a:r>
            <a:r>
              <a:rPr lang="zh-CN" altLang="en-US" sz="2600" b="1">
                <a:solidFill>
                  <a:srgbClr val="FF3300"/>
                </a:solidFill>
                <a:ea typeface="宋体" pitchFamily="2" charset="-122"/>
              </a:rPr>
              <a:t>他们把这一过程叫做“松弛”</a:t>
            </a:r>
            <a:r>
              <a:rPr lang="en-US" altLang="zh-CN" sz="2600" b="1">
                <a:solidFill>
                  <a:srgbClr val="FF3300"/>
                </a:solidFill>
                <a:ea typeface="宋体" pitchFamily="2" charset="-122"/>
              </a:rPr>
              <a:t>(relax))</a:t>
            </a:r>
            <a:r>
              <a:rPr lang="zh-CN" altLang="en-US" sz="2600" b="1">
                <a:ea typeface="宋体" pitchFamily="2" charset="-122"/>
              </a:rPr>
              <a:t>最多执行</a:t>
            </a:r>
            <a:r>
              <a:rPr lang="en-US" altLang="zh-CN" sz="2600" b="1">
                <a:solidFill>
                  <a:srgbClr val="FF3300"/>
                </a:solidFill>
                <a:ea typeface="宋体" pitchFamily="2" charset="-122"/>
              </a:rPr>
              <a:t>|V|-1</a:t>
            </a:r>
            <a:r>
              <a:rPr lang="zh-CN" altLang="en-US" sz="2600" b="1">
                <a:solidFill>
                  <a:srgbClr val="FF3300"/>
                </a:solidFill>
                <a:ea typeface="宋体" pitchFamily="2" charset="-122"/>
              </a:rPr>
              <a:t>次</a:t>
            </a:r>
            <a:r>
              <a:rPr lang="zh-CN" altLang="en-US" sz="2600" b="1">
                <a:ea typeface="宋体" pitchFamily="2" charset="-122"/>
              </a:rPr>
              <a:t>，就可以求出源点到其他所有点的最短路径！</a:t>
            </a:r>
          </a:p>
        </p:txBody>
      </p:sp>
      <p:sp>
        <p:nvSpPr>
          <p:cNvPr id="10296" name="Text Box 56"/>
          <p:cNvSpPr txBox="1">
            <a:spLocks noChangeArrowheads="1"/>
          </p:cNvSpPr>
          <p:nvPr/>
        </p:nvSpPr>
        <p:spPr bwMode="auto">
          <a:xfrm>
            <a:off x="468313" y="3270250"/>
            <a:ext cx="80565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800" b="1">
                <a:ea typeface="宋体" pitchFamily="2" charset="-122"/>
              </a:rPr>
              <a:t>按照他们的想法，怎么编程实现？</a:t>
            </a:r>
          </a:p>
        </p:txBody>
      </p:sp>
      <p:sp>
        <p:nvSpPr>
          <p:cNvPr id="10297" name="Text Box 57"/>
          <p:cNvSpPr txBox="1">
            <a:spLocks noChangeArrowheads="1"/>
          </p:cNvSpPr>
          <p:nvPr/>
        </p:nvSpPr>
        <p:spPr bwMode="auto">
          <a:xfrm>
            <a:off x="468313" y="3860800"/>
            <a:ext cx="80565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800" b="1">
                <a:ea typeface="宋体" pitchFamily="2" charset="-122"/>
              </a:rPr>
              <a:t>外层循环枚举松弛的次数：</a:t>
            </a:r>
            <a:r>
              <a:rPr lang="en-US" altLang="zh-CN" sz="2800" b="1">
                <a:ea typeface="宋体" pitchFamily="2" charset="-122"/>
              </a:rPr>
              <a:t>for i:=1 to n-1</a:t>
            </a:r>
            <a:endParaRPr lang="zh-CN" altLang="en-US" sz="2800" b="1">
              <a:ea typeface="宋体" pitchFamily="2" charset="-122"/>
            </a:endParaRPr>
          </a:p>
        </p:txBody>
      </p: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468313" y="4508500"/>
            <a:ext cx="80565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800" b="1">
                <a:ea typeface="宋体" pitchFamily="2" charset="-122"/>
              </a:rPr>
              <a:t>内层枚举每一条边</a:t>
            </a:r>
            <a:r>
              <a:rPr lang="en-US" altLang="zh-CN" sz="2800" b="1">
                <a:solidFill>
                  <a:srgbClr val="FF3300"/>
                </a:solidFill>
                <a:ea typeface="宋体" pitchFamily="2" charset="-122"/>
              </a:rPr>
              <a:t>(</a:t>
            </a:r>
            <a:r>
              <a:rPr lang="zh-CN" altLang="en-US" sz="2800" b="1">
                <a:solidFill>
                  <a:srgbClr val="FF3300"/>
                </a:solidFill>
                <a:ea typeface="宋体" pitchFamily="2" charset="-122"/>
              </a:rPr>
              <a:t>边数为</a:t>
            </a:r>
            <a:r>
              <a:rPr lang="en-US" altLang="zh-CN" sz="2800" b="1">
                <a:solidFill>
                  <a:srgbClr val="FF3300"/>
                </a:solidFill>
                <a:ea typeface="宋体" pitchFamily="2" charset="-122"/>
              </a:rPr>
              <a:t>|E|)</a:t>
            </a:r>
            <a:r>
              <a:rPr lang="zh-CN" altLang="en-US" sz="2800" b="1">
                <a:ea typeface="宋体" pitchFamily="2" charset="-122"/>
              </a:rPr>
              <a:t>：</a:t>
            </a:r>
            <a:r>
              <a:rPr lang="en-US" altLang="zh-CN" sz="2800" b="1">
                <a:ea typeface="宋体" pitchFamily="2" charset="-122"/>
              </a:rPr>
              <a:t>for j:=1 to |E|</a:t>
            </a:r>
            <a:endParaRPr lang="zh-CN" altLang="en-US" sz="2800" b="1">
              <a:ea typeface="宋体" pitchFamily="2" charset="-122"/>
            </a:endParaRPr>
          </a:p>
        </p:txBody>
      </p:sp>
      <p:sp>
        <p:nvSpPr>
          <p:cNvPr id="10299" name="Text Box 59"/>
          <p:cNvSpPr txBox="1">
            <a:spLocks noChangeArrowheads="1"/>
          </p:cNvSpPr>
          <p:nvPr/>
        </p:nvSpPr>
        <p:spPr bwMode="auto">
          <a:xfrm>
            <a:off x="468313" y="5300663"/>
            <a:ext cx="3455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800" b="1">
                <a:ea typeface="宋体" pitchFamily="2" charset="-122"/>
              </a:rPr>
              <a:t>对于每一条</a:t>
            </a:r>
            <a:r>
              <a:rPr lang="zh-CN" altLang="en-US" sz="2800" b="1">
                <a:solidFill>
                  <a:srgbClr val="FF3300"/>
                </a:solidFill>
                <a:ea typeface="宋体" pitchFamily="2" charset="-122"/>
              </a:rPr>
              <a:t>边</a:t>
            </a:r>
            <a:r>
              <a:rPr lang="en-US" altLang="zh-CN" sz="2800" b="1">
                <a:solidFill>
                  <a:srgbClr val="FF3300"/>
                </a:solidFill>
                <a:ea typeface="宋体" pitchFamily="2" charset="-122"/>
              </a:rPr>
              <a:t>(u,v)</a:t>
            </a:r>
            <a:r>
              <a:rPr lang="zh-CN" altLang="en-US" sz="2800" b="1">
                <a:ea typeface="宋体" pitchFamily="2" charset="-122"/>
              </a:rPr>
              <a:t>：</a:t>
            </a:r>
            <a:endParaRPr lang="zh-CN" altLang="en-US" sz="2000" b="1">
              <a:solidFill>
                <a:srgbClr val="0000FF"/>
              </a:solidFill>
              <a:ea typeface="宋体" pitchFamily="2" charset="-122"/>
            </a:endParaRPr>
          </a:p>
        </p:txBody>
      </p:sp>
      <p:grpSp>
        <p:nvGrpSpPr>
          <p:cNvPr id="10304" name="Group 64"/>
          <p:cNvGrpSpPr>
            <a:grpSpLocks/>
          </p:cNvGrpSpPr>
          <p:nvPr/>
        </p:nvGrpSpPr>
        <p:grpSpPr bwMode="auto">
          <a:xfrm>
            <a:off x="3825875" y="5084763"/>
            <a:ext cx="4922838" cy="1008062"/>
            <a:chOff x="2410" y="3203"/>
            <a:chExt cx="3101" cy="635"/>
          </a:xfrm>
        </p:grpSpPr>
        <p:sp>
          <p:nvSpPr>
            <p:cNvPr id="10300" name="Rectangle 60"/>
            <p:cNvSpPr>
              <a:spLocks noChangeArrowheads="1"/>
            </p:cNvSpPr>
            <p:nvPr/>
          </p:nvSpPr>
          <p:spPr bwMode="auto">
            <a:xfrm>
              <a:off x="2410" y="3385"/>
              <a:ext cx="12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  <a:ea typeface="宋体" pitchFamily="2" charset="-122"/>
                </a:rPr>
                <a:t>dist[v] = min</a:t>
              </a:r>
              <a:endParaRPr lang="zh-CN" altLang="en-US" sz="2400" b="1">
                <a:solidFill>
                  <a:srgbClr val="0000FF"/>
                </a:solidFill>
                <a:ea typeface="宋体" pitchFamily="2" charset="-122"/>
              </a:endParaRPr>
            </a:p>
          </p:txBody>
        </p:sp>
        <p:sp>
          <p:nvSpPr>
            <p:cNvPr id="10301" name="AutoShape 61"/>
            <p:cNvSpPr>
              <a:spLocks noChangeArrowheads="1"/>
            </p:cNvSpPr>
            <p:nvPr/>
          </p:nvSpPr>
          <p:spPr bwMode="auto">
            <a:xfrm>
              <a:off x="3651" y="3339"/>
              <a:ext cx="1860" cy="408"/>
            </a:xfrm>
            <a:prstGeom prst="bracePair">
              <a:avLst>
                <a:gd name="adj" fmla="val 8333"/>
              </a:avLst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2" name="Rectangle 62"/>
            <p:cNvSpPr>
              <a:spLocks noChangeArrowheads="1"/>
            </p:cNvSpPr>
            <p:nvPr/>
          </p:nvSpPr>
          <p:spPr bwMode="auto">
            <a:xfrm>
              <a:off x="3708" y="3203"/>
              <a:ext cx="16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  <a:ea typeface="宋体" pitchFamily="2" charset="-122"/>
                </a:rPr>
                <a:t>dist[u]+edge[u,v]</a:t>
              </a:r>
              <a:endParaRPr lang="zh-CN" altLang="en-US" sz="2400" b="1">
                <a:solidFill>
                  <a:srgbClr val="0000FF"/>
                </a:solidFill>
                <a:ea typeface="宋体" pitchFamily="2" charset="-122"/>
              </a:endParaRPr>
            </a:p>
          </p:txBody>
        </p:sp>
        <p:sp>
          <p:nvSpPr>
            <p:cNvPr id="10303" name="Rectangle 63"/>
            <p:cNvSpPr>
              <a:spLocks noChangeArrowheads="1"/>
            </p:cNvSpPr>
            <p:nvPr/>
          </p:nvSpPr>
          <p:spPr bwMode="auto">
            <a:xfrm>
              <a:off x="3696" y="3550"/>
              <a:ext cx="6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  <a:ea typeface="宋体" pitchFamily="2" charset="-122"/>
                </a:rPr>
                <a:t>dist[v]</a:t>
              </a:r>
              <a:endParaRPr lang="zh-CN" altLang="en-US" sz="2400" b="1">
                <a:solidFill>
                  <a:srgbClr val="0000FF"/>
                </a:solidFill>
                <a:ea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3" grpId="0" autoUpdateAnimBg="0"/>
      <p:bldP spid="10295" grpId="0" autoUpdateAnimBg="0"/>
      <p:bldP spid="10296" grpId="0" autoUpdateAnimBg="0"/>
      <p:bldP spid="10297" grpId="0" autoUpdateAnimBg="0"/>
      <p:bldP spid="10298" grpId="0" autoUpdateAnimBg="0"/>
      <p:bldP spid="1029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>
                <a:ea typeface="宋体" pitchFamily="2" charset="-122"/>
              </a:rPr>
              <a:t>Bellman-Ford</a:t>
            </a:r>
            <a:r>
              <a:rPr lang="zh-CN" altLang="en-US" sz="2800">
                <a:ea typeface="宋体" pitchFamily="2" charset="-122"/>
              </a:rPr>
              <a:t>算法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153400" cy="612775"/>
          </a:xfrm>
        </p:spPr>
        <p:txBody>
          <a:bodyPr/>
          <a:lstStyle/>
          <a:p>
            <a:r>
              <a:rPr lang="zh-CN" altLang="en-US">
                <a:solidFill>
                  <a:schemeClr val="hlink"/>
                </a:solidFill>
                <a:ea typeface="宋体" pitchFamily="2" charset="-122"/>
              </a:rPr>
              <a:t>为什么是</a:t>
            </a:r>
            <a:r>
              <a:rPr lang="en-US" altLang="zh-CN">
                <a:solidFill>
                  <a:schemeClr val="hlink"/>
                </a:solidFill>
                <a:ea typeface="宋体" pitchFamily="2" charset="-122"/>
              </a:rPr>
              <a:t>n-1</a:t>
            </a:r>
            <a:r>
              <a:rPr lang="zh-CN" altLang="en-US">
                <a:solidFill>
                  <a:schemeClr val="hlink"/>
                </a:solidFill>
                <a:ea typeface="宋体" pitchFamily="2" charset="-122"/>
              </a:rPr>
              <a:t>次？</a:t>
            </a: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450850" y="2133600"/>
            <a:ext cx="8153400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首先指出，图的任意一条</a:t>
            </a:r>
            <a:r>
              <a:rPr lang="zh-CN" altLang="en-US" sz="2000" b="1" dirty="0">
                <a:solidFill>
                  <a:srgbClr val="FF0000"/>
                </a:solidFill>
                <a:latin typeface="Verdana" pitchFamily="34" charset="0"/>
                <a:ea typeface="宋体" pitchFamily="2" charset="-122"/>
              </a:rPr>
              <a:t>最短路径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既不能包含负权回路，也不会包含正权回路，因此它最多包含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|v|-1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条边。 　　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其次，从源点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s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可达的所有顶点如果存在最短路径，则这些最短路径构成一个以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s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为根的最短路径树。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Bellman-Ford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算法的迭代松弛操作，实际上就是按节点距离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s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的层次，逐层生成这棵最短路径树的过程。 　　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在对每条边进行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1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遍松弛的时候，生成了从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s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出发，层次至多为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1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的那些树枝。也就是说，找到了与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s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至多有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1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条边相联的那些顶点的最短路径；对每条边进行第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2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遍松弛的时候，生成了第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2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层次的树枝，就是说找到了经过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2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条边相连的那些顶点的最短路径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……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。因为最短路径最多只包含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|v|-1 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条边，所以，只需要循环</a:t>
            </a:r>
            <a:r>
              <a:rPr lang="en-US" altLang="zh-CN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|v|-1 </a:t>
            </a:r>
            <a:r>
              <a:rPr lang="zh-CN" altLang="en-US" sz="20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次。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>
                <a:ea typeface="宋体" pitchFamily="2" charset="-122"/>
              </a:rPr>
              <a:t>Bellman-Ford</a:t>
            </a:r>
            <a:r>
              <a:rPr lang="zh-CN" altLang="en-US" sz="2800">
                <a:ea typeface="宋体" pitchFamily="2" charset="-122"/>
              </a:rPr>
              <a:t>算法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153400" cy="612775"/>
          </a:xfrm>
        </p:spPr>
        <p:txBody>
          <a:bodyPr/>
          <a:lstStyle/>
          <a:p>
            <a:r>
              <a:rPr lang="zh-CN" altLang="en-US">
                <a:solidFill>
                  <a:schemeClr val="hlink"/>
                </a:solidFill>
                <a:ea typeface="宋体" pitchFamily="2" charset="-122"/>
              </a:rPr>
              <a:t>效率怎么样？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450850" y="1811338"/>
            <a:ext cx="8153400" cy="295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每实施一轮松弛操作，最短路径树上就会有一层顶点达到其最短距离，此后这层顶点的最短距离值就会一直保持不变，不再受后续松弛操作的影响。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但是，每一轮松弛，都是无差别地枚举每一条边，这样浪费了大量的时间！</a:t>
            </a:r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539750" y="4652963"/>
            <a:ext cx="81534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简单的优化？</a:t>
            </a:r>
          </a:p>
        </p:txBody>
      </p:sp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522288" y="5157788"/>
            <a:ext cx="8153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如果某一轮松弛过后，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dist</a:t>
            </a: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数组并没有发生任何改变，那么不必继续进行松弛。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9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/>
      <p:bldP spid="109572" grpId="0"/>
      <p:bldP spid="1095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>
                <a:ea typeface="宋体" pitchFamily="2" charset="-122"/>
              </a:rPr>
              <a:t>Bellman-Ford</a:t>
            </a:r>
            <a:r>
              <a:rPr lang="zh-CN" altLang="en-US" sz="2800">
                <a:ea typeface="宋体" pitchFamily="2" charset="-122"/>
              </a:rPr>
              <a:t>算法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47738"/>
            <a:ext cx="8153400" cy="612775"/>
          </a:xfrm>
        </p:spPr>
        <p:txBody>
          <a:bodyPr/>
          <a:lstStyle/>
          <a:p>
            <a:r>
              <a:rPr lang="zh-CN" altLang="en-US">
                <a:solidFill>
                  <a:schemeClr val="hlink"/>
                </a:solidFill>
                <a:ea typeface="宋体" pitchFamily="2" charset="-122"/>
              </a:rPr>
              <a:t>能否判断是否有负权回路？</a:t>
            </a: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450850" y="1633538"/>
            <a:ext cx="81534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再进行第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n</a:t>
            </a: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轮松弛，比较第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n</a:t>
            </a: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轮过后的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dist</a:t>
            </a: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数组和第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n-1</a:t>
            </a: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轮过后的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dist</a:t>
            </a: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数组是否相同。如果不同，说明有负权回路。</a:t>
            </a:r>
          </a:p>
        </p:txBody>
      </p:sp>
      <p:sp>
        <p:nvSpPr>
          <p:cNvPr id="110599" name="Rectangle 7"/>
          <p:cNvSpPr>
            <a:spLocks noChangeArrowheads="1"/>
          </p:cNvSpPr>
          <p:nvPr/>
        </p:nvSpPr>
        <p:spPr bwMode="auto">
          <a:xfrm>
            <a:off x="474663" y="3059113"/>
            <a:ext cx="81534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适用范围？</a:t>
            </a:r>
          </a:p>
        </p:txBody>
      </p:sp>
      <p:sp>
        <p:nvSpPr>
          <p:cNvPr id="110600" name="Rectangle 8"/>
          <p:cNvSpPr>
            <a:spLocks noChangeArrowheads="1"/>
          </p:cNvSpPr>
          <p:nvPr/>
        </p:nvSpPr>
        <p:spPr bwMode="auto">
          <a:xfrm>
            <a:off x="468313" y="3744913"/>
            <a:ext cx="81534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单源最短路径问题，图的边权可以为负；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判断图中是否存在负权回路。</a:t>
            </a:r>
          </a:p>
        </p:txBody>
      </p:sp>
      <p:sp>
        <p:nvSpPr>
          <p:cNvPr id="110601" name="Rectangle 9"/>
          <p:cNvSpPr>
            <a:spLocks noChangeArrowheads="1"/>
          </p:cNvSpPr>
          <p:nvPr/>
        </p:nvSpPr>
        <p:spPr bwMode="auto">
          <a:xfrm>
            <a:off x="474663" y="4903788"/>
            <a:ext cx="81534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时间复杂度？</a:t>
            </a:r>
            <a:r>
              <a:rPr lang="en-US" altLang="zh-CN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(</a:t>
            </a:r>
            <a:r>
              <a:rPr lang="zh-CN" altLang="en-US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将</a:t>
            </a:r>
            <a:r>
              <a:rPr lang="en-US" altLang="zh-CN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|V|</a:t>
            </a:r>
            <a:r>
              <a:rPr lang="zh-CN" altLang="en-US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记为</a:t>
            </a:r>
            <a:r>
              <a:rPr lang="en-US" altLang="zh-CN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n</a:t>
            </a:r>
            <a:r>
              <a:rPr lang="zh-CN" altLang="en-US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，将</a:t>
            </a:r>
            <a:r>
              <a:rPr lang="en-US" altLang="zh-CN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|E|</a:t>
            </a:r>
            <a:r>
              <a:rPr lang="zh-CN" altLang="en-US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记为</a:t>
            </a:r>
            <a:r>
              <a:rPr lang="en-US" altLang="zh-CN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e</a:t>
            </a:r>
            <a:r>
              <a:rPr lang="zh-CN" altLang="en-US" sz="2800" b="1">
                <a:solidFill>
                  <a:schemeClr val="hlink"/>
                </a:solidFill>
                <a:latin typeface="Verdana" pitchFamily="34" charset="0"/>
                <a:ea typeface="宋体" pitchFamily="2" charset="-122"/>
              </a:rPr>
              <a:t>）</a:t>
            </a:r>
          </a:p>
        </p:txBody>
      </p:sp>
      <p:sp>
        <p:nvSpPr>
          <p:cNvPr id="110602" name="Rectangle 10"/>
          <p:cNvSpPr>
            <a:spLocks noChangeArrowheads="1"/>
          </p:cNvSpPr>
          <p:nvPr/>
        </p:nvSpPr>
        <p:spPr bwMode="auto">
          <a:xfrm>
            <a:off x="468313" y="5445125"/>
            <a:ext cx="81534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邻接矩阵：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O(n</a:t>
            </a:r>
            <a:r>
              <a:rPr lang="en-US" altLang="zh-CN" sz="2800" b="1" baseline="3000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3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)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邻接表：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O(ne)</a:t>
            </a:r>
            <a:endParaRPr lang="zh-CN" altLang="en-US" sz="2800" b="1">
              <a:solidFill>
                <a:schemeClr val="tx2"/>
              </a:solidFill>
              <a:latin typeface="Verdana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0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0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0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0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/>
      <p:bldP spid="110600" grpId="0"/>
      <p:bldP spid="11060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a typeface="宋体" pitchFamily="2" charset="-122"/>
              </a:rPr>
              <a:t>两个算法</a:t>
            </a:r>
            <a:r>
              <a:rPr lang="en-US" altLang="zh-CN" dirty="0">
                <a:ea typeface="宋体" pitchFamily="2" charset="-122"/>
              </a:rPr>
              <a:t>+</a:t>
            </a:r>
            <a:r>
              <a:rPr lang="zh-CN" altLang="en-US" dirty="0">
                <a:ea typeface="宋体" pitchFamily="2" charset="-122"/>
              </a:rPr>
              <a:t>一类问题</a:t>
            </a:r>
            <a:endParaRPr lang="zh-CN" altLang="en-US" dirty="0">
              <a:solidFill>
                <a:schemeClr val="accent1"/>
              </a:solidFill>
              <a:ea typeface="宋体" pitchFamily="2" charset="-122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zh-CN" altLang="en-US">
              <a:ea typeface="宋体" pitchFamily="2" charset="-122"/>
            </a:endParaRPr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827088" y="1327150"/>
            <a:ext cx="7200900" cy="1022350"/>
            <a:chOff x="0" y="0"/>
            <a:chExt cx="4716" cy="780"/>
          </a:xfrm>
        </p:grpSpPr>
        <p:sp>
          <p:nvSpPr>
            <p:cNvPr id="5125" name="AutoShape 5"/>
            <p:cNvSpPr>
              <a:spLocks noChangeArrowheads="1"/>
            </p:cNvSpPr>
            <p:nvPr/>
          </p:nvSpPr>
          <p:spPr bwMode="auto">
            <a:xfrm>
              <a:off x="380" y="135"/>
              <a:ext cx="4336" cy="5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>
                    <a:gamma/>
                    <a:tint val="21176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6" name="AutoShape 6"/>
            <p:cNvSpPr>
              <a:spLocks noChangeArrowheads="1"/>
            </p:cNvSpPr>
            <p:nvPr/>
          </p:nvSpPr>
          <p:spPr bwMode="auto">
            <a:xfrm>
              <a:off x="0" y="0"/>
              <a:ext cx="685" cy="780"/>
            </a:xfrm>
            <a:prstGeom prst="diamond">
              <a:avLst/>
            </a:prstGeom>
            <a:solidFill>
              <a:schemeClr val="accent2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609" y="199"/>
              <a:ext cx="3422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800" b="1">
                  <a:ea typeface="宋体" pitchFamily="2" charset="-122"/>
                </a:rPr>
                <a:t>Bellman-Ford算法</a:t>
              </a:r>
            </a:p>
          </p:txBody>
        </p:sp>
        <p:sp>
          <p:nvSpPr>
            <p:cNvPr id="5128" name="Text Box 8"/>
            <p:cNvSpPr txBox="1">
              <a:spLocks noChangeArrowheads="1"/>
            </p:cNvSpPr>
            <p:nvPr/>
          </p:nvSpPr>
          <p:spPr bwMode="auto">
            <a:xfrm>
              <a:off x="207" y="217"/>
              <a:ext cx="250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800">
                  <a:solidFill>
                    <a:schemeClr val="bg1"/>
                  </a:solidFill>
                  <a:ea typeface="宋体" pitchFamily="2" charset="-122"/>
                </a:rPr>
                <a:t>1</a:t>
              </a:r>
            </a:p>
          </p:txBody>
        </p:sp>
      </p:grpSp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830263" y="2594099"/>
            <a:ext cx="7197725" cy="1022350"/>
            <a:chOff x="0" y="0"/>
            <a:chExt cx="4716" cy="780"/>
          </a:xfrm>
        </p:grpSpPr>
        <p:sp>
          <p:nvSpPr>
            <p:cNvPr id="5130" name="AutoShape 10"/>
            <p:cNvSpPr>
              <a:spLocks noChangeArrowheads="1"/>
            </p:cNvSpPr>
            <p:nvPr/>
          </p:nvSpPr>
          <p:spPr bwMode="auto">
            <a:xfrm>
              <a:off x="380" y="135"/>
              <a:ext cx="4336" cy="5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>
                    <a:gamma/>
                    <a:tint val="21176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1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685" cy="780"/>
            </a:xfrm>
            <a:prstGeom prst="diamond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608" y="199"/>
              <a:ext cx="3423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800" b="1">
                  <a:ea typeface="宋体" pitchFamily="2" charset="-122"/>
                </a:rPr>
                <a:t>SPFA算法</a:t>
              </a:r>
            </a:p>
          </p:txBody>
        </p:sp>
        <p:sp>
          <p:nvSpPr>
            <p:cNvPr id="5133" name="Text Box 13"/>
            <p:cNvSpPr txBox="1">
              <a:spLocks noChangeArrowheads="1"/>
            </p:cNvSpPr>
            <p:nvPr/>
          </p:nvSpPr>
          <p:spPr bwMode="auto">
            <a:xfrm>
              <a:off x="207" y="196"/>
              <a:ext cx="251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800">
                  <a:solidFill>
                    <a:schemeClr val="bg1"/>
                  </a:solidFill>
                  <a:ea typeface="宋体" pitchFamily="2" charset="-122"/>
                </a:rPr>
                <a:t>2</a:t>
              </a:r>
            </a:p>
          </p:txBody>
        </p:sp>
      </p:grpSp>
      <p:grpSp>
        <p:nvGrpSpPr>
          <p:cNvPr id="14" name="Group 9"/>
          <p:cNvGrpSpPr>
            <a:grpSpLocks/>
          </p:cNvGrpSpPr>
          <p:nvPr/>
        </p:nvGrpSpPr>
        <p:grpSpPr bwMode="auto">
          <a:xfrm>
            <a:off x="830263" y="3861048"/>
            <a:ext cx="7197725" cy="1022350"/>
            <a:chOff x="0" y="0"/>
            <a:chExt cx="4716" cy="780"/>
          </a:xfrm>
        </p:grpSpPr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>
              <a:off x="380" y="135"/>
              <a:ext cx="4336" cy="5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E3DD"/>
                </a:gs>
                <a:gs pos="100000">
                  <a:srgbClr val="FF3300"/>
                </a:gs>
              </a:gsLst>
              <a:lin ang="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685" cy="780"/>
            </a:xfrm>
            <a:prstGeom prst="diamond">
              <a:avLst/>
            </a:prstGeom>
            <a:solidFill>
              <a:srgbClr val="FF3300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608" y="199"/>
              <a:ext cx="3423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800" b="1" dirty="0">
                  <a:ea typeface="宋体" pitchFamily="2" charset="-122"/>
                </a:rPr>
                <a:t>差分约束</a:t>
              </a: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07" y="196"/>
              <a:ext cx="251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800" dirty="0">
                  <a:solidFill>
                    <a:schemeClr val="bg1"/>
                  </a:solidFill>
                  <a:ea typeface="宋体" pitchFamily="2" charset="-122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05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>
                <a:ea typeface="宋体" pitchFamily="2" charset="-122"/>
              </a:rPr>
              <a:t>SPFA</a:t>
            </a:r>
            <a:r>
              <a:rPr lang="zh-CN" altLang="en-US" sz="2800">
                <a:ea typeface="宋体" pitchFamily="2" charset="-122"/>
              </a:rPr>
              <a:t>算法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Bellman-Ford</a:t>
            </a:r>
            <a:r>
              <a:rPr lang="zh-CN" altLang="en-US">
                <a:ea typeface="宋体" pitchFamily="2" charset="-122"/>
              </a:rPr>
              <a:t>算法每轮松弛，都是无差别地枚举每一条边。</a:t>
            </a:r>
          </a:p>
          <a:p>
            <a:r>
              <a:rPr lang="zh-CN" altLang="en-US">
                <a:ea typeface="宋体" pitchFamily="2" charset="-122"/>
              </a:rPr>
              <a:t>每一轮松弛后，都会使某些点的最短距离值以后一直保持不变。</a:t>
            </a:r>
          </a:p>
          <a:p>
            <a:r>
              <a:rPr lang="zh-CN" altLang="en-US">
                <a:ea typeface="宋体" pitchFamily="2" charset="-122"/>
              </a:rPr>
              <a:t>既然如此，有必要对这些点</a:t>
            </a:r>
            <a:r>
              <a:rPr lang="en-US" altLang="zh-CN">
                <a:ea typeface="宋体" pitchFamily="2" charset="-122"/>
              </a:rPr>
              <a:t>/</a:t>
            </a:r>
            <a:r>
              <a:rPr lang="zh-CN" altLang="en-US">
                <a:ea typeface="宋体" pitchFamily="2" charset="-122"/>
              </a:rPr>
              <a:t>边区别对待！</a:t>
            </a:r>
          </a:p>
          <a:p>
            <a:r>
              <a:rPr lang="zh-CN" altLang="en-US">
                <a:ea typeface="宋体" pitchFamily="2" charset="-122"/>
              </a:rPr>
              <a:t>西南交通大学段凡丁老师也是这么考虑的，他在</a:t>
            </a:r>
            <a:r>
              <a:rPr lang="en-US" altLang="zh-CN">
                <a:ea typeface="宋体" pitchFamily="2" charset="-122"/>
              </a:rPr>
              <a:t>1994</a:t>
            </a:r>
            <a:r>
              <a:rPr lang="zh-CN" altLang="en-US">
                <a:ea typeface="宋体" pitchFamily="2" charset="-122"/>
              </a:rPr>
              <a:t>年发表了</a:t>
            </a:r>
            <a:r>
              <a:rPr lang="en-US" altLang="zh-CN">
                <a:ea typeface="宋体" pitchFamily="2" charset="-122"/>
              </a:rPr>
              <a:t>SPFA</a:t>
            </a:r>
            <a:r>
              <a:rPr lang="zh-CN" altLang="en-US">
                <a:ea typeface="宋体" pitchFamily="2" charset="-122"/>
              </a:rPr>
              <a:t>算法。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>
                <a:ea typeface="宋体" pitchFamily="2" charset="-122"/>
              </a:rPr>
              <a:t>SPFA</a:t>
            </a:r>
            <a:r>
              <a:rPr lang="zh-CN" altLang="en-US" sz="2800">
                <a:ea typeface="宋体" pitchFamily="2" charset="-122"/>
              </a:rPr>
              <a:t>算法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SPFA(Shortest Path Faster Algorithm)</a:t>
            </a:r>
            <a:r>
              <a:rPr lang="zh-CN" altLang="en-US" dirty="0">
                <a:ea typeface="宋体" pitchFamily="2" charset="-122"/>
              </a:rPr>
              <a:t>是</a:t>
            </a:r>
            <a:r>
              <a:rPr lang="en-US" altLang="zh-CN" dirty="0">
                <a:solidFill>
                  <a:srgbClr val="FF0000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Bellman-Ford</a:t>
            </a:r>
            <a:r>
              <a:rPr lang="zh-CN" altLang="en-US" dirty="0">
                <a:ea typeface="宋体" pitchFamily="2" charset="-122"/>
              </a:rPr>
              <a:t>算法的一种队列实现，减少了不必要的冗余计算。 </a:t>
            </a:r>
          </a:p>
          <a:p>
            <a:r>
              <a:rPr lang="zh-CN" altLang="en-US" dirty="0">
                <a:ea typeface="宋体" pitchFamily="2" charset="-122"/>
              </a:rPr>
              <a:t>算法大致流程是用一个队列来进行维护。初始时将源加入队列。每次从队列中取出一个元素，并对所有与他相邻的点进行松弛，若某个相邻的点松弛成功，则将其入队。直到队列为空时算法结束。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>
                <a:ea typeface="宋体" pitchFamily="2" charset="-122"/>
              </a:rPr>
              <a:t>SPFA</a:t>
            </a:r>
            <a:r>
              <a:rPr lang="zh-CN" altLang="en-US" sz="2800">
                <a:ea typeface="宋体" pitchFamily="2" charset="-122"/>
              </a:rPr>
              <a:t>算法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>
                <a:ea typeface="宋体" pitchFamily="2" charset="-122"/>
              </a:rPr>
              <a:t>伪代码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1.</a:t>
            </a:r>
            <a:r>
              <a:rPr lang="en-US" altLang="zh-CN">
                <a:solidFill>
                  <a:srgbClr val="A50021"/>
                </a:solidFill>
                <a:ea typeface="宋体" pitchFamily="2" charset="-122"/>
              </a:rPr>
              <a:t>push</a:t>
            </a:r>
            <a:r>
              <a:rPr lang="en-US" altLang="zh-CN">
                <a:ea typeface="宋体" pitchFamily="2" charset="-122"/>
              </a:rPr>
              <a:t>(s);		</a:t>
            </a:r>
            <a:r>
              <a:rPr lang="en-US" altLang="zh-CN">
                <a:solidFill>
                  <a:schemeClr val="hlink"/>
                </a:solidFill>
                <a:ea typeface="宋体" pitchFamily="2" charset="-122"/>
              </a:rPr>
              <a:t>// </a:t>
            </a:r>
            <a:r>
              <a:rPr lang="zh-CN" altLang="en-US">
                <a:solidFill>
                  <a:schemeClr val="hlink"/>
                </a:solidFill>
                <a:ea typeface="宋体" pitchFamily="2" charset="-122"/>
              </a:rPr>
              <a:t>源点入队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2.</a:t>
            </a:r>
            <a:r>
              <a:rPr lang="en-US" altLang="zh-CN">
                <a:solidFill>
                  <a:srgbClr val="0000FF"/>
                </a:solidFill>
                <a:ea typeface="宋体" pitchFamily="2" charset="-122"/>
              </a:rPr>
              <a:t>while</a:t>
            </a:r>
            <a:r>
              <a:rPr lang="en-US" altLang="zh-CN">
                <a:ea typeface="宋体" pitchFamily="2" charset="-122"/>
              </a:rPr>
              <a:t> (</a:t>
            </a:r>
            <a:r>
              <a:rPr lang="en-US" altLang="zh-CN">
                <a:solidFill>
                  <a:srgbClr val="0000FF"/>
                </a:solidFill>
                <a:ea typeface="宋体" pitchFamily="2" charset="-122"/>
              </a:rPr>
              <a:t>not</a:t>
            </a:r>
            <a:r>
              <a:rPr lang="en-US" altLang="zh-CN">
                <a:ea typeface="宋体" pitchFamily="2" charset="-122"/>
              </a:rPr>
              <a:t> </a:t>
            </a:r>
            <a:r>
              <a:rPr lang="en-US" altLang="zh-CN">
                <a:solidFill>
                  <a:srgbClr val="A50021"/>
                </a:solidFill>
                <a:ea typeface="宋体" pitchFamily="2" charset="-122"/>
              </a:rPr>
              <a:t>empty</a:t>
            </a:r>
            <a:r>
              <a:rPr lang="en-US" altLang="zh-CN">
                <a:ea typeface="宋体" pitchFamily="2" charset="-122"/>
              </a:rPr>
              <a:t>)</a:t>
            </a:r>
            <a:r>
              <a:rPr lang="en-US" altLang="zh-CN">
                <a:solidFill>
                  <a:schemeClr val="hlink"/>
                </a:solidFill>
                <a:ea typeface="宋体" pitchFamily="2" charset="-122"/>
              </a:rPr>
              <a:t>// </a:t>
            </a:r>
            <a:r>
              <a:rPr lang="zh-CN" altLang="en-US">
                <a:solidFill>
                  <a:schemeClr val="hlink"/>
                </a:solidFill>
                <a:ea typeface="宋体" pitchFamily="2" charset="-122"/>
              </a:rPr>
              <a:t>队列非空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3.     t:=</a:t>
            </a:r>
            <a:r>
              <a:rPr lang="en-US" altLang="zh-CN">
                <a:solidFill>
                  <a:srgbClr val="A50021"/>
                </a:solidFill>
                <a:ea typeface="宋体" pitchFamily="2" charset="-122"/>
              </a:rPr>
              <a:t>pop</a:t>
            </a:r>
            <a:r>
              <a:rPr lang="en-US" altLang="zh-CN">
                <a:ea typeface="宋体" pitchFamily="2" charset="-122"/>
              </a:rPr>
              <a:t>();	</a:t>
            </a:r>
            <a:r>
              <a:rPr lang="en-US" altLang="zh-CN">
                <a:solidFill>
                  <a:schemeClr val="hlink"/>
                </a:solidFill>
                <a:ea typeface="宋体" pitchFamily="2" charset="-122"/>
              </a:rPr>
              <a:t>// </a:t>
            </a:r>
            <a:r>
              <a:rPr lang="zh-CN" altLang="en-US">
                <a:solidFill>
                  <a:schemeClr val="hlink"/>
                </a:solidFill>
                <a:ea typeface="宋体" pitchFamily="2" charset="-122"/>
              </a:rPr>
              <a:t>队首元素出队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4.     </a:t>
            </a:r>
            <a:r>
              <a:rPr lang="en-US" altLang="zh-CN">
                <a:solidFill>
                  <a:srgbClr val="0000FF"/>
                </a:solidFill>
                <a:ea typeface="宋体" pitchFamily="2" charset="-122"/>
              </a:rPr>
              <a:t>if</a:t>
            </a:r>
            <a:r>
              <a:rPr lang="en-US" altLang="zh-CN">
                <a:ea typeface="宋体" pitchFamily="2" charset="-122"/>
              </a:rPr>
              <a:t> t</a:t>
            </a:r>
            <a:r>
              <a:rPr lang="zh-CN" altLang="en-US">
                <a:ea typeface="宋体" pitchFamily="2" charset="-122"/>
              </a:rPr>
              <a:t>入队的次数是</a:t>
            </a:r>
            <a:r>
              <a:rPr lang="en-US" altLang="zh-CN">
                <a:ea typeface="宋体" pitchFamily="2" charset="-122"/>
              </a:rPr>
              <a:t>&gt;n-1</a:t>
            </a:r>
            <a:r>
              <a:rPr lang="zh-CN" altLang="en-US">
                <a:ea typeface="宋体" pitchFamily="2" charset="-122"/>
              </a:rPr>
              <a:t>次，则退出循环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4.     </a:t>
            </a:r>
            <a:r>
              <a:rPr lang="en-US" altLang="zh-CN">
                <a:solidFill>
                  <a:srgbClr val="0000FF"/>
                </a:solidFill>
                <a:ea typeface="宋体" pitchFamily="2" charset="-122"/>
              </a:rPr>
              <a:t>for</a:t>
            </a:r>
            <a:r>
              <a:rPr lang="en-US" altLang="zh-CN">
                <a:ea typeface="宋体" pitchFamily="2" charset="-122"/>
              </a:rPr>
              <a:t> </a:t>
            </a:r>
            <a:r>
              <a:rPr lang="zh-CN" altLang="en-US">
                <a:ea typeface="宋体" pitchFamily="2" charset="-122"/>
              </a:rPr>
              <a:t>每一条边</a:t>
            </a:r>
            <a:r>
              <a:rPr lang="en-US" altLang="zh-CN">
                <a:ea typeface="宋体" pitchFamily="2" charset="-122"/>
              </a:rPr>
              <a:t>(t,v)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5.         </a:t>
            </a:r>
            <a:r>
              <a:rPr lang="en-US" altLang="zh-CN">
                <a:solidFill>
                  <a:srgbClr val="0000FF"/>
                </a:solidFill>
                <a:ea typeface="宋体" pitchFamily="2" charset="-122"/>
              </a:rPr>
              <a:t>if</a:t>
            </a:r>
            <a:r>
              <a:rPr lang="en-US" altLang="zh-CN">
                <a:ea typeface="宋体" pitchFamily="2" charset="-122"/>
              </a:rPr>
              <a:t> dist[t]+edge[t,v]&lt;dist[v]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6.             dist[v]:=dist[t]+edge[t,v]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7.             </a:t>
            </a:r>
            <a:r>
              <a:rPr lang="zh-CN" altLang="en-US">
                <a:ea typeface="宋体" pitchFamily="2" charset="-122"/>
              </a:rPr>
              <a:t>如果</a:t>
            </a:r>
            <a:r>
              <a:rPr lang="en-US" altLang="zh-CN">
                <a:ea typeface="宋体" pitchFamily="2" charset="-122"/>
              </a:rPr>
              <a:t>v</a:t>
            </a:r>
            <a:r>
              <a:rPr lang="zh-CN" altLang="en-US">
                <a:ea typeface="宋体" pitchFamily="2" charset="-122"/>
              </a:rPr>
              <a:t>不在队列中，就入队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8.</a:t>
            </a:r>
            <a:r>
              <a:rPr lang="en-US" altLang="zh-CN">
                <a:solidFill>
                  <a:srgbClr val="0000FF"/>
                </a:solidFill>
                <a:ea typeface="宋体" pitchFamily="2" charset="-122"/>
              </a:rPr>
              <a:t>end while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500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SPFA</a:t>
            </a:r>
            <a:r>
              <a:rPr lang="zh-CN" altLang="en-US">
                <a:ea typeface="宋体" pitchFamily="2" charset="-122"/>
              </a:rPr>
              <a:t>算法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>
                <a:ea typeface="宋体" pitchFamily="2" charset="-122"/>
              </a:rPr>
              <a:t>SPFA </a:t>
            </a:r>
            <a:r>
              <a:rPr lang="zh-CN" altLang="en-US">
                <a:ea typeface="宋体" pitchFamily="2" charset="-122"/>
              </a:rPr>
              <a:t>在形式上和宽度优先搜索非常类似，不同的是宽度优先搜索中一个点出了队列就不可能重新进入队列，但是</a:t>
            </a:r>
            <a:r>
              <a:rPr lang="en-US" altLang="zh-CN">
                <a:ea typeface="宋体" pitchFamily="2" charset="-122"/>
              </a:rPr>
              <a:t>SPFA</a:t>
            </a:r>
            <a:r>
              <a:rPr lang="zh-CN" altLang="en-US">
                <a:ea typeface="宋体" pitchFamily="2" charset="-122"/>
              </a:rPr>
              <a:t>中一个点可能在出队列之后再次被放入队列，也就是一个点改进过其它的点之后，过了一段时间可能本身被改进，于是再次用来改进其它的点，这样反复迭代下去。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SPFA</a:t>
            </a:r>
            <a:r>
              <a:rPr lang="zh-CN" altLang="en-US">
                <a:ea typeface="宋体" pitchFamily="2" charset="-122"/>
              </a:rPr>
              <a:t>算法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4924425" cy="812800"/>
          </a:xfrm>
        </p:spPr>
        <p:txBody>
          <a:bodyPr/>
          <a:lstStyle/>
          <a:p>
            <a:r>
              <a:rPr lang="zh-CN" altLang="en-US">
                <a:solidFill>
                  <a:schemeClr val="hlink"/>
                </a:solidFill>
                <a:ea typeface="宋体" pitchFamily="2" charset="-122"/>
              </a:rPr>
              <a:t>算法的复杂度是多少？</a:t>
            </a: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417513" y="1989138"/>
            <a:ext cx="7467600" cy="187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en-US" altLang="zh-CN" sz="2800" b="1" dirty="0">
                <a:solidFill>
                  <a:srgbClr val="FF3300"/>
                </a:solidFill>
                <a:latin typeface="Verdana" pitchFamily="34" charset="0"/>
                <a:ea typeface="宋体" pitchFamily="2" charset="-122"/>
              </a:rPr>
              <a:t>O(</a:t>
            </a:r>
            <a:r>
              <a:rPr lang="en-US" altLang="zh-CN" sz="2800" b="1" dirty="0" err="1">
                <a:solidFill>
                  <a:srgbClr val="FF3300"/>
                </a:solidFill>
                <a:latin typeface="Verdana" pitchFamily="34" charset="0"/>
                <a:ea typeface="宋体" pitchFamily="2" charset="-122"/>
              </a:rPr>
              <a:t>kE</a:t>
            </a:r>
            <a:r>
              <a:rPr lang="en-US" altLang="zh-CN" sz="2800" b="1" dirty="0">
                <a:solidFill>
                  <a:srgbClr val="FF3300"/>
                </a:solidFill>
                <a:latin typeface="Verdana" pitchFamily="34" charset="0"/>
                <a:ea typeface="宋体" pitchFamily="2" charset="-122"/>
              </a:rPr>
              <a:t>)</a:t>
            </a:r>
            <a:r>
              <a:rPr lang="zh-CN" altLang="en-US" sz="28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，其中</a:t>
            </a:r>
            <a:r>
              <a:rPr lang="en-US" altLang="zh-CN" sz="28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k</a:t>
            </a:r>
            <a:r>
              <a:rPr lang="zh-CN" altLang="en-US" sz="28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是一个点用来作为迭代点对其它点进行改进的平均次数，</a:t>
            </a:r>
            <a:r>
              <a:rPr lang="en-US" altLang="zh-CN" sz="28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E</a:t>
            </a:r>
            <a:r>
              <a:rPr lang="zh-CN" altLang="en-US" sz="28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是总的边数。</a:t>
            </a:r>
            <a:endParaRPr lang="en-US" altLang="zh-CN" sz="2800" b="1" dirty="0">
              <a:solidFill>
                <a:schemeClr val="tx2"/>
              </a:solidFill>
              <a:latin typeface="Verdana" pitchFamily="34" charset="0"/>
              <a:ea typeface="宋体" pitchFamily="2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zh-CN" altLang="en-US" sz="28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通过情况下</a:t>
            </a:r>
            <a:r>
              <a:rPr lang="en-US" altLang="zh-CN" sz="28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k</a:t>
            </a: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小于</a:t>
            </a:r>
            <a:r>
              <a:rPr lang="zh-CN" altLang="en-US" sz="28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等于</a:t>
            </a:r>
            <a:r>
              <a:rPr lang="en-US" altLang="zh-CN" sz="28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2</a:t>
            </a:r>
            <a:r>
              <a:rPr lang="zh-CN" altLang="en-US" sz="2800" b="1" dirty="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a typeface="宋体" pitchFamily="2" charset="-122"/>
              </a:rPr>
              <a:t>两个算法</a:t>
            </a:r>
            <a:r>
              <a:rPr lang="en-US" altLang="zh-CN" dirty="0">
                <a:ea typeface="宋体" pitchFamily="2" charset="-122"/>
              </a:rPr>
              <a:t>+</a:t>
            </a:r>
            <a:r>
              <a:rPr lang="zh-CN" altLang="en-US" dirty="0">
                <a:ea typeface="宋体" pitchFamily="2" charset="-122"/>
              </a:rPr>
              <a:t>一类问题</a:t>
            </a:r>
            <a:endParaRPr lang="zh-CN" altLang="en-US" dirty="0">
              <a:solidFill>
                <a:schemeClr val="accent1"/>
              </a:solidFill>
              <a:ea typeface="宋体" pitchFamily="2" charset="-122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zh-CN" altLang="en-US">
              <a:ea typeface="宋体" pitchFamily="2" charset="-122"/>
            </a:endParaRPr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827088" y="1327150"/>
            <a:ext cx="7200900" cy="1022350"/>
            <a:chOff x="0" y="0"/>
            <a:chExt cx="4716" cy="780"/>
          </a:xfrm>
        </p:grpSpPr>
        <p:sp>
          <p:nvSpPr>
            <p:cNvPr id="5125" name="AutoShape 5"/>
            <p:cNvSpPr>
              <a:spLocks noChangeArrowheads="1"/>
            </p:cNvSpPr>
            <p:nvPr/>
          </p:nvSpPr>
          <p:spPr bwMode="auto">
            <a:xfrm>
              <a:off x="380" y="135"/>
              <a:ext cx="4336" cy="5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>
                    <a:gamma/>
                    <a:tint val="21176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6" name="AutoShape 6"/>
            <p:cNvSpPr>
              <a:spLocks noChangeArrowheads="1"/>
            </p:cNvSpPr>
            <p:nvPr/>
          </p:nvSpPr>
          <p:spPr bwMode="auto">
            <a:xfrm>
              <a:off x="0" y="0"/>
              <a:ext cx="685" cy="780"/>
            </a:xfrm>
            <a:prstGeom prst="diamond">
              <a:avLst/>
            </a:prstGeom>
            <a:solidFill>
              <a:schemeClr val="accent2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609" y="199"/>
              <a:ext cx="3422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800" b="1">
                  <a:ea typeface="宋体" pitchFamily="2" charset="-122"/>
                </a:rPr>
                <a:t>Bellman-Ford算法</a:t>
              </a:r>
            </a:p>
          </p:txBody>
        </p:sp>
        <p:sp>
          <p:nvSpPr>
            <p:cNvPr id="5128" name="Text Box 8"/>
            <p:cNvSpPr txBox="1">
              <a:spLocks noChangeArrowheads="1"/>
            </p:cNvSpPr>
            <p:nvPr/>
          </p:nvSpPr>
          <p:spPr bwMode="auto">
            <a:xfrm>
              <a:off x="207" y="217"/>
              <a:ext cx="250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800">
                  <a:solidFill>
                    <a:schemeClr val="bg1"/>
                  </a:solidFill>
                  <a:ea typeface="宋体" pitchFamily="2" charset="-122"/>
                </a:rPr>
                <a:t>1</a:t>
              </a:r>
            </a:p>
          </p:txBody>
        </p:sp>
      </p:grpSp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830263" y="2594099"/>
            <a:ext cx="7197725" cy="1022350"/>
            <a:chOff x="0" y="0"/>
            <a:chExt cx="4716" cy="780"/>
          </a:xfrm>
        </p:grpSpPr>
        <p:sp>
          <p:nvSpPr>
            <p:cNvPr id="5130" name="AutoShape 10"/>
            <p:cNvSpPr>
              <a:spLocks noChangeArrowheads="1"/>
            </p:cNvSpPr>
            <p:nvPr/>
          </p:nvSpPr>
          <p:spPr bwMode="auto">
            <a:xfrm>
              <a:off x="380" y="135"/>
              <a:ext cx="4336" cy="5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>
                    <a:gamma/>
                    <a:tint val="21176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1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685" cy="780"/>
            </a:xfrm>
            <a:prstGeom prst="diamond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608" y="199"/>
              <a:ext cx="3423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800" b="1">
                  <a:ea typeface="宋体" pitchFamily="2" charset="-122"/>
                </a:rPr>
                <a:t>SPFA算法</a:t>
              </a:r>
            </a:p>
          </p:txBody>
        </p:sp>
        <p:sp>
          <p:nvSpPr>
            <p:cNvPr id="5133" name="Text Box 13"/>
            <p:cNvSpPr txBox="1">
              <a:spLocks noChangeArrowheads="1"/>
            </p:cNvSpPr>
            <p:nvPr/>
          </p:nvSpPr>
          <p:spPr bwMode="auto">
            <a:xfrm>
              <a:off x="207" y="196"/>
              <a:ext cx="251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800">
                  <a:solidFill>
                    <a:schemeClr val="bg1"/>
                  </a:solidFill>
                  <a:ea typeface="宋体" pitchFamily="2" charset="-122"/>
                </a:rPr>
                <a:t>2</a:t>
              </a:r>
            </a:p>
          </p:txBody>
        </p:sp>
      </p:grpSp>
      <p:grpSp>
        <p:nvGrpSpPr>
          <p:cNvPr id="14" name="Group 9"/>
          <p:cNvGrpSpPr>
            <a:grpSpLocks/>
          </p:cNvGrpSpPr>
          <p:nvPr/>
        </p:nvGrpSpPr>
        <p:grpSpPr bwMode="auto">
          <a:xfrm>
            <a:off x="830263" y="3861048"/>
            <a:ext cx="7197725" cy="1022350"/>
            <a:chOff x="0" y="0"/>
            <a:chExt cx="4716" cy="780"/>
          </a:xfrm>
        </p:grpSpPr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>
              <a:off x="380" y="135"/>
              <a:ext cx="4336" cy="5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E3DD"/>
                </a:gs>
                <a:gs pos="100000">
                  <a:srgbClr val="FF3300"/>
                </a:gs>
              </a:gsLst>
              <a:lin ang="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685" cy="780"/>
            </a:xfrm>
            <a:prstGeom prst="diamond">
              <a:avLst/>
            </a:prstGeom>
            <a:solidFill>
              <a:srgbClr val="FF3300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608" y="199"/>
              <a:ext cx="3423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800" b="1" dirty="0">
                  <a:ea typeface="宋体" pitchFamily="2" charset="-122"/>
                </a:rPr>
                <a:t>差分约束</a:t>
              </a: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07" y="196"/>
              <a:ext cx="251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800" dirty="0">
                  <a:solidFill>
                    <a:schemeClr val="bg1"/>
                  </a:solidFill>
                  <a:ea typeface="宋体" pitchFamily="2" charset="-122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836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5CC02D-EB8D-2B15-91E5-DDB89127D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6B4B62-4E39-4B89-4BFB-7F359524B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268760"/>
            <a:ext cx="8153400" cy="4876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400" b="0" dirty="0"/>
              <a:t>差分约束系统是一种特殊的 </a:t>
            </a:r>
            <a:r>
              <a:rPr lang="en-US" altLang="zh-CN" sz="2400" b="0" dirty="0"/>
              <a:t>n </a:t>
            </a:r>
            <a:r>
              <a:rPr lang="zh-CN" altLang="en-US" sz="2400" b="0" dirty="0"/>
              <a:t>元一次不等式组，它包含 </a:t>
            </a:r>
            <a:r>
              <a:rPr lang="en-US" altLang="zh-CN" sz="2400" b="0" dirty="0"/>
              <a:t>n </a:t>
            </a:r>
            <a:r>
              <a:rPr lang="zh-CN" altLang="en-US" sz="2400" b="0" dirty="0"/>
              <a:t>个变量 </a:t>
            </a:r>
            <a:r>
              <a:rPr lang="en-US" altLang="zh-CN" sz="2400" b="0" dirty="0"/>
              <a:t>x</a:t>
            </a:r>
            <a:r>
              <a:rPr lang="en-US" altLang="zh-CN" sz="2400" b="0" baseline="-25000" dirty="0"/>
              <a:t>1</a:t>
            </a:r>
            <a:r>
              <a:rPr lang="en-US" altLang="zh-CN" sz="2400" b="0" dirty="0"/>
              <a:t>,x</a:t>
            </a:r>
            <a:r>
              <a:rPr lang="en-US" altLang="zh-CN" sz="2400" b="0" baseline="-25000" dirty="0"/>
              <a:t>2</a:t>
            </a:r>
            <a:r>
              <a:rPr lang="en-US" altLang="zh-CN" sz="2400" b="0" dirty="0"/>
              <a:t>,…,</a:t>
            </a:r>
            <a:r>
              <a:rPr lang="en-US" altLang="zh-CN" sz="2400" b="0" dirty="0" err="1"/>
              <a:t>x</a:t>
            </a:r>
            <a:r>
              <a:rPr lang="en-US" altLang="zh-CN" sz="2400" b="0" baseline="-25000" dirty="0" err="1"/>
              <a:t>n</a:t>
            </a:r>
            <a:r>
              <a:rPr lang="zh-CN" altLang="en-US" sz="2400" b="0" dirty="0"/>
              <a:t> 以及 </a:t>
            </a:r>
            <a:r>
              <a:rPr lang="en-US" altLang="zh-CN" sz="2400" b="0" dirty="0"/>
              <a:t>m </a:t>
            </a:r>
            <a:r>
              <a:rPr lang="zh-CN" altLang="en-US" sz="2400" b="0" dirty="0"/>
              <a:t>个约束条件，每个约束条件是由两个其中的变量做差构成的，形如 </a:t>
            </a:r>
            <a:r>
              <a:rPr lang="en-US" altLang="zh-CN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altLang="zh-CN" sz="2400" b="0" baseline="-25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altLang="zh-CN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zh-CN" sz="2400" b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altLang="zh-CN" sz="2400" b="0" baseline="-25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lang="zh-CN" altLang="en-US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≤ </a:t>
            </a:r>
            <a:r>
              <a:rPr lang="en-US" altLang="zh-CN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zh-CN" sz="2400" b="0" baseline="-25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zh-CN" altLang="en-US" sz="2400" b="0" dirty="0"/>
              <a:t>，其中 </a:t>
            </a:r>
            <a:r>
              <a:rPr lang="en-US" altLang="zh-CN" sz="2400" b="0" dirty="0"/>
              <a:t>1</a:t>
            </a:r>
            <a:r>
              <a:rPr lang="zh-CN" altLang="en-US" sz="2400" b="0" dirty="0"/>
              <a:t>≤</a:t>
            </a:r>
            <a:r>
              <a:rPr lang="en-US" altLang="zh-CN" sz="2400" b="0" dirty="0" err="1"/>
              <a:t>i</a:t>
            </a:r>
            <a:r>
              <a:rPr lang="en-US" altLang="zh-CN" sz="2400" b="0" dirty="0"/>
              <a:t>, j</a:t>
            </a:r>
            <a:r>
              <a:rPr lang="zh-CN" altLang="en-US" sz="2400" b="0" dirty="0"/>
              <a:t>≤</a:t>
            </a:r>
            <a:r>
              <a:rPr lang="en-US" altLang="zh-CN" sz="2400" b="0" dirty="0"/>
              <a:t>n,</a:t>
            </a:r>
            <a:r>
              <a:rPr lang="zh-CN" altLang="en-US" sz="2400" b="0" dirty="0"/>
              <a:t> </a:t>
            </a:r>
            <a:r>
              <a:rPr lang="en-US" altLang="zh-CN" sz="2400" b="0" dirty="0" err="1"/>
              <a:t>i</a:t>
            </a:r>
            <a:r>
              <a:rPr lang="zh-CN" altLang="en-US" sz="2400" b="0" dirty="0"/>
              <a:t>≠</a:t>
            </a:r>
            <a:r>
              <a:rPr lang="en-US" altLang="zh-CN" sz="2400" b="0" dirty="0"/>
              <a:t>j,</a:t>
            </a:r>
            <a:r>
              <a:rPr lang="zh-CN" altLang="en-US" sz="2400" b="0" dirty="0"/>
              <a:t> </a:t>
            </a:r>
            <a:r>
              <a:rPr lang="en-US" altLang="zh-CN" sz="2400" b="0" dirty="0"/>
              <a:t>1</a:t>
            </a:r>
            <a:r>
              <a:rPr lang="zh-CN" altLang="en-US" sz="2400" b="0" dirty="0"/>
              <a:t>≤</a:t>
            </a:r>
            <a:r>
              <a:rPr lang="en-US" altLang="zh-CN" sz="2400" b="0" dirty="0"/>
              <a:t>k</a:t>
            </a:r>
            <a:r>
              <a:rPr lang="zh-CN" altLang="en-US" sz="2400" b="0" dirty="0"/>
              <a:t>≤</a:t>
            </a:r>
            <a:r>
              <a:rPr lang="en-US" altLang="zh-CN" sz="2400" b="0" dirty="0"/>
              <a:t>m </a:t>
            </a:r>
            <a:r>
              <a:rPr lang="zh-CN" altLang="en-US" sz="2400" b="0" dirty="0"/>
              <a:t>并且 </a:t>
            </a:r>
            <a:r>
              <a:rPr lang="en-US" altLang="zh-CN" sz="2400" b="0" dirty="0"/>
              <a:t>c</a:t>
            </a:r>
            <a:r>
              <a:rPr lang="en-US" altLang="zh-CN" sz="2400" b="0" baseline="-25000" dirty="0"/>
              <a:t>k</a:t>
            </a:r>
            <a:r>
              <a:rPr lang="zh-CN" altLang="en-US" sz="2400" b="0" dirty="0"/>
              <a:t> 是常数（可以是非负数，也可以是负数）。</a:t>
            </a:r>
            <a:endParaRPr lang="en-US" altLang="zh-CN" sz="2400" b="0" dirty="0"/>
          </a:p>
          <a:p>
            <a:pPr>
              <a:lnSpc>
                <a:spcPct val="120000"/>
              </a:lnSpc>
            </a:pPr>
            <a:r>
              <a:rPr lang="zh-CN" altLang="en-US" sz="2400" b="0" dirty="0"/>
              <a:t>我们要解决的问题是：求一组解 </a:t>
            </a:r>
            <a:r>
              <a:rPr lang="en-US" altLang="zh-CN" sz="2400" b="0" dirty="0"/>
              <a:t>x</a:t>
            </a:r>
            <a:r>
              <a:rPr lang="en-US" altLang="zh-CN" sz="2400" b="0" baseline="-25000" dirty="0"/>
              <a:t>1</a:t>
            </a:r>
            <a:r>
              <a:rPr lang="en-US" altLang="zh-CN" sz="2400" b="0" dirty="0"/>
              <a:t>=a</a:t>
            </a:r>
            <a:r>
              <a:rPr lang="en-US" altLang="zh-CN" sz="2400" b="0" baseline="-25000" dirty="0"/>
              <a:t>1</a:t>
            </a:r>
            <a:r>
              <a:rPr lang="en-US" altLang="zh-CN" sz="2400" b="0" dirty="0"/>
              <a:t>,x</a:t>
            </a:r>
            <a:r>
              <a:rPr lang="en-US" altLang="zh-CN" sz="2400" b="0" baseline="-25000" dirty="0"/>
              <a:t>2</a:t>
            </a:r>
            <a:r>
              <a:rPr lang="en-US" altLang="zh-CN" sz="2400" b="0" dirty="0"/>
              <a:t>=a</a:t>
            </a:r>
            <a:r>
              <a:rPr lang="en-US" altLang="zh-CN" sz="2400" b="0" baseline="-25000" dirty="0"/>
              <a:t>2</a:t>
            </a:r>
            <a:r>
              <a:rPr lang="en-US" altLang="zh-CN" sz="2400" b="0" dirty="0"/>
              <a:t>,…,</a:t>
            </a:r>
            <a:r>
              <a:rPr lang="en-US" altLang="zh-CN" sz="2400" b="0" dirty="0" err="1"/>
              <a:t>x</a:t>
            </a:r>
            <a:r>
              <a:rPr lang="en-US" altLang="zh-CN" sz="2400" b="0" baseline="-25000" dirty="0" err="1"/>
              <a:t>n</a:t>
            </a:r>
            <a:r>
              <a:rPr lang="en-US" altLang="zh-CN" sz="2400" b="0" dirty="0"/>
              <a:t>=a</a:t>
            </a:r>
            <a:r>
              <a:rPr lang="en-US" altLang="zh-CN" sz="2400" b="0" baseline="-25000" dirty="0"/>
              <a:t>n</a:t>
            </a:r>
            <a:r>
              <a:rPr lang="zh-CN" altLang="en-US" sz="2400" b="0" dirty="0"/>
              <a:t>，使得所有的约束条件得到满足，否则判断出无解。</a:t>
            </a:r>
          </a:p>
        </p:txBody>
      </p:sp>
    </p:spTree>
    <p:extLst>
      <p:ext uri="{BB962C8B-B14F-4D97-AF65-F5344CB8AC3E}">
        <p14:creationId xmlns:p14="http://schemas.microsoft.com/office/powerpoint/2010/main" val="314398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5CC02D-EB8D-2B15-91E5-DDB89127D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6B4B62-4E39-4B89-4BFB-7F359524B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196752"/>
            <a:ext cx="8153400" cy="4876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400" b="0" dirty="0"/>
              <a:t>差分约束系统中的每个约束条件 </a:t>
            </a:r>
            <a:r>
              <a:rPr lang="en-US" altLang="zh-CN" sz="2400" b="0" dirty="0"/>
              <a:t>x</a:t>
            </a:r>
            <a:r>
              <a:rPr lang="en-US" altLang="zh-CN" sz="2400" b="0" baseline="-25000" dirty="0"/>
              <a:t>i</a:t>
            </a:r>
            <a:r>
              <a:rPr lang="en-US" altLang="zh-CN" sz="2400" b="0" dirty="0"/>
              <a:t>-</a:t>
            </a:r>
            <a:r>
              <a:rPr lang="en-US" altLang="zh-CN" sz="2400" b="0" dirty="0" err="1"/>
              <a:t>x</a:t>
            </a:r>
            <a:r>
              <a:rPr lang="en-US" altLang="zh-CN" sz="2400" b="0" baseline="-25000" dirty="0" err="1"/>
              <a:t>j</a:t>
            </a:r>
            <a:r>
              <a:rPr lang="en-US" altLang="zh-CN" sz="2400" b="0" dirty="0"/>
              <a:t>&lt;=c</a:t>
            </a:r>
            <a:r>
              <a:rPr lang="en-US" altLang="zh-CN" sz="2400" b="0" baseline="-25000" dirty="0"/>
              <a:t>k</a:t>
            </a:r>
            <a:r>
              <a:rPr lang="zh-CN" altLang="en-US" sz="2400" b="0" dirty="0"/>
              <a:t> 都可以变形成 </a:t>
            </a:r>
            <a:r>
              <a:rPr lang="en-US" altLang="zh-CN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altLang="zh-CN" sz="2400" b="0" baseline="-25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zh-CN" altLang="en-US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≤ </a:t>
            </a:r>
            <a:r>
              <a:rPr lang="en-US" altLang="zh-CN" sz="2400" b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altLang="zh-CN" sz="2400" b="0" baseline="-25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lang="en-US" altLang="zh-CN" sz="2400" b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+c</a:t>
            </a:r>
            <a:r>
              <a:rPr lang="en-US" altLang="zh-CN" sz="2400" b="0" baseline="-25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zh-CN" altLang="en-US" sz="2400" b="0" dirty="0"/>
              <a:t>，这与单源最短路中的三角形不等式 </a:t>
            </a:r>
            <a:r>
              <a:rPr lang="en-US" altLang="zh-CN" sz="2400" b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</a:t>
            </a:r>
            <a:r>
              <a:rPr lang="en-US" altLang="zh-CN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[y]</a:t>
            </a:r>
            <a:r>
              <a:rPr lang="zh-CN" altLang="en-US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≤</a:t>
            </a:r>
            <a:r>
              <a:rPr lang="en-US" altLang="zh-CN" sz="2400" b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</a:t>
            </a:r>
            <a:r>
              <a:rPr lang="en-US" altLang="zh-CN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[x]+z</a:t>
            </a:r>
            <a:r>
              <a:rPr lang="zh-CN" altLang="en-US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CN" altLang="en-US" sz="2400" b="0" dirty="0"/>
              <a:t>非常相似。因此，我们可以把每个变量 </a:t>
            </a:r>
            <a:r>
              <a:rPr lang="en-US" altLang="zh-CN" sz="2400" b="0" dirty="0"/>
              <a:t>x</a:t>
            </a:r>
            <a:r>
              <a:rPr lang="en-US" altLang="zh-CN" sz="2400" b="0" baseline="-25000" dirty="0"/>
              <a:t>i </a:t>
            </a:r>
            <a:r>
              <a:rPr lang="zh-CN" altLang="en-US" sz="2400" b="0" dirty="0"/>
              <a:t>看作图中的一个结点，对于每个约束条件 </a:t>
            </a:r>
            <a:r>
              <a:rPr lang="en-US" altLang="zh-CN" sz="2400" b="0" dirty="0"/>
              <a:t>x</a:t>
            </a:r>
            <a:r>
              <a:rPr lang="en-US" altLang="zh-CN" sz="2400" b="0" baseline="-25000" dirty="0"/>
              <a:t>i</a:t>
            </a:r>
            <a:r>
              <a:rPr lang="en-US" altLang="zh-CN" sz="2400" b="0" dirty="0"/>
              <a:t>-</a:t>
            </a:r>
            <a:r>
              <a:rPr lang="en-US" altLang="zh-CN" sz="2400" b="0" dirty="0" err="1"/>
              <a:t>x</a:t>
            </a:r>
            <a:r>
              <a:rPr lang="en-US" altLang="zh-CN" sz="2400" b="0" baseline="-25000" dirty="0" err="1"/>
              <a:t>j</a:t>
            </a:r>
            <a:r>
              <a:rPr lang="en-US" altLang="zh-CN" sz="2400" b="0" dirty="0"/>
              <a:t>&lt;=c</a:t>
            </a:r>
            <a:r>
              <a:rPr lang="en-US" altLang="zh-CN" sz="2400" b="0" baseline="-25000" dirty="0"/>
              <a:t>k</a:t>
            </a:r>
            <a:r>
              <a:rPr lang="zh-CN" altLang="en-US" sz="2400" b="0" dirty="0"/>
              <a:t>，从结点 </a:t>
            </a:r>
            <a:r>
              <a:rPr lang="en-US" altLang="zh-CN" sz="2400" b="0" dirty="0"/>
              <a:t>j</a:t>
            </a:r>
            <a:r>
              <a:rPr lang="zh-CN" altLang="en-US" sz="2400" b="0" dirty="0"/>
              <a:t> 向结点 </a:t>
            </a:r>
            <a:r>
              <a:rPr lang="en-US" altLang="zh-CN" sz="2400" b="0" dirty="0" err="1"/>
              <a:t>i</a:t>
            </a:r>
            <a:r>
              <a:rPr lang="zh-CN" altLang="en-US" sz="2400" b="0" dirty="0"/>
              <a:t> 连一条长度为 </a:t>
            </a:r>
            <a:r>
              <a:rPr lang="en-US" altLang="zh-CN" sz="2400" b="0" dirty="0"/>
              <a:t>c</a:t>
            </a:r>
            <a:r>
              <a:rPr lang="en-US" altLang="zh-CN" sz="2400" b="0" baseline="-25000" dirty="0"/>
              <a:t>k</a:t>
            </a:r>
            <a:r>
              <a:rPr lang="zh-CN" altLang="en-US" sz="2400" b="0" dirty="0"/>
              <a:t> 的有向边。</a:t>
            </a:r>
            <a:endParaRPr lang="en-US" altLang="zh-CN" sz="2400" b="0" dirty="0"/>
          </a:p>
          <a:p>
            <a:pPr>
              <a:lnSpc>
                <a:spcPct val="120000"/>
              </a:lnSpc>
            </a:pPr>
            <a:r>
              <a:rPr lang="zh-CN" altLang="en-US" sz="2400" b="0" i="0" dirty="0">
                <a:effectLst/>
                <a:latin typeface="Fira Sans" panose="020B0503050000020004" pitchFamily="34" charset="0"/>
              </a:rPr>
              <a:t>注意到，如果 </a:t>
            </a:r>
            <a:r>
              <a:rPr lang="en-US" altLang="zh-CN" sz="2400" b="0" i="0" dirty="0">
                <a:effectLst/>
                <a:latin typeface="Fira Sans" panose="020B0503050000020004" pitchFamily="34" charset="0"/>
              </a:rPr>
              <a:t>{a</a:t>
            </a:r>
            <a:r>
              <a:rPr lang="en-US" altLang="zh-CN" sz="2400" b="0" i="0" baseline="-25000" dirty="0">
                <a:effectLst/>
                <a:latin typeface="Fira Sans" panose="020B0503050000020004" pitchFamily="34" charset="0"/>
              </a:rPr>
              <a:t>1</a:t>
            </a:r>
            <a:r>
              <a:rPr lang="en-US" altLang="zh-CN" sz="2400" b="0" i="0" dirty="0">
                <a:effectLst/>
                <a:latin typeface="Fira Sans" panose="020B0503050000020004" pitchFamily="34" charset="0"/>
              </a:rPr>
              <a:t>, a</a:t>
            </a:r>
            <a:r>
              <a:rPr lang="en-US" altLang="zh-CN" sz="2400" b="0" i="0" baseline="-25000" dirty="0">
                <a:effectLst/>
                <a:latin typeface="Fira Sans" panose="020B0503050000020004" pitchFamily="34" charset="0"/>
              </a:rPr>
              <a:t>2</a:t>
            </a:r>
            <a:r>
              <a:rPr lang="en-US" altLang="zh-CN" sz="2400" b="0" i="0" dirty="0">
                <a:effectLst/>
                <a:latin typeface="Fira Sans" panose="020B0503050000020004" pitchFamily="34" charset="0"/>
              </a:rPr>
              <a:t>, … , a</a:t>
            </a:r>
            <a:r>
              <a:rPr lang="en-US" altLang="zh-CN" sz="2400" b="0" i="0" baseline="-25000" dirty="0">
                <a:effectLst/>
                <a:latin typeface="Fira Sans" panose="020B0503050000020004" pitchFamily="34" charset="0"/>
              </a:rPr>
              <a:t>n</a:t>
            </a:r>
            <a:r>
              <a:rPr lang="en-US" altLang="zh-CN" sz="2400" b="0" i="0" dirty="0">
                <a:effectLst/>
                <a:latin typeface="Fira Sans" panose="020B0503050000020004" pitchFamily="34" charset="0"/>
              </a:rPr>
              <a:t>}</a:t>
            </a:r>
            <a:r>
              <a:rPr lang="zh-CN" altLang="en-US" sz="2400" b="0" i="0" dirty="0">
                <a:effectLst/>
                <a:latin typeface="Fira Sans" panose="020B0503050000020004" pitchFamily="34" charset="0"/>
              </a:rPr>
              <a:t> 是该差分约束系统的一组解，那么对于任意的常数 </a:t>
            </a:r>
            <a:r>
              <a:rPr lang="en-US" altLang="zh-CN" sz="2400" b="0" i="0" dirty="0">
                <a:effectLst/>
                <a:latin typeface="Fira Sans" panose="020B0503050000020004" pitchFamily="34" charset="0"/>
              </a:rPr>
              <a:t>d</a:t>
            </a:r>
            <a:r>
              <a:rPr lang="zh-CN" altLang="en-US" sz="2400" b="0" i="0" dirty="0">
                <a:effectLst/>
                <a:latin typeface="Fira Sans" panose="020B0503050000020004" pitchFamily="34" charset="0"/>
              </a:rPr>
              <a:t>， 显然 </a:t>
            </a:r>
            <a:r>
              <a:rPr lang="en-US" altLang="zh-CN" sz="2400" b="0" i="0" dirty="0">
                <a:effectLst/>
                <a:latin typeface="Fira Sans" panose="020B0503050000020004" pitchFamily="34" charset="0"/>
              </a:rPr>
              <a:t>{a</a:t>
            </a:r>
            <a:r>
              <a:rPr lang="en-US" altLang="zh-CN" sz="2400" b="0" i="0" baseline="-25000" dirty="0">
                <a:effectLst/>
                <a:latin typeface="Fira Sans" panose="020B0503050000020004" pitchFamily="34" charset="0"/>
              </a:rPr>
              <a:t>1</a:t>
            </a:r>
            <a:r>
              <a:rPr lang="en-US" altLang="zh-CN" sz="2400" b="0" i="0" dirty="0">
                <a:effectLst/>
                <a:latin typeface="Fira Sans" panose="020B0503050000020004" pitchFamily="34" charset="0"/>
              </a:rPr>
              <a:t>+d, a</a:t>
            </a:r>
            <a:r>
              <a:rPr lang="en-US" altLang="zh-CN" sz="2400" b="0" i="0" baseline="-25000" dirty="0">
                <a:effectLst/>
                <a:latin typeface="Fira Sans" panose="020B0503050000020004" pitchFamily="34" charset="0"/>
              </a:rPr>
              <a:t>2</a:t>
            </a:r>
            <a:r>
              <a:rPr lang="en-US" altLang="zh-CN" sz="2400" b="0" i="0" dirty="0">
                <a:effectLst/>
                <a:latin typeface="Fira Sans" panose="020B0503050000020004" pitchFamily="34" charset="0"/>
              </a:rPr>
              <a:t> +d, … , </a:t>
            </a:r>
            <a:r>
              <a:rPr lang="en-US" altLang="zh-CN" sz="2400" b="0" i="0" dirty="0" err="1">
                <a:effectLst/>
                <a:latin typeface="Fira Sans" panose="020B0503050000020004" pitchFamily="34" charset="0"/>
              </a:rPr>
              <a:t>a</a:t>
            </a:r>
            <a:r>
              <a:rPr lang="en-US" altLang="zh-CN" sz="2400" b="0" i="0" baseline="-25000" dirty="0" err="1">
                <a:effectLst/>
                <a:latin typeface="Fira Sans" panose="020B0503050000020004" pitchFamily="34" charset="0"/>
              </a:rPr>
              <a:t>n</a:t>
            </a:r>
            <a:r>
              <a:rPr lang="en-US" altLang="zh-CN" sz="2400" b="0" i="0" dirty="0" err="1">
                <a:effectLst/>
                <a:latin typeface="Fira Sans" panose="020B0503050000020004" pitchFamily="34" charset="0"/>
              </a:rPr>
              <a:t>+d</a:t>
            </a:r>
            <a:r>
              <a:rPr lang="en-US" altLang="zh-CN" sz="2400" b="0" i="0" dirty="0">
                <a:effectLst/>
                <a:latin typeface="Fira Sans" panose="020B0503050000020004" pitchFamily="34" charset="0"/>
              </a:rPr>
              <a:t>}</a:t>
            </a:r>
            <a:r>
              <a:rPr lang="zh-CN" altLang="en-US" sz="2400" b="0" i="0" dirty="0">
                <a:effectLst/>
                <a:latin typeface="Fira Sans" panose="020B0503050000020004" pitchFamily="34" charset="0"/>
              </a:rPr>
              <a:t> 也是该差分约束系统的一组解，因为这样做差后 </a:t>
            </a:r>
            <a:r>
              <a:rPr lang="en-US" altLang="zh-CN" sz="2400" b="0" i="0" dirty="0">
                <a:effectLst/>
                <a:latin typeface="Fira Sans" panose="020B0503050000020004" pitchFamily="34" charset="0"/>
              </a:rPr>
              <a:t>d </a:t>
            </a:r>
            <a:r>
              <a:rPr lang="zh-CN" altLang="en-US" sz="2400" b="0" i="0" dirty="0">
                <a:effectLst/>
                <a:latin typeface="Fira Sans" panose="020B0503050000020004" pitchFamily="34" charset="0"/>
              </a:rPr>
              <a:t>刚好被消掉。</a:t>
            </a:r>
            <a:endParaRPr lang="zh-CN" alt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696965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5CC02D-EB8D-2B15-91E5-DDB89127D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6B4B62-4E39-4B89-4BFB-7F359524B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196752"/>
            <a:ext cx="8153400" cy="4876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400" b="0" dirty="0">
                <a:solidFill>
                  <a:srgbClr val="0000FF"/>
                </a:solidFill>
              </a:rPr>
              <a:t>设 </a:t>
            </a:r>
            <a:r>
              <a:rPr lang="en-US" altLang="zh-CN" sz="2400" b="0" dirty="0" err="1">
                <a:solidFill>
                  <a:srgbClr val="0000FF"/>
                </a:solidFill>
              </a:rPr>
              <a:t>dist</a:t>
            </a:r>
            <a:r>
              <a:rPr lang="en-US" altLang="zh-CN" sz="2400" b="0" dirty="0">
                <a:solidFill>
                  <a:srgbClr val="0000FF"/>
                </a:solidFill>
              </a:rPr>
              <a:t>[0]=0 </a:t>
            </a:r>
            <a:r>
              <a:rPr lang="zh-CN" altLang="en-US" sz="2400" b="0" dirty="0">
                <a:solidFill>
                  <a:srgbClr val="0000FF"/>
                </a:solidFill>
              </a:rPr>
              <a:t>并向每一个点连一条权重为 </a:t>
            </a:r>
            <a:r>
              <a:rPr lang="en-US" altLang="zh-CN" sz="2400" b="0" dirty="0">
                <a:solidFill>
                  <a:srgbClr val="0000FF"/>
                </a:solidFill>
              </a:rPr>
              <a:t>0</a:t>
            </a:r>
            <a:r>
              <a:rPr lang="zh-CN" altLang="en-US" sz="2400" b="0" dirty="0">
                <a:solidFill>
                  <a:srgbClr val="0000FF"/>
                </a:solidFill>
              </a:rPr>
              <a:t> 的边（</a:t>
            </a:r>
            <a:r>
              <a:rPr lang="en-US" altLang="zh-CN" sz="2400" b="0" dirty="0">
                <a:solidFill>
                  <a:srgbClr val="0000FF"/>
                </a:solidFill>
              </a:rPr>
              <a:t>0</a:t>
            </a:r>
            <a:r>
              <a:rPr lang="zh-CN" altLang="en-US" sz="2400" b="0" dirty="0">
                <a:solidFill>
                  <a:srgbClr val="0000FF"/>
                </a:solidFill>
              </a:rPr>
              <a:t>作为超级源点，避免图不连通的情况）</a:t>
            </a:r>
            <a:r>
              <a:rPr lang="zh-CN" altLang="en-US" sz="2400" b="0" dirty="0"/>
              <a:t>，跑单源最短路，若图中存在负环，则给定的差分约束系统无解，否则，</a:t>
            </a:r>
            <a:r>
              <a:rPr lang="en-US" altLang="zh-CN" sz="2400" b="0" dirty="0"/>
              <a:t>x</a:t>
            </a:r>
            <a:r>
              <a:rPr lang="en-US" altLang="zh-CN" sz="2400" b="0" baseline="-25000" dirty="0"/>
              <a:t>i</a:t>
            </a:r>
            <a:r>
              <a:rPr lang="en-US" altLang="zh-CN" sz="2400" b="0" dirty="0"/>
              <a:t>=</a:t>
            </a:r>
            <a:r>
              <a:rPr lang="en-US" altLang="zh-CN" sz="2400" b="0" dirty="0" err="1"/>
              <a:t>dist</a:t>
            </a:r>
            <a:r>
              <a:rPr lang="en-US" altLang="zh-CN" sz="2400" b="0" dirty="0"/>
              <a:t>[</a:t>
            </a:r>
            <a:r>
              <a:rPr lang="en-US" altLang="zh-CN" sz="2400" b="0" dirty="0" err="1"/>
              <a:t>i</a:t>
            </a:r>
            <a:r>
              <a:rPr lang="en-US" altLang="zh-CN" sz="2400" b="0" dirty="0"/>
              <a:t>]</a:t>
            </a:r>
            <a:r>
              <a:rPr lang="zh-CN" altLang="en-US" sz="2400" b="0" dirty="0"/>
              <a:t> 为该差分约束系统的一组解。</a:t>
            </a:r>
            <a:endParaRPr lang="en-US" altLang="zh-CN" sz="2400" b="0" dirty="0"/>
          </a:p>
          <a:p>
            <a:pPr>
              <a:lnSpc>
                <a:spcPct val="120000"/>
              </a:lnSpc>
            </a:pPr>
            <a:r>
              <a:rPr lang="zh-CN" altLang="en-US" sz="2400" b="0" dirty="0"/>
              <a:t>建图后不一定存在最短路</a:t>
            </a:r>
            <a:r>
              <a:rPr lang="en-US" altLang="zh-CN" sz="2400" b="0" dirty="0"/>
              <a:t>/</a:t>
            </a:r>
            <a:r>
              <a:rPr lang="zh-CN" altLang="en-US" sz="2400" b="0" dirty="0"/>
              <a:t>最长路，因为可能存在无限减小</a:t>
            </a:r>
            <a:r>
              <a:rPr lang="en-US" altLang="zh-CN" sz="2400" b="0" dirty="0"/>
              <a:t>/</a:t>
            </a:r>
            <a:r>
              <a:rPr lang="zh-CN" altLang="en-US" sz="2400" b="0" dirty="0"/>
              <a:t>增大的负环</a:t>
            </a:r>
            <a:r>
              <a:rPr lang="en-US" altLang="zh-CN" sz="2400" b="0" dirty="0"/>
              <a:t>/</a:t>
            </a:r>
            <a:r>
              <a:rPr lang="zh-CN" altLang="en-US" sz="2400" b="0" dirty="0"/>
              <a:t>正环，题目一般会对应于不同的输出。</a:t>
            </a:r>
            <a:endParaRPr lang="en-US" altLang="zh-CN" sz="2400" b="0" dirty="0"/>
          </a:p>
          <a:p>
            <a:pPr>
              <a:lnSpc>
                <a:spcPct val="120000"/>
              </a:lnSpc>
            </a:pPr>
            <a:r>
              <a:rPr lang="zh-CN" altLang="en-US" sz="2400" b="0" dirty="0"/>
              <a:t>一般使用 </a:t>
            </a:r>
            <a:r>
              <a:rPr lang="en-US" altLang="zh-CN" sz="2400" b="0" dirty="0"/>
              <a:t>Bellman-Ford </a:t>
            </a:r>
            <a:r>
              <a:rPr lang="zh-CN" altLang="en-US" sz="2400" b="0" dirty="0"/>
              <a:t>或队列优化的 </a:t>
            </a:r>
            <a:r>
              <a:rPr lang="en-US" altLang="zh-CN" sz="2400" b="0" dirty="0"/>
              <a:t>Bellman-Ford</a:t>
            </a:r>
            <a:r>
              <a:rPr lang="zh-CN" altLang="en-US" sz="2400" b="0" dirty="0"/>
              <a:t>（俗称 </a:t>
            </a:r>
            <a:r>
              <a:rPr lang="en-US" altLang="zh-CN" sz="2400" b="0" dirty="0"/>
              <a:t>SPFA</a:t>
            </a:r>
            <a:r>
              <a:rPr lang="zh-CN" altLang="en-US" sz="2400" b="0" dirty="0"/>
              <a:t>，在某些随机图跑得很快）判断图中是否存在负环</a:t>
            </a:r>
            <a:r>
              <a:rPr lang="en-US" altLang="zh-CN" sz="2400" b="0" dirty="0"/>
              <a:t>/</a:t>
            </a:r>
            <a:r>
              <a:rPr lang="zh-CN" altLang="en-US" sz="2400" b="0" dirty="0"/>
              <a:t>正环，最坏时间复杂度为 </a:t>
            </a:r>
            <a:r>
              <a:rPr lang="en-US" altLang="zh-CN" sz="2400" b="0" dirty="0"/>
              <a:t>O(nm)</a:t>
            </a:r>
            <a:r>
              <a:rPr lang="zh-CN" altLang="en-US" sz="2400" b="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24598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EB6870E-7DDE-9D88-8A8F-EA75A91C7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070" y="1676477"/>
            <a:ext cx="3669771" cy="2580308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0800A5-79BE-13A1-2CE2-91269E574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454" y="990600"/>
            <a:ext cx="8507288" cy="5318720"/>
          </a:xfrm>
        </p:spPr>
        <p:txBody>
          <a:bodyPr/>
          <a:lstStyle/>
          <a:p>
            <a:r>
              <a:rPr lang="zh-CN" altLang="en-US" sz="2400" b="0" dirty="0"/>
              <a:t>如果转化成图之后存在负环，那说明什么问题呢？如右图，存在负环。</a:t>
            </a:r>
            <a:endParaRPr lang="en-US" altLang="zh-CN" sz="2400" b="0" dirty="0"/>
          </a:p>
          <a:p>
            <a:r>
              <a:rPr lang="zh-CN" altLang="en-US" sz="2400" b="0" dirty="0"/>
              <a:t>根据此图可以转换为如下不等式：</a:t>
            </a:r>
            <a:endParaRPr lang="en-US" altLang="zh-CN" sz="2400" b="0" dirty="0"/>
          </a:p>
          <a:p>
            <a:r>
              <a:rPr lang="en-US" altLang="zh-CN" sz="2400" b="0" dirty="0">
                <a:effectLst/>
                <a:latin typeface="KaTeX_Main"/>
              </a:rPr>
              <a:t>x</a:t>
            </a:r>
            <a:r>
              <a:rPr lang="en-US" altLang="zh-CN" sz="2400" b="0" baseline="-25000" dirty="0">
                <a:effectLst/>
                <a:latin typeface="KaTeX_Main"/>
              </a:rPr>
              <a:t>2</a:t>
            </a:r>
            <a:r>
              <a:rPr lang="en-US" altLang="zh-CN" sz="2400" b="0" dirty="0">
                <a:effectLst/>
                <a:latin typeface="KaTeX_Main"/>
              </a:rPr>
              <a:t>​≤x</a:t>
            </a:r>
            <a:r>
              <a:rPr lang="en-US" altLang="zh-CN" sz="2400" b="0" baseline="-25000" dirty="0">
                <a:effectLst/>
                <a:latin typeface="KaTeX_Main"/>
              </a:rPr>
              <a:t>1</a:t>
            </a:r>
            <a:r>
              <a:rPr lang="en-US" altLang="zh-CN" sz="2400" b="0" dirty="0">
                <a:effectLst/>
                <a:latin typeface="KaTeX_Main"/>
              </a:rPr>
              <a:t>​+c</a:t>
            </a:r>
            <a:r>
              <a:rPr lang="en-US" altLang="zh-CN" sz="2400" b="0" baseline="-25000" dirty="0">
                <a:effectLst/>
                <a:latin typeface="KaTeX_Main"/>
              </a:rPr>
              <a:t>1</a:t>
            </a:r>
          </a:p>
          <a:p>
            <a:r>
              <a:rPr lang="en-US" altLang="zh-CN" sz="2400" b="0" dirty="0">
                <a:effectLst/>
                <a:latin typeface="KaTeX_Main"/>
              </a:rPr>
              <a:t>​x</a:t>
            </a:r>
            <a:r>
              <a:rPr lang="en-US" altLang="zh-CN" sz="2400" b="0" baseline="-25000" dirty="0">
                <a:effectLst/>
                <a:latin typeface="KaTeX_Main"/>
              </a:rPr>
              <a:t>3</a:t>
            </a:r>
            <a:r>
              <a:rPr lang="en-US" altLang="zh-CN" sz="2400" b="0" dirty="0">
                <a:effectLst/>
                <a:latin typeface="KaTeX_Main"/>
              </a:rPr>
              <a:t>​≤x</a:t>
            </a:r>
            <a:r>
              <a:rPr lang="en-US" altLang="zh-CN" sz="2400" b="0" baseline="-25000" dirty="0">
                <a:effectLst/>
                <a:latin typeface="KaTeX_Main"/>
              </a:rPr>
              <a:t>2</a:t>
            </a:r>
            <a:r>
              <a:rPr lang="en-US" altLang="zh-CN" sz="2400" b="0" dirty="0">
                <a:effectLst/>
                <a:latin typeface="KaTeX_Main"/>
              </a:rPr>
              <a:t>​+c</a:t>
            </a:r>
            <a:r>
              <a:rPr lang="en-US" altLang="zh-CN" sz="2400" b="0" baseline="-25000" dirty="0">
                <a:effectLst/>
                <a:latin typeface="KaTeX_Main"/>
              </a:rPr>
              <a:t>2</a:t>
            </a:r>
          </a:p>
          <a:p>
            <a:r>
              <a:rPr lang="en-US" altLang="zh-CN" sz="2400" b="0" dirty="0">
                <a:effectLst/>
                <a:latin typeface="KaTeX_Main"/>
              </a:rPr>
              <a:t>​...</a:t>
            </a:r>
          </a:p>
          <a:p>
            <a:r>
              <a:rPr lang="en-US" altLang="zh-CN" sz="2400" b="0" dirty="0">
                <a:effectLst/>
                <a:latin typeface="KaTeX_Main"/>
              </a:rPr>
              <a:t>x</a:t>
            </a:r>
            <a:r>
              <a:rPr lang="en-US" altLang="zh-CN" sz="2400" b="0" baseline="-25000" dirty="0">
                <a:effectLst/>
                <a:latin typeface="KaTeX_Main"/>
              </a:rPr>
              <a:t>1</a:t>
            </a:r>
            <a:r>
              <a:rPr lang="en-US" altLang="zh-CN" sz="2400" b="0" dirty="0">
                <a:effectLst/>
                <a:latin typeface="KaTeX_Main"/>
              </a:rPr>
              <a:t>​≤</a:t>
            </a:r>
            <a:r>
              <a:rPr lang="en-US" altLang="zh-CN" sz="2400" b="0" dirty="0" err="1">
                <a:effectLst/>
                <a:latin typeface="KaTeX_Main"/>
              </a:rPr>
              <a:t>x</a:t>
            </a:r>
            <a:r>
              <a:rPr lang="en-US" altLang="zh-CN" sz="2400" b="0" baseline="-25000" dirty="0" err="1">
                <a:effectLst/>
                <a:latin typeface="KaTeX_Main"/>
              </a:rPr>
              <a:t>k</a:t>
            </a:r>
            <a:r>
              <a:rPr lang="en-US" altLang="zh-CN" sz="2400" b="0" baseline="-25000" dirty="0">
                <a:effectLst/>
                <a:latin typeface="KaTeX_Main"/>
              </a:rPr>
              <a:t>​</a:t>
            </a:r>
            <a:r>
              <a:rPr lang="en-US" altLang="zh-CN" sz="2400" b="0" dirty="0">
                <a:effectLst/>
                <a:latin typeface="KaTeX_Main"/>
              </a:rPr>
              <a:t>+c</a:t>
            </a:r>
            <a:r>
              <a:rPr lang="en-US" altLang="zh-CN" sz="2400" b="0" baseline="-25000" dirty="0">
                <a:latin typeface="KaTeX_Main"/>
              </a:rPr>
              <a:t>k</a:t>
            </a:r>
            <a:r>
              <a:rPr lang="en-US" altLang="zh-CN" sz="2400" b="0" dirty="0">
                <a:latin typeface="KaTeX_Main"/>
              </a:rPr>
              <a:t>​</a:t>
            </a:r>
          </a:p>
          <a:p>
            <a:r>
              <a:rPr lang="zh-CN" altLang="en-US" sz="2400" b="0" dirty="0">
                <a:latin typeface="KaTeX_Main"/>
              </a:rPr>
              <a:t>对</a:t>
            </a:r>
            <a:r>
              <a:rPr lang="en-US" altLang="zh-CN" sz="2400" b="0" dirty="0">
                <a:latin typeface="KaTeX_Main"/>
              </a:rPr>
              <a:t>x</a:t>
            </a:r>
            <a:r>
              <a:rPr lang="en-US" altLang="zh-CN" sz="2400" b="0" baseline="-25000" dirty="0">
                <a:latin typeface="KaTeX_Main"/>
              </a:rPr>
              <a:t>2</a:t>
            </a:r>
            <a:r>
              <a:rPr lang="en-US" altLang="zh-CN" sz="2400" b="0" dirty="0">
                <a:latin typeface="KaTeX_Main"/>
              </a:rPr>
              <a:t>​≤x</a:t>
            </a:r>
            <a:r>
              <a:rPr lang="en-US" altLang="zh-CN" sz="2400" b="0" baseline="-25000" dirty="0">
                <a:latin typeface="KaTeX_Main"/>
              </a:rPr>
              <a:t>1</a:t>
            </a:r>
            <a:r>
              <a:rPr lang="en-US" altLang="zh-CN" sz="2400" b="0" dirty="0">
                <a:latin typeface="KaTeX_Main"/>
              </a:rPr>
              <a:t>​+</a:t>
            </a:r>
            <a:r>
              <a:rPr lang="en-US" altLang="zh-CN" sz="2400" b="0" dirty="0">
                <a:effectLst/>
                <a:latin typeface="KaTeX_Main"/>
              </a:rPr>
              <a:t>c</a:t>
            </a:r>
            <a:r>
              <a:rPr lang="en-US" altLang="zh-CN" sz="2400" b="0" baseline="-25000" dirty="0">
                <a:effectLst/>
                <a:latin typeface="KaTeX_Main"/>
              </a:rPr>
              <a:t>1</a:t>
            </a:r>
            <a:r>
              <a:rPr lang="zh-CN" altLang="en-US" sz="2400" b="0" dirty="0">
                <a:effectLst/>
                <a:latin typeface="KaTeX_Main"/>
              </a:rPr>
              <a:t>进行缩放：</a:t>
            </a:r>
            <a:endParaRPr lang="en-US" altLang="zh-CN" sz="2400" b="0" dirty="0">
              <a:effectLst/>
              <a:latin typeface="KaTeX_Main"/>
            </a:endParaRPr>
          </a:p>
          <a:p>
            <a:endParaRPr lang="en-US" altLang="zh-CN" sz="2400" b="0" i="0" dirty="0">
              <a:solidFill>
                <a:srgbClr val="4D4D4D"/>
              </a:solidFill>
              <a:effectLst/>
              <a:latin typeface="KaTeX_Main"/>
            </a:endParaRPr>
          </a:p>
          <a:p>
            <a:endParaRPr lang="en-US" altLang="zh-CN" sz="2400" b="0" i="0" dirty="0">
              <a:solidFill>
                <a:srgbClr val="4D4D4D"/>
              </a:solidFill>
              <a:effectLst/>
              <a:latin typeface="KaTeX_Main"/>
            </a:endParaRPr>
          </a:p>
          <a:p>
            <a:r>
              <a:rPr lang="zh-CN" altLang="en-US" sz="2400" b="0" i="0" dirty="0">
                <a:solidFill>
                  <a:srgbClr val="4D4D4D"/>
                </a:solidFill>
                <a:effectLst/>
                <a:latin typeface="KaTeX_Main"/>
              </a:rPr>
              <a:t>因为是负环，所以∑</a:t>
            </a:r>
            <a:r>
              <a:rPr lang="en-US" altLang="zh-CN" sz="2400" b="0" i="0" dirty="0">
                <a:solidFill>
                  <a:srgbClr val="4D4D4D"/>
                </a:solidFill>
                <a:effectLst/>
                <a:latin typeface="KaTeX_Main"/>
              </a:rPr>
              <a:t>c</a:t>
            </a:r>
            <a:r>
              <a:rPr lang="en-US" altLang="zh-CN" sz="2400" b="0" i="0" baseline="-25000" dirty="0">
                <a:solidFill>
                  <a:srgbClr val="4D4D4D"/>
                </a:solidFill>
                <a:effectLst/>
                <a:latin typeface="KaTeX_Main"/>
              </a:rPr>
              <a:t>i</a:t>
            </a:r>
            <a:r>
              <a:rPr lang="en-US" altLang="zh-CN" sz="2400" b="0" i="0" dirty="0">
                <a:solidFill>
                  <a:srgbClr val="4D4D4D"/>
                </a:solidFill>
                <a:effectLst/>
                <a:latin typeface="KaTeX_Main"/>
              </a:rPr>
              <a:t> &lt; 0</a:t>
            </a:r>
            <a:r>
              <a:rPr lang="zh-CN" altLang="en-US" sz="2400" b="0" i="0" dirty="0">
                <a:solidFill>
                  <a:srgbClr val="4D4D4D"/>
                </a:solidFill>
                <a:effectLst/>
                <a:latin typeface="KaTeX_Main"/>
              </a:rPr>
              <a:t>，所以有</a:t>
            </a:r>
            <a:r>
              <a:rPr lang="en-US" altLang="zh-CN" sz="2400" b="0" i="0" dirty="0">
                <a:solidFill>
                  <a:srgbClr val="4D4D4D"/>
                </a:solidFill>
                <a:effectLst/>
                <a:latin typeface="KaTeX_Main"/>
              </a:rPr>
              <a:t>x</a:t>
            </a:r>
            <a:r>
              <a:rPr lang="en-US" altLang="zh-CN" sz="2400" b="0" i="0" baseline="-25000" dirty="0">
                <a:solidFill>
                  <a:srgbClr val="4D4D4D"/>
                </a:solidFill>
                <a:effectLst/>
                <a:latin typeface="KaTeX_Main"/>
              </a:rPr>
              <a:t>2</a:t>
            </a:r>
            <a:r>
              <a:rPr lang="en-US" altLang="zh-CN" sz="2400" b="0" i="0" dirty="0">
                <a:solidFill>
                  <a:srgbClr val="4D4D4D"/>
                </a:solidFill>
                <a:effectLst/>
                <a:latin typeface="KaTeX_Main"/>
              </a:rPr>
              <a:t> &lt; x</a:t>
            </a:r>
            <a:r>
              <a:rPr lang="en-US" altLang="zh-CN" sz="2400" b="0" i="0" baseline="-25000" dirty="0">
                <a:solidFill>
                  <a:srgbClr val="4D4D4D"/>
                </a:solidFill>
                <a:effectLst/>
                <a:latin typeface="KaTeX_Main"/>
              </a:rPr>
              <a:t>2</a:t>
            </a:r>
            <a:r>
              <a:rPr lang="zh-CN" altLang="en-US" sz="2400" b="0" i="0" dirty="0">
                <a:solidFill>
                  <a:srgbClr val="4D4D4D"/>
                </a:solidFill>
                <a:effectLst/>
                <a:latin typeface="KaTeX_Main"/>
              </a:rPr>
              <a:t>，说明矛盾，原方程组不存在可行解。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5D17871-EC3D-4F41-1EC3-6807AFCA2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4572840"/>
            <a:ext cx="8567393" cy="63266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A7D72DD-557B-5102-0D7A-9859CF925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785" y="6185566"/>
            <a:ext cx="8305800" cy="5635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dirty="0"/>
              <a:t>图中存在负环，说明原方程组不存在可行解</a:t>
            </a:r>
          </a:p>
        </p:txBody>
      </p:sp>
    </p:spTree>
    <p:extLst>
      <p:ext uri="{BB962C8B-B14F-4D97-AF65-F5344CB8AC3E}">
        <p14:creationId xmlns:p14="http://schemas.microsoft.com/office/powerpoint/2010/main" val="263107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07407E-6 L -1.38889E-6 -0.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056E40-492C-1649-4C52-418FAA47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0" i="0" dirty="0">
                <a:effectLst/>
                <a:latin typeface="Fira Sans" panose="020B0503050000020004" pitchFamily="34" charset="0"/>
              </a:rPr>
              <a:t>常用变形技巧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82DA5A-3B69-4855-4D70-E3708F374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0EB23A1-0FA3-E47F-A8DF-50D6F8D2D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19" y="1340768"/>
            <a:ext cx="8404362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979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CBEAD4-1D65-0474-6765-F2A7F003A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E6C75C-B8ED-1A88-A227-D2039B386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如何求可行解中的每个变量的最大值和最小值？</a:t>
            </a:r>
            <a:endParaRPr lang="en-US" altLang="zh-CN" b="0" i="0" dirty="0">
              <a:solidFill>
                <a:srgbClr val="4D4D4D"/>
              </a:solidFill>
              <a:effectLst/>
              <a:latin typeface="-apple-system"/>
            </a:endParaRPr>
          </a:p>
          <a:p>
            <a:endParaRPr lang="en-US" altLang="zh-CN" b="0" dirty="0">
              <a:solidFill>
                <a:srgbClr val="4D4D4D"/>
              </a:solidFill>
              <a:latin typeface="-apple-system"/>
            </a:endParaRPr>
          </a:p>
          <a:p>
            <a:endParaRPr lang="en-US" altLang="zh-CN" b="0" i="0" dirty="0">
              <a:solidFill>
                <a:srgbClr val="4D4D4D"/>
              </a:solidFill>
              <a:effectLst/>
              <a:latin typeface="-apple-system"/>
            </a:endParaRPr>
          </a:p>
          <a:p>
            <a:endParaRPr lang="en-US" altLang="zh-CN" b="0" dirty="0">
              <a:solidFill>
                <a:srgbClr val="4D4D4D"/>
              </a:solidFill>
              <a:latin typeface="-apple-system"/>
            </a:endParaRPr>
          </a:p>
          <a:p>
            <a:r>
              <a:rPr lang="zh-CN" altLang="en-US" b="0" dirty="0">
                <a:solidFill>
                  <a:srgbClr val="4D4D4D"/>
                </a:solidFill>
                <a:latin typeface="-apple-system"/>
              </a:rPr>
              <a:t>为什么求最短路得到的是最大值？</a:t>
            </a:r>
            <a:endParaRPr lang="en-US" altLang="zh-CN" b="0" dirty="0">
              <a:solidFill>
                <a:srgbClr val="4D4D4D"/>
              </a:solidFill>
              <a:latin typeface="-apple-system"/>
            </a:endParaRPr>
          </a:p>
          <a:p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简单理解，</a:t>
            </a:r>
            <a:r>
              <a:rPr lang="en-US" altLang="zh-CN" b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</a:t>
            </a:r>
            <a:r>
              <a:rPr lang="en-US" altLang="zh-CN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[y]</a:t>
            </a:r>
            <a:r>
              <a:rPr lang="zh-CN" altLang="en-US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≤</a:t>
            </a:r>
            <a:r>
              <a:rPr lang="en-US" altLang="zh-CN" b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</a:t>
            </a:r>
            <a:r>
              <a:rPr lang="en-US" altLang="zh-CN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[x]+z</a:t>
            </a:r>
            <a:r>
              <a:rPr lang="zh-CN" altLang="en-US" b="0" dirty="0">
                <a:solidFill>
                  <a:srgbClr val="4D4D4D"/>
                </a:solidFill>
                <a:latin typeface="-apple-system"/>
              </a:rPr>
              <a:t>  这样的式子，约束的是</a:t>
            </a:r>
            <a:r>
              <a:rPr lang="en-US" altLang="zh-CN" b="0" dirty="0" err="1">
                <a:solidFill>
                  <a:srgbClr val="4D4D4D"/>
                </a:solidFill>
                <a:latin typeface="-apple-system"/>
              </a:rPr>
              <a:t>dist</a:t>
            </a:r>
            <a:r>
              <a:rPr lang="en-US" altLang="zh-CN" b="0" dirty="0">
                <a:solidFill>
                  <a:srgbClr val="4D4D4D"/>
                </a:solidFill>
                <a:latin typeface="-apple-system"/>
              </a:rPr>
              <a:t>[y]</a:t>
            </a:r>
            <a:r>
              <a:rPr lang="zh-CN" altLang="en-US" b="0" dirty="0">
                <a:solidFill>
                  <a:srgbClr val="4D4D4D"/>
                </a:solidFill>
                <a:latin typeface="-apple-system"/>
              </a:rPr>
              <a:t>能够到达的上界。</a:t>
            </a:r>
            <a:r>
              <a:rPr lang="en-US" altLang="zh-CN" b="0" dirty="0" err="1">
                <a:solidFill>
                  <a:srgbClr val="4D4D4D"/>
                </a:solidFill>
                <a:latin typeface="-apple-system"/>
              </a:rPr>
              <a:t>dist</a:t>
            </a:r>
            <a:r>
              <a:rPr lang="en-US" altLang="zh-CN" b="0" dirty="0">
                <a:solidFill>
                  <a:srgbClr val="4D4D4D"/>
                </a:solidFill>
                <a:latin typeface="-apple-system"/>
              </a:rPr>
              <a:t>[y]</a:t>
            </a:r>
            <a:r>
              <a:rPr lang="zh-CN" altLang="en-US" b="0" dirty="0">
                <a:solidFill>
                  <a:srgbClr val="4D4D4D"/>
                </a:solidFill>
                <a:latin typeface="-apple-system"/>
              </a:rPr>
              <a:t>受到多个不等式的约束，所有上界的最小值，就是</a:t>
            </a:r>
            <a:r>
              <a:rPr lang="en-US" altLang="zh-CN" b="0" dirty="0" err="1">
                <a:solidFill>
                  <a:srgbClr val="4D4D4D"/>
                </a:solidFill>
                <a:latin typeface="-apple-system"/>
              </a:rPr>
              <a:t>dist</a:t>
            </a:r>
            <a:r>
              <a:rPr lang="en-US" altLang="zh-CN" b="0" dirty="0">
                <a:solidFill>
                  <a:srgbClr val="4D4D4D"/>
                </a:solidFill>
                <a:latin typeface="-apple-system"/>
              </a:rPr>
              <a:t>[y]</a:t>
            </a:r>
            <a:r>
              <a:rPr lang="zh-CN" altLang="en-US" b="0" dirty="0">
                <a:solidFill>
                  <a:srgbClr val="4D4D4D"/>
                </a:solidFill>
                <a:latin typeface="-apple-system"/>
              </a:rPr>
              <a:t>能够达到的最大值。</a:t>
            </a:r>
            <a:endParaRPr lang="en-US" altLang="zh-CN" b="0" i="0" dirty="0">
              <a:solidFill>
                <a:srgbClr val="4D4D4D"/>
              </a:solidFill>
              <a:effectLst/>
              <a:latin typeface="-apple-system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6B81EC0-7C90-0D43-2366-BF5CCCEDB6E7}"/>
              </a:ext>
            </a:extLst>
          </p:cNvPr>
          <p:cNvSpPr txBox="1"/>
          <p:nvPr/>
        </p:nvSpPr>
        <p:spPr>
          <a:xfrm>
            <a:off x="793676" y="2276872"/>
            <a:ext cx="763284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en-US" sz="2800" dirty="0"/>
              <a:t>如果求的是最小值，我们应该用最长路（≥）；</a:t>
            </a:r>
            <a:endParaRPr lang="en-US" altLang="zh-CN" sz="2800" dirty="0"/>
          </a:p>
          <a:p>
            <a:r>
              <a:rPr lang="zh-CN" altLang="en-US" sz="2800" dirty="0"/>
              <a:t>如果求的是最大值，我们应该用最短路（≤）。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D792B8B-5F04-1945-1E54-70D98A509422}"/>
              </a:ext>
            </a:extLst>
          </p:cNvPr>
          <p:cNvSpPr txBox="1"/>
          <p:nvPr/>
        </p:nvSpPr>
        <p:spPr>
          <a:xfrm>
            <a:off x="323528" y="5877272"/>
            <a:ext cx="763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hlinkClick r:id="rId2"/>
              </a:rPr>
              <a:t>https://blog.csdn.net/weixin_42638946/article/details/115306073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10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例子</a:t>
            </a:r>
            <a:r>
              <a:rPr lang="en-US" altLang="zh-CN" dirty="0"/>
              <a:t>】Intervals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描述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给定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n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个封闭的整数区间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[</a:t>
            </a:r>
            <a:r>
              <a:rPr lang="en-US" altLang="zh-CN" sz="2400" dirty="0" err="1"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en-US" altLang="zh-CN" sz="2400" baseline="-250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, b</a:t>
            </a:r>
            <a:r>
              <a:rPr lang="en-US" altLang="zh-CN" sz="2400" baseline="-25000" dirty="0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]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，以及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n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个整数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r>
              <a:rPr lang="en-US" altLang="zh-CN" sz="2400" baseline="-250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, …, </a:t>
            </a:r>
            <a:r>
              <a:rPr lang="en-US" altLang="zh-CN" sz="2400" dirty="0" err="1"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r>
              <a:rPr lang="en-US" altLang="zh-CN" sz="2400" baseline="-25000" dirty="0" err="1">
                <a:latin typeface="楷体" panose="02010609060101010101" pitchFamily="49" charset="-122"/>
                <a:ea typeface="楷体" panose="02010609060101010101" pitchFamily="49" charset="-122"/>
              </a:rPr>
              <a:t>n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。要求最小的整数集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Z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，满足在区间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[</a:t>
            </a:r>
            <a:r>
              <a:rPr lang="en-US" altLang="zh-CN" sz="2400" dirty="0" err="1"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en-US" altLang="zh-CN" sz="2400" baseline="-250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, b</a:t>
            </a:r>
            <a:r>
              <a:rPr lang="en-US" altLang="zh-CN" sz="2400" baseline="-25000" dirty="0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]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中至少存在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r>
              <a:rPr lang="en-US" altLang="zh-CN" sz="2400" baseline="-25000" dirty="0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个元素。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第一行：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n (1 &lt;= n &lt;= 50000)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接下来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n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行，第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i+1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行：</a:t>
            </a:r>
            <a:r>
              <a:rPr lang="en-US" altLang="zh-CN" sz="2400" dirty="0" err="1"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en-US" altLang="zh-CN" sz="2400" baseline="-250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en-US" altLang="zh-CN" sz="2400" baseline="-25000" dirty="0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r>
              <a:rPr lang="en-US" altLang="zh-CN" sz="2400" baseline="-25000" dirty="0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it-IT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0 &lt;= ai &lt;= bi &lt;= 50000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并且</a:t>
            </a:r>
            <a:r>
              <a:rPr lang="it-IT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 1 &lt;= ci &lt;= bi - ai+1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输出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最小整数集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Z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的元素数目。</a:t>
            </a:r>
            <a:br>
              <a:rPr lang="en-US" altLang="zh-CN" sz="2400" dirty="0"/>
            </a:b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13788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例子</a:t>
            </a:r>
            <a:r>
              <a:rPr lang="en-US" altLang="zh-CN" dirty="0"/>
              <a:t>】Intervals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3238266" cy="4876800"/>
          </a:xfrm>
        </p:spPr>
        <p:txBody>
          <a:bodyPr/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样例输入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3 7 3</a:t>
            </a: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8 10 3</a:t>
            </a: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6 8 1</a:t>
            </a: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1 3 1</a:t>
            </a: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10 11 1</a:t>
            </a:r>
          </a:p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样例输出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 sz="2400" dirty="0"/>
          </a:p>
        </p:txBody>
      </p:sp>
      <p:cxnSp>
        <p:nvCxnSpPr>
          <p:cNvPr id="16" name="直接连接符 15"/>
          <p:cNvCxnSpPr>
            <a:endCxn id="50" idx="0"/>
          </p:cNvCxnSpPr>
          <p:nvPr/>
        </p:nvCxnSpPr>
        <p:spPr bwMode="auto">
          <a:xfrm>
            <a:off x="3288294" y="5670540"/>
            <a:ext cx="395711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直接连接符 25"/>
          <p:cNvCxnSpPr/>
          <p:nvPr/>
        </p:nvCxnSpPr>
        <p:spPr bwMode="auto">
          <a:xfrm>
            <a:off x="7248734" y="552652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直接连接符 26"/>
          <p:cNvCxnSpPr/>
          <p:nvPr/>
        </p:nvCxnSpPr>
        <p:spPr bwMode="auto">
          <a:xfrm>
            <a:off x="6888694" y="552652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直接连接符 27"/>
          <p:cNvCxnSpPr/>
          <p:nvPr/>
        </p:nvCxnSpPr>
        <p:spPr bwMode="auto">
          <a:xfrm>
            <a:off x="6528654" y="55268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直接连接符 28"/>
          <p:cNvCxnSpPr/>
          <p:nvPr/>
        </p:nvCxnSpPr>
        <p:spPr bwMode="auto">
          <a:xfrm>
            <a:off x="6168614" y="55268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直接连接符 29"/>
          <p:cNvCxnSpPr/>
          <p:nvPr/>
        </p:nvCxnSpPr>
        <p:spPr bwMode="auto">
          <a:xfrm>
            <a:off x="5808574" y="55268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直接连接符 31"/>
          <p:cNvCxnSpPr/>
          <p:nvPr/>
        </p:nvCxnSpPr>
        <p:spPr bwMode="auto">
          <a:xfrm>
            <a:off x="5448534" y="55268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直接连接符 32"/>
          <p:cNvCxnSpPr/>
          <p:nvPr/>
        </p:nvCxnSpPr>
        <p:spPr bwMode="auto">
          <a:xfrm>
            <a:off x="5071329" y="55268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直接连接符 33"/>
          <p:cNvCxnSpPr/>
          <p:nvPr/>
        </p:nvCxnSpPr>
        <p:spPr bwMode="auto">
          <a:xfrm>
            <a:off x="4728454" y="55268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直接连接符 34"/>
          <p:cNvCxnSpPr/>
          <p:nvPr/>
        </p:nvCxnSpPr>
        <p:spPr bwMode="auto">
          <a:xfrm>
            <a:off x="4368414" y="55268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直接连接符 35"/>
          <p:cNvCxnSpPr/>
          <p:nvPr/>
        </p:nvCxnSpPr>
        <p:spPr bwMode="auto">
          <a:xfrm>
            <a:off x="4008374" y="55268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直接连接符 36"/>
          <p:cNvCxnSpPr/>
          <p:nvPr/>
        </p:nvCxnSpPr>
        <p:spPr bwMode="auto">
          <a:xfrm>
            <a:off x="3648334" y="552652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直接连接符 37"/>
          <p:cNvCxnSpPr/>
          <p:nvPr/>
        </p:nvCxnSpPr>
        <p:spPr bwMode="auto">
          <a:xfrm>
            <a:off x="3288294" y="552652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3470357" y="567054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839483" y="567054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4199523" y="567054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559563" y="567054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4919603" y="567054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279643" y="567054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39683" y="567054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5999724" y="56705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</a:t>
            </a:r>
            <a:endParaRPr lang="zh-CN" alt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359764" y="56705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9</a:t>
            </a:r>
            <a:endParaRPr lang="zh-CN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663571" y="567054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10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033395" y="5670540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11</a:t>
            </a:r>
            <a:endParaRPr lang="zh-CN" alt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3131840" y="5657939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4163338" y="53012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43921" y="53012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921206" y="53012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52590" y="53012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61366" y="53105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44678" y="53012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61" name="内容占位符 2"/>
          <p:cNvSpPr txBox="1">
            <a:spLocks/>
          </p:cNvSpPr>
          <p:nvPr/>
        </p:nvSpPr>
        <p:spPr bwMode="auto">
          <a:xfrm>
            <a:off x="2771800" y="1916832"/>
            <a:ext cx="561662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</a:t>
            </a:r>
            <a:r>
              <a:rPr lang="en-US" altLang="zh-CN" sz="24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]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表示区间 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[0,i]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中的总点数。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d[7]–d[2]&gt;=3   d[2]&lt;=d[7]-3</a:t>
            </a: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d[10]–d[7]&gt;=3  d[7]&lt;=d[10]-3</a:t>
            </a: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d[8]–d[5]&gt;=1   d[5]&lt;=d[8]-1</a:t>
            </a: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d[3]–d[0]&gt;= 1  d[0]&lt;=d[3]-1</a:t>
            </a: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d[11]–d[9]&gt;=1  d[9]&lt;=d[11]-1</a:t>
            </a:r>
          </a:p>
        </p:txBody>
      </p:sp>
    </p:spTree>
    <p:extLst>
      <p:ext uri="{BB962C8B-B14F-4D97-AF65-F5344CB8AC3E}">
        <p14:creationId xmlns:p14="http://schemas.microsoft.com/office/powerpoint/2010/main" val="377655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1000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1000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3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差分约束系统</a:t>
            </a:r>
          </a:p>
        </p:txBody>
      </p:sp>
      <p:cxnSp>
        <p:nvCxnSpPr>
          <p:cNvPr id="16" name="直接连接符 15"/>
          <p:cNvCxnSpPr>
            <a:endCxn id="50" idx="0"/>
          </p:cNvCxnSpPr>
          <p:nvPr/>
        </p:nvCxnSpPr>
        <p:spPr bwMode="auto">
          <a:xfrm>
            <a:off x="4435320" y="2718212"/>
            <a:ext cx="395711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直接连接符 25"/>
          <p:cNvCxnSpPr/>
          <p:nvPr/>
        </p:nvCxnSpPr>
        <p:spPr bwMode="auto">
          <a:xfrm>
            <a:off x="8395760" y="25741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直接连接符 26"/>
          <p:cNvCxnSpPr/>
          <p:nvPr/>
        </p:nvCxnSpPr>
        <p:spPr bwMode="auto">
          <a:xfrm>
            <a:off x="8035720" y="25741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直接连接符 27"/>
          <p:cNvCxnSpPr/>
          <p:nvPr/>
        </p:nvCxnSpPr>
        <p:spPr bwMode="auto">
          <a:xfrm>
            <a:off x="7675680" y="2574568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直接连接符 28"/>
          <p:cNvCxnSpPr/>
          <p:nvPr/>
        </p:nvCxnSpPr>
        <p:spPr bwMode="auto">
          <a:xfrm>
            <a:off x="7315640" y="2574568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直接连接符 29"/>
          <p:cNvCxnSpPr/>
          <p:nvPr/>
        </p:nvCxnSpPr>
        <p:spPr bwMode="auto">
          <a:xfrm>
            <a:off x="6955600" y="2574568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直接连接符 31"/>
          <p:cNvCxnSpPr/>
          <p:nvPr/>
        </p:nvCxnSpPr>
        <p:spPr bwMode="auto">
          <a:xfrm>
            <a:off x="6595560" y="2574568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直接连接符 32"/>
          <p:cNvCxnSpPr/>
          <p:nvPr/>
        </p:nvCxnSpPr>
        <p:spPr bwMode="auto">
          <a:xfrm>
            <a:off x="6218355" y="2574568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直接连接符 33"/>
          <p:cNvCxnSpPr/>
          <p:nvPr/>
        </p:nvCxnSpPr>
        <p:spPr bwMode="auto">
          <a:xfrm>
            <a:off x="5875480" y="2574568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直接连接符 34"/>
          <p:cNvCxnSpPr/>
          <p:nvPr/>
        </p:nvCxnSpPr>
        <p:spPr bwMode="auto">
          <a:xfrm>
            <a:off x="5515440" y="2574568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直接连接符 35"/>
          <p:cNvCxnSpPr/>
          <p:nvPr/>
        </p:nvCxnSpPr>
        <p:spPr bwMode="auto">
          <a:xfrm>
            <a:off x="5155400" y="2574568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直接连接符 36"/>
          <p:cNvCxnSpPr/>
          <p:nvPr/>
        </p:nvCxnSpPr>
        <p:spPr bwMode="auto">
          <a:xfrm>
            <a:off x="4795360" y="25741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直接连接符 37"/>
          <p:cNvCxnSpPr/>
          <p:nvPr/>
        </p:nvCxnSpPr>
        <p:spPr bwMode="auto">
          <a:xfrm>
            <a:off x="4435320" y="2574196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4617383" y="2718212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986509" y="2718212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346549" y="2718212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706589" y="2718212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066629" y="2718212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6426669" y="2718212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786709" y="2718212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146750" y="271821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</a:t>
            </a:r>
            <a:endParaRPr lang="zh-CN" alt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7506790" y="271821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9</a:t>
            </a:r>
            <a:endParaRPr lang="zh-CN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7810597" y="2718212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10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8180421" y="2718212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11</a:t>
            </a:r>
            <a:endParaRPr lang="zh-CN" alt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278866" y="2705611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310364" y="234888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90947" y="234888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68232" y="234888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099616" y="234888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508392" y="235817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891704" y="234888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61" name="内容占位符 2"/>
          <p:cNvSpPr txBox="1">
            <a:spLocks/>
          </p:cNvSpPr>
          <p:nvPr/>
        </p:nvSpPr>
        <p:spPr bwMode="auto">
          <a:xfrm>
            <a:off x="383100" y="1124744"/>
            <a:ext cx="807733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</a:t>
            </a:r>
            <a:r>
              <a:rPr lang="en-US" altLang="zh-CN" sz="24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]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表示区间 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[0,i]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中的总点数。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d[2]&lt;=d[7]-3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d[7]&lt;=d[10]-3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d[5]&lt;=d[8]-1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d[0]&lt;=d[3]-1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④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d[9]&lt;=d[11]-1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⑤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303935" y="4221088"/>
            <a:ext cx="8575675" cy="142192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观察上述不等式组，移项后都可变成这样的形式：两个未知数的差小于等于某个常数（大于等于也可以，因为左右乘以</a:t>
            </a:r>
            <a:r>
              <a:rPr lang="en-US" altLang="zh-CN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-1</a:t>
            </a:r>
            <a:r>
              <a:rPr lang="zh-CN" altLang="en-US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就可以化成小于等于）。这样的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不等式组</a:t>
            </a:r>
            <a:r>
              <a:rPr lang="zh-CN" altLang="en-US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就称作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差分约束系统</a:t>
            </a:r>
            <a:r>
              <a:rPr lang="zh-CN" altLang="en-US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4475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差分约束系统</a:t>
            </a:r>
          </a:p>
        </p:txBody>
      </p:sp>
      <p:cxnSp>
        <p:nvCxnSpPr>
          <p:cNvPr id="16" name="直接连接符 15"/>
          <p:cNvCxnSpPr>
            <a:endCxn id="50" idx="0"/>
          </p:cNvCxnSpPr>
          <p:nvPr/>
        </p:nvCxnSpPr>
        <p:spPr bwMode="auto">
          <a:xfrm>
            <a:off x="4651344" y="2502188"/>
            <a:ext cx="395711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直接连接符 25"/>
          <p:cNvCxnSpPr/>
          <p:nvPr/>
        </p:nvCxnSpPr>
        <p:spPr bwMode="auto">
          <a:xfrm>
            <a:off x="8611784" y="2358172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直接连接符 26"/>
          <p:cNvCxnSpPr/>
          <p:nvPr/>
        </p:nvCxnSpPr>
        <p:spPr bwMode="auto">
          <a:xfrm>
            <a:off x="8251744" y="2358172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直接连接符 27"/>
          <p:cNvCxnSpPr/>
          <p:nvPr/>
        </p:nvCxnSpPr>
        <p:spPr bwMode="auto">
          <a:xfrm>
            <a:off x="7891704" y="235854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直接连接符 28"/>
          <p:cNvCxnSpPr/>
          <p:nvPr/>
        </p:nvCxnSpPr>
        <p:spPr bwMode="auto">
          <a:xfrm>
            <a:off x="7531664" y="235854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直接连接符 29"/>
          <p:cNvCxnSpPr/>
          <p:nvPr/>
        </p:nvCxnSpPr>
        <p:spPr bwMode="auto">
          <a:xfrm>
            <a:off x="7171624" y="235854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直接连接符 31"/>
          <p:cNvCxnSpPr/>
          <p:nvPr/>
        </p:nvCxnSpPr>
        <p:spPr bwMode="auto">
          <a:xfrm>
            <a:off x="6811584" y="235854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直接连接符 32"/>
          <p:cNvCxnSpPr/>
          <p:nvPr/>
        </p:nvCxnSpPr>
        <p:spPr bwMode="auto">
          <a:xfrm>
            <a:off x="6434379" y="235854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直接连接符 33"/>
          <p:cNvCxnSpPr/>
          <p:nvPr/>
        </p:nvCxnSpPr>
        <p:spPr bwMode="auto">
          <a:xfrm>
            <a:off x="6091504" y="235854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直接连接符 34"/>
          <p:cNvCxnSpPr/>
          <p:nvPr/>
        </p:nvCxnSpPr>
        <p:spPr bwMode="auto">
          <a:xfrm>
            <a:off x="5731464" y="235854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直接连接符 35"/>
          <p:cNvCxnSpPr/>
          <p:nvPr/>
        </p:nvCxnSpPr>
        <p:spPr bwMode="auto">
          <a:xfrm>
            <a:off x="5371424" y="2358544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直接连接符 36"/>
          <p:cNvCxnSpPr/>
          <p:nvPr/>
        </p:nvCxnSpPr>
        <p:spPr bwMode="auto">
          <a:xfrm>
            <a:off x="5011384" y="2358172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直接连接符 37"/>
          <p:cNvCxnSpPr/>
          <p:nvPr/>
        </p:nvCxnSpPr>
        <p:spPr bwMode="auto">
          <a:xfrm>
            <a:off x="4651344" y="2358172"/>
            <a:ext cx="0" cy="144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4833407" y="250218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202533" y="250218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562573" y="250218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922613" y="250218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282653" y="250218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6642693" y="250218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002733" y="250218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362774" y="25021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</a:t>
            </a:r>
            <a:endParaRPr lang="zh-CN" alt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7722814" y="25021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9</a:t>
            </a:r>
            <a:endParaRPr lang="zh-CN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8026621" y="25021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10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8396445" y="2502188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11</a:t>
            </a:r>
            <a:endParaRPr lang="zh-CN" alt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494890" y="2489587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526388" y="213285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906971" y="213285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284256" y="213285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15640" y="213285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724416" y="214214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107728" y="213285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61" name="内容占位符 2"/>
          <p:cNvSpPr txBox="1">
            <a:spLocks/>
          </p:cNvSpPr>
          <p:nvPr/>
        </p:nvSpPr>
        <p:spPr bwMode="auto">
          <a:xfrm>
            <a:off x="383100" y="1124744"/>
            <a:ext cx="807733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</a:t>
            </a:r>
            <a:r>
              <a:rPr lang="en-US" altLang="zh-CN" sz="24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]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表示区间 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[0,i]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中的总点数。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d[2]&lt;=d[7]-3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d[7]&lt;=d[10]-3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d[5]&lt;=d[8]-1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d[0]&lt;=d[3]-1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④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d[9]&lt;=d[11]-1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⑤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323528" y="3921663"/>
            <a:ext cx="8575675" cy="230832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这个不等式组要么无解，要么就有无数组解。因为如果有一组解</a:t>
            </a:r>
            <a:r>
              <a:rPr lang="en-US" altLang="zh-CN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{X</a:t>
            </a:r>
            <a:r>
              <a:rPr lang="en-US" altLang="zh-CN" sz="2400" b="1" baseline="-25000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1</a:t>
            </a:r>
            <a:r>
              <a:rPr lang="en-US" altLang="zh-CN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, X</a:t>
            </a:r>
            <a:r>
              <a:rPr lang="en-US" altLang="zh-CN" sz="2400" b="1" baseline="-25000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2</a:t>
            </a:r>
            <a:r>
              <a:rPr lang="en-US" altLang="zh-CN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, ..., </a:t>
            </a:r>
            <a:r>
              <a:rPr lang="en-US" altLang="zh-CN" sz="2400" b="1" dirty="0" err="1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X</a:t>
            </a:r>
            <a:r>
              <a:rPr lang="en-US" altLang="zh-CN" sz="2400" b="1" baseline="-25000" dirty="0" err="1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n</a:t>
            </a:r>
            <a:r>
              <a:rPr lang="en-US" altLang="zh-CN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}</a:t>
            </a:r>
            <a:r>
              <a:rPr lang="zh-CN" altLang="en-US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的话，那么对于任何一个常数</a:t>
            </a:r>
            <a:r>
              <a:rPr lang="en-US" altLang="zh-CN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k</a:t>
            </a:r>
            <a:r>
              <a:rPr lang="zh-CN" altLang="en-US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，</a:t>
            </a:r>
            <a:r>
              <a:rPr lang="en-US" altLang="zh-CN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{X</a:t>
            </a:r>
            <a:r>
              <a:rPr lang="en-US" altLang="zh-CN" sz="2400" b="1" baseline="-25000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1</a:t>
            </a:r>
            <a:r>
              <a:rPr lang="en-US" altLang="zh-CN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 + k, X</a:t>
            </a:r>
            <a:r>
              <a:rPr lang="en-US" altLang="zh-CN" sz="2400" b="1" baseline="-25000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2</a:t>
            </a:r>
            <a:r>
              <a:rPr lang="en-US" altLang="zh-CN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 + k, ..., </a:t>
            </a:r>
            <a:r>
              <a:rPr lang="en-US" altLang="zh-CN" sz="2400" b="1" dirty="0" err="1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X</a:t>
            </a:r>
            <a:r>
              <a:rPr lang="en-US" altLang="zh-CN" sz="2400" b="1" baseline="-25000" dirty="0" err="1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n</a:t>
            </a:r>
            <a:r>
              <a:rPr lang="en-US" altLang="zh-CN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 + k}</a:t>
            </a:r>
            <a:r>
              <a:rPr lang="zh-CN" altLang="en-US" sz="24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肯定也是一组解，因为任何两个数同时加一个数之后，它们的差是不变的，那么这个差分约束系统中的所有不等式都不会被破坏。</a:t>
            </a:r>
          </a:p>
        </p:txBody>
      </p:sp>
    </p:spTree>
    <p:extLst>
      <p:ext uri="{BB962C8B-B14F-4D97-AF65-F5344CB8AC3E}">
        <p14:creationId xmlns:p14="http://schemas.microsoft.com/office/powerpoint/2010/main" val="189939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差分约束系统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差分约束系统的解法利用到了单源最短路径问题中的</a:t>
            </a:r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三角形不等式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。即对于任何一条边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u -&gt; v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，都有：</a:t>
            </a:r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d(v) &lt;= d(u) + w(u, v)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其中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d(u)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d(v)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是从源点分别到点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u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和点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v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的最短路径的权值，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w(u, v)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是边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u -&gt; v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的权值。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显然以上不等式就是</a:t>
            </a:r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d(v) - d(u) &lt;= w(u, v)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。这个形式正好和差分约束系统中的不等式形式相同。于是我们就可以把一个差分约束系统转化成一张图，每个未知数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X</a:t>
            </a:r>
            <a:r>
              <a:rPr lang="en-US" altLang="zh-CN" baseline="-25000" dirty="0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对应图中的一个顶点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V</a:t>
            </a:r>
            <a:r>
              <a:rPr lang="en-US" altLang="zh-CN" baseline="-25000" dirty="0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，把所有不等式都化成图中的一条边。</a:t>
            </a:r>
          </a:p>
        </p:txBody>
      </p:sp>
    </p:spTree>
    <p:extLst>
      <p:ext uri="{BB962C8B-B14F-4D97-AF65-F5344CB8AC3E}">
        <p14:creationId xmlns:p14="http://schemas.microsoft.com/office/powerpoint/2010/main" val="3734667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例子</a:t>
            </a:r>
            <a:r>
              <a:rPr lang="en-US" altLang="zh-CN" dirty="0"/>
              <a:t>】Intervals</a:t>
            </a:r>
            <a:endParaRPr lang="zh-CN" altLang="en-US" dirty="0"/>
          </a:p>
        </p:txBody>
      </p:sp>
      <p:sp>
        <p:nvSpPr>
          <p:cNvPr id="61" name="内容占位符 2"/>
          <p:cNvSpPr txBox="1">
            <a:spLocks/>
          </p:cNvSpPr>
          <p:nvPr/>
        </p:nvSpPr>
        <p:spPr bwMode="auto">
          <a:xfrm>
            <a:off x="383100" y="1124744"/>
            <a:ext cx="807733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</a:t>
            </a:r>
            <a:r>
              <a:rPr lang="en-US" altLang="zh-CN" sz="24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]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表示区间 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[0,i]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中的总点数。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d[2]&lt;=d[7]-3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d[7]&lt;=d[10]-3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d[5]&lt;=d[8]-1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d[0]&lt;=d[3]-1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④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d[9]&lt;=d[11]-1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⑤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Rectangle 3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105" name="Picture 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655" y="1728217"/>
            <a:ext cx="3476625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2" name="组合 71"/>
          <p:cNvGrpSpPr/>
          <p:nvPr/>
        </p:nvGrpSpPr>
        <p:grpSpPr>
          <a:xfrm>
            <a:off x="4421766" y="5660559"/>
            <a:ext cx="4325582" cy="738664"/>
            <a:chOff x="4331402" y="5094476"/>
            <a:chExt cx="4325582" cy="738664"/>
          </a:xfrm>
        </p:grpSpPr>
        <p:cxnSp>
          <p:nvCxnSpPr>
            <p:cNvPr id="73" name="直接连接符 72"/>
            <p:cNvCxnSpPr>
              <a:endCxn id="96" idx="0"/>
            </p:cNvCxnSpPr>
            <p:nvPr/>
          </p:nvCxnSpPr>
          <p:spPr bwMode="auto">
            <a:xfrm>
              <a:off x="4487856" y="5463808"/>
              <a:ext cx="395711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直接连接符 73"/>
            <p:cNvCxnSpPr/>
            <p:nvPr/>
          </p:nvCxnSpPr>
          <p:spPr bwMode="auto">
            <a:xfrm>
              <a:off x="844829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直接连接符 74"/>
            <p:cNvCxnSpPr/>
            <p:nvPr/>
          </p:nvCxnSpPr>
          <p:spPr bwMode="auto">
            <a:xfrm>
              <a:off x="808825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直接连接符 75"/>
            <p:cNvCxnSpPr/>
            <p:nvPr/>
          </p:nvCxnSpPr>
          <p:spPr bwMode="auto">
            <a:xfrm>
              <a:off x="772821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直接连接符 76"/>
            <p:cNvCxnSpPr/>
            <p:nvPr/>
          </p:nvCxnSpPr>
          <p:spPr bwMode="auto">
            <a:xfrm>
              <a:off x="736817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直接连接符 77"/>
            <p:cNvCxnSpPr/>
            <p:nvPr/>
          </p:nvCxnSpPr>
          <p:spPr bwMode="auto">
            <a:xfrm>
              <a:off x="700813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直接连接符 78"/>
            <p:cNvCxnSpPr/>
            <p:nvPr/>
          </p:nvCxnSpPr>
          <p:spPr bwMode="auto">
            <a:xfrm>
              <a:off x="664809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直接连接符 79"/>
            <p:cNvCxnSpPr/>
            <p:nvPr/>
          </p:nvCxnSpPr>
          <p:spPr bwMode="auto">
            <a:xfrm>
              <a:off x="6270891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直接连接符 80"/>
            <p:cNvCxnSpPr/>
            <p:nvPr/>
          </p:nvCxnSpPr>
          <p:spPr bwMode="auto">
            <a:xfrm>
              <a:off x="592801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" name="直接连接符 81"/>
            <p:cNvCxnSpPr/>
            <p:nvPr/>
          </p:nvCxnSpPr>
          <p:spPr bwMode="auto">
            <a:xfrm>
              <a:off x="556797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直接连接符 82"/>
            <p:cNvCxnSpPr/>
            <p:nvPr/>
          </p:nvCxnSpPr>
          <p:spPr bwMode="auto">
            <a:xfrm>
              <a:off x="520793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直接连接符 83"/>
            <p:cNvCxnSpPr/>
            <p:nvPr/>
          </p:nvCxnSpPr>
          <p:spPr bwMode="auto">
            <a:xfrm>
              <a:off x="484789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直接连接符 84"/>
            <p:cNvCxnSpPr/>
            <p:nvPr/>
          </p:nvCxnSpPr>
          <p:spPr bwMode="auto">
            <a:xfrm>
              <a:off x="448785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6" name="TextBox 85"/>
            <p:cNvSpPr txBox="1"/>
            <p:nvPr/>
          </p:nvSpPr>
          <p:spPr>
            <a:xfrm>
              <a:off x="4669919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03904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39908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75912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11916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</a:t>
              </a:r>
              <a:endParaRPr lang="zh-CN" altLang="en-US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47920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83924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</a:t>
              </a:r>
              <a:endParaRPr lang="zh-CN" altLang="en-US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7199286" y="54638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8</a:t>
              </a:r>
              <a:endParaRPr lang="zh-CN" altLang="en-US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7559326" y="54638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9</a:t>
              </a:r>
              <a:endParaRPr lang="zh-CN" altLang="en-US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7863133" y="546380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10</a:t>
              </a:r>
              <a:endParaRPr lang="zh-CN" altLang="en-US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232957" y="5463808"/>
              <a:ext cx="4240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11</a:t>
              </a:r>
              <a:endParaRPr lang="zh-CN" altLang="en-US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331402" y="5451207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362900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5743483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120768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152152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560928" y="510376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944240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98792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例子</a:t>
            </a:r>
            <a:r>
              <a:rPr lang="en-US" altLang="zh-CN" dirty="0"/>
              <a:t>】Intervals</a:t>
            </a:r>
            <a:endParaRPr lang="zh-CN" altLang="en-US" dirty="0"/>
          </a:p>
        </p:txBody>
      </p:sp>
      <p:sp>
        <p:nvSpPr>
          <p:cNvPr id="61" name="内容占位符 2"/>
          <p:cNvSpPr txBox="1">
            <a:spLocks/>
          </p:cNvSpPr>
          <p:nvPr/>
        </p:nvSpPr>
        <p:spPr bwMode="auto">
          <a:xfrm>
            <a:off x="383100" y="1124744"/>
            <a:ext cx="807733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</a:t>
            </a:r>
            <a:r>
              <a:rPr lang="en-US" altLang="zh-CN" sz="24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]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表示区间 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[0,i]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中的总点数。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d[2]&lt;=d[7]-3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d[7]&lt;=d[10]-3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d[5]&lt;=d[8]-1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d[0]&lt;=d[3]-1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④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d[9]&lt;=d[11]-1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⑤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4421766" y="5660559"/>
            <a:ext cx="4325582" cy="738664"/>
            <a:chOff x="4331402" y="5094476"/>
            <a:chExt cx="4325582" cy="738664"/>
          </a:xfrm>
        </p:grpSpPr>
        <p:cxnSp>
          <p:nvCxnSpPr>
            <p:cNvPr id="52" name="直接连接符 51"/>
            <p:cNvCxnSpPr>
              <a:endCxn id="83" idx="0"/>
            </p:cNvCxnSpPr>
            <p:nvPr/>
          </p:nvCxnSpPr>
          <p:spPr bwMode="auto">
            <a:xfrm>
              <a:off x="4487856" y="5463808"/>
              <a:ext cx="395711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直接连接符 53"/>
            <p:cNvCxnSpPr/>
            <p:nvPr/>
          </p:nvCxnSpPr>
          <p:spPr bwMode="auto">
            <a:xfrm>
              <a:off x="844829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直接连接符 61"/>
            <p:cNvCxnSpPr/>
            <p:nvPr/>
          </p:nvCxnSpPr>
          <p:spPr bwMode="auto">
            <a:xfrm>
              <a:off x="808825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直接连接符 62"/>
            <p:cNvCxnSpPr/>
            <p:nvPr/>
          </p:nvCxnSpPr>
          <p:spPr bwMode="auto">
            <a:xfrm>
              <a:off x="772821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直接连接符 63"/>
            <p:cNvCxnSpPr/>
            <p:nvPr/>
          </p:nvCxnSpPr>
          <p:spPr bwMode="auto">
            <a:xfrm>
              <a:off x="736817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直接连接符 64"/>
            <p:cNvCxnSpPr/>
            <p:nvPr/>
          </p:nvCxnSpPr>
          <p:spPr bwMode="auto">
            <a:xfrm>
              <a:off x="700813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直接连接符 65"/>
            <p:cNvCxnSpPr/>
            <p:nvPr/>
          </p:nvCxnSpPr>
          <p:spPr bwMode="auto">
            <a:xfrm>
              <a:off x="664809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直接连接符 66"/>
            <p:cNvCxnSpPr/>
            <p:nvPr/>
          </p:nvCxnSpPr>
          <p:spPr bwMode="auto">
            <a:xfrm>
              <a:off x="6270891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直接连接符 67"/>
            <p:cNvCxnSpPr/>
            <p:nvPr/>
          </p:nvCxnSpPr>
          <p:spPr bwMode="auto">
            <a:xfrm>
              <a:off x="592801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直接连接符 68"/>
            <p:cNvCxnSpPr/>
            <p:nvPr/>
          </p:nvCxnSpPr>
          <p:spPr bwMode="auto">
            <a:xfrm>
              <a:off x="556797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直接连接符 69"/>
            <p:cNvCxnSpPr/>
            <p:nvPr/>
          </p:nvCxnSpPr>
          <p:spPr bwMode="auto">
            <a:xfrm>
              <a:off x="520793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直接连接符 70"/>
            <p:cNvCxnSpPr/>
            <p:nvPr/>
          </p:nvCxnSpPr>
          <p:spPr bwMode="auto">
            <a:xfrm>
              <a:off x="484789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直接连接符 71"/>
            <p:cNvCxnSpPr/>
            <p:nvPr/>
          </p:nvCxnSpPr>
          <p:spPr bwMode="auto">
            <a:xfrm>
              <a:off x="448785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3" name="TextBox 72"/>
            <p:cNvSpPr txBox="1"/>
            <p:nvPr/>
          </p:nvSpPr>
          <p:spPr>
            <a:xfrm>
              <a:off x="4669919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03904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39908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75912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11916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</a:t>
              </a:r>
              <a:endParaRPr lang="zh-CN" alt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47920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83924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</a:t>
              </a:r>
              <a:endParaRPr lang="zh-CN" alt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199286" y="54638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8</a:t>
              </a:r>
              <a:endParaRPr lang="zh-CN" alt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59326" y="54638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9</a:t>
              </a:r>
              <a:endParaRPr lang="zh-CN" altLang="en-US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863133" y="546380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10</a:t>
              </a:r>
              <a:endParaRPr lang="zh-CN" altLang="en-US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232957" y="5463808"/>
              <a:ext cx="4240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11</a:t>
              </a:r>
              <a:endParaRPr lang="zh-CN" altLang="en-US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331402" y="5451207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362900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743483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120768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152152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560928" y="510376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7944240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283" y="1560612"/>
            <a:ext cx="4078901" cy="2948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" name="内容占位符 2"/>
          <p:cNvSpPr txBox="1">
            <a:spLocks/>
          </p:cNvSpPr>
          <p:nvPr/>
        </p:nvSpPr>
        <p:spPr bwMode="auto">
          <a:xfrm>
            <a:off x="317311" y="3977680"/>
            <a:ext cx="5672187" cy="2619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题目隐含一个坐标处只能放置一个点，而且坐标必为整数。所以样例中最多只有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个点。既然一个坐标最多放一个点，那么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d[i+1]-d[</a:t>
            </a:r>
            <a:r>
              <a:rPr lang="en-US" altLang="zh-CN" sz="18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]&lt;=1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，即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d[i+1]&lt;=d[</a:t>
            </a:r>
            <a:r>
              <a:rPr lang="en-US" altLang="zh-CN" sz="18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]+1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；同时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d[i+1]-d[</a:t>
            </a:r>
            <a:r>
              <a:rPr lang="en-US" altLang="zh-CN" sz="18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]&gt;=0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，即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d[</a:t>
            </a:r>
            <a:r>
              <a:rPr lang="en-US" altLang="zh-CN" sz="18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]&lt;=d[i+1]+0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（又多了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22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个不等式，对应</a:t>
            </a:r>
            <a:r>
              <a:rPr lang="zh-CN" altLang="en-US" sz="1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红色边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，没有全部画出。）</a:t>
            </a:r>
          </a:p>
        </p:txBody>
      </p:sp>
    </p:spTree>
    <p:extLst>
      <p:ext uri="{BB962C8B-B14F-4D97-AF65-F5344CB8AC3E}">
        <p14:creationId xmlns:p14="http://schemas.microsoft.com/office/powerpoint/2010/main" val="18936179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例子</a:t>
            </a:r>
            <a:r>
              <a:rPr lang="en-US" altLang="zh-CN" dirty="0"/>
              <a:t>】Intervals</a:t>
            </a:r>
            <a:endParaRPr lang="zh-CN" altLang="en-US" dirty="0"/>
          </a:p>
        </p:txBody>
      </p:sp>
      <p:grpSp>
        <p:nvGrpSpPr>
          <p:cNvPr id="51" name="组合 50"/>
          <p:cNvGrpSpPr/>
          <p:nvPr/>
        </p:nvGrpSpPr>
        <p:grpSpPr>
          <a:xfrm>
            <a:off x="4559491" y="5766589"/>
            <a:ext cx="4325582" cy="738664"/>
            <a:chOff x="4331402" y="5094476"/>
            <a:chExt cx="4325582" cy="738664"/>
          </a:xfrm>
        </p:grpSpPr>
        <p:cxnSp>
          <p:nvCxnSpPr>
            <p:cNvPr id="52" name="直接连接符 51"/>
            <p:cNvCxnSpPr>
              <a:endCxn id="83" idx="0"/>
            </p:cNvCxnSpPr>
            <p:nvPr/>
          </p:nvCxnSpPr>
          <p:spPr bwMode="auto">
            <a:xfrm>
              <a:off x="4487856" y="5463808"/>
              <a:ext cx="395711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直接连接符 53"/>
            <p:cNvCxnSpPr/>
            <p:nvPr/>
          </p:nvCxnSpPr>
          <p:spPr bwMode="auto">
            <a:xfrm>
              <a:off x="844829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直接连接符 61"/>
            <p:cNvCxnSpPr/>
            <p:nvPr/>
          </p:nvCxnSpPr>
          <p:spPr bwMode="auto">
            <a:xfrm>
              <a:off x="808825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直接连接符 62"/>
            <p:cNvCxnSpPr/>
            <p:nvPr/>
          </p:nvCxnSpPr>
          <p:spPr bwMode="auto">
            <a:xfrm>
              <a:off x="772821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直接连接符 63"/>
            <p:cNvCxnSpPr/>
            <p:nvPr/>
          </p:nvCxnSpPr>
          <p:spPr bwMode="auto">
            <a:xfrm>
              <a:off x="736817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直接连接符 64"/>
            <p:cNvCxnSpPr/>
            <p:nvPr/>
          </p:nvCxnSpPr>
          <p:spPr bwMode="auto">
            <a:xfrm>
              <a:off x="700813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直接连接符 65"/>
            <p:cNvCxnSpPr/>
            <p:nvPr/>
          </p:nvCxnSpPr>
          <p:spPr bwMode="auto">
            <a:xfrm>
              <a:off x="664809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直接连接符 66"/>
            <p:cNvCxnSpPr/>
            <p:nvPr/>
          </p:nvCxnSpPr>
          <p:spPr bwMode="auto">
            <a:xfrm>
              <a:off x="6270891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直接连接符 67"/>
            <p:cNvCxnSpPr/>
            <p:nvPr/>
          </p:nvCxnSpPr>
          <p:spPr bwMode="auto">
            <a:xfrm>
              <a:off x="592801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直接连接符 68"/>
            <p:cNvCxnSpPr/>
            <p:nvPr/>
          </p:nvCxnSpPr>
          <p:spPr bwMode="auto">
            <a:xfrm>
              <a:off x="556797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直接连接符 69"/>
            <p:cNvCxnSpPr/>
            <p:nvPr/>
          </p:nvCxnSpPr>
          <p:spPr bwMode="auto">
            <a:xfrm>
              <a:off x="520793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直接连接符 70"/>
            <p:cNvCxnSpPr/>
            <p:nvPr/>
          </p:nvCxnSpPr>
          <p:spPr bwMode="auto">
            <a:xfrm>
              <a:off x="484789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直接连接符 71"/>
            <p:cNvCxnSpPr/>
            <p:nvPr/>
          </p:nvCxnSpPr>
          <p:spPr bwMode="auto">
            <a:xfrm>
              <a:off x="448785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3" name="TextBox 72"/>
            <p:cNvSpPr txBox="1"/>
            <p:nvPr/>
          </p:nvSpPr>
          <p:spPr>
            <a:xfrm>
              <a:off x="4669919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03904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39908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75912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11916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</a:t>
              </a:r>
              <a:endParaRPr lang="zh-CN" alt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47920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83924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</a:t>
              </a:r>
              <a:endParaRPr lang="zh-CN" alt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199286" y="54638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8</a:t>
              </a:r>
              <a:endParaRPr lang="zh-CN" alt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59326" y="54638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9</a:t>
              </a:r>
              <a:endParaRPr lang="zh-CN" altLang="en-US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863133" y="546380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10</a:t>
              </a:r>
              <a:endParaRPr lang="zh-CN" altLang="en-US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232957" y="5463808"/>
              <a:ext cx="4240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11</a:t>
              </a:r>
              <a:endParaRPr lang="zh-CN" altLang="en-US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331402" y="5451207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362900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743483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120768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152152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560928" y="510376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7944240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360" y="1556792"/>
            <a:ext cx="4046199" cy="2880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" name="内容占位符 2"/>
          <p:cNvSpPr txBox="1">
            <a:spLocks/>
          </p:cNvSpPr>
          <p:nvPr/>
        </p:nvSpPr>
        <p:spPr bwMode="auto">
          <a:xfrm>
            <a:off x="173296" y="1124744"/>
            <a:ext cx="5125004" cy="2619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话说回来，所谓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单源最短路径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，当然要有一个源点，然后再求这个源点到其他所有点的最短路径。那么源点在哪呢？我们不妨自已造一个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增加一个公共源点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s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，使它到其他所有点的距离都是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0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（多了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个不等式：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</a:t>
            </a:r>
            <a:r>
              <a:rPr lang="en-US" altLang="zh-CN"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]-d[s]&lt;=0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对应为</a:t>
            </a:r>
            <a:r>
              <a:rPr lang="zh-CN" altLang="en-US" sz="20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蓝色边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，没有全部画出。）</a:t>
            </a:r>
          </a:p>
        </p:txBody>
      </p:sp>
      <p:sp>
        <p:nvSpPr>
          <p:cNvPr id="61" name="内容占位符 2"/>
          <p:cNvSpPr txBox="1">
            <a:spLocks/>
          </p:cNvSpPr>
          <p:nvPr/>
        </p:nvSpPr>
        <p:spPr bwMode="auto">
          <a:xfrm>
            <a:off x="164540" y="3742939"/>
            <a:ext cx="4908650" cy="105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在差分约束系统中，用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</a:t>
            </a:r>
            <a:r>
              <a:rPr lang="en-US" altLang="zh-CN"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]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表示区间 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[0,i]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中的总点数。当模型转换为一个图的时候，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</a:t>
            </a:r>
            <a:r>
              <a:rPr lang="en-US" altLang="zh-CN"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]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又是什么含义呢？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323528" y="4937589"/>
            <a:ext cx="4287837" cy="79566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0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原来的</a:t>
            </a:r>
            <a:r>
              <a:rPr lang="en-US" altLang="zh-CN" sz="20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d[</a:t>
            </a:r>
            <a:r>
              <a:rPr lang="en-US" altLang="zh-CN" sz="2000" b="1" dirty="0" err="1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i</a:t>
            </a:r>
            <a:r>
              <a:rPr lang="en-US" altLang="zh-CN" sz="20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]</a:t>
            </a:r>
            <a:r>
              <a:rPr lang="zh-CN" altLang="en-US" sz="20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，在图中的含义就变成了从源点</a:t>
            </a:r>
            <a:r>
              <a:rPr lang="en-US" altLang="zh-CN" sz="20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s</a:t>
            </a:r>
            <a:r>
              <a:rPr lang="zh-CN" altLang="en-US" sz="20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到点 </a:t>
            </a:r>
            <a:r>
              <a:rPr lang="en-US" altLang="zh-CN" sz="2000" b="1" dirty="0" err="1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i</a:t>
            </a:r>
            <a:r>
              <a:rPr lang="en-US" altLang="zh-CN" sz="20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lang="zh-CN" altLang="en-US" sz="20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的当前最小距离。</a:t>
            </a:r>
            <a:endParaRPr lang="en-US" altLang="zh-CN" sz="2000" b="1" dirty="0">
              <a:solidFill>
                <a:srgbClr val="2B166E"/>
              </a:solidFill>
              <a:latin typeface="Times New Roman" pitchFamily="18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673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例子</a:t>
            </a:r>
            <a:r>
              <a:rPr lang="en-US" altLang="zh-CN" dirty="0"/>
              <a:t>】Intervals</a:t>
            </a:r>
            <a:endParaRPr lang="zh-CN" altLang="en-US" dirty="0"/>
          </a:p>
        </p:txBody>
      </p:sp>
      <p:grpSp>
        <p:nvGrpSpPr>
          <p:cNvPr id="51" name="组合 50"/>
          <p:cNvGrpSpPr/>
          <p:nvPr/>
        </p:nvGrpSpPr>
        <p:grpSpPr>
          <a:xfrm>
            <a:off x="4559491" y="5766589"/>
            <a:ext cx="4325582" cy="738664"/>
            <a:chOff x="4331402" y="5094476"/>
            <a:chExt cx="4325582" cy="738664"/>
          </a:xfrm>
        </p:grpSpPr>
        <p:cxnSp>
          <p:nvCxnSpPr>
            <p:cNvPr id="52" name="直接连接符 51"/>
            <p:cNvCxnSpPr>
              <a:endCxn id="83" idx="0"/>
            </p:cNvCxnSpPr>
            <p:nvPr/>
          </p:nvCxnSpPr>
          <p:spPr bwMode="auto">
            <a:xfrm>
              <a:off x="4487856" y="5463808"/>
              <a:ext cx="395711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直接连接符 53"/>
            <p:cNvCxnSpPr/>
            <p:nvPr/>
          </p:nvCxnSpPr>
          <p:spPr bwMode="auto">
            <a:xfrm>
              <a:off x="844829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直接连接符 61"/>
            <p:cNvCxnSpPr/>
            <p:nvPr/>
          </p:nvCxnSpPr>
          <p:spPr bwMode="auto">
            <a:xfrm>
              <a:off x="808825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直接连接符 62"/>
            <p:cNvCxnSpPr/>
            <p:nvPr/>
          </p:nvCxnSpPr>
          <p:spPr bwMode="auto">
            <a:xfrm>
              <a:off x="772821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直接连接符 63"/>
            <p:cNvCxnSpPr/>
            <p:nvPr/>
          </p:nvCxnSpPr>
          <p:spPr bwMode="auto">
            <a:xfrm>
              <a:off x="736817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直接连接符 64"/>
            <p:cNvCxnSpPr/>
            <p:nvPr/>
          </p:nvCxnSpPr>
          <p:spPr bwMode="auto">
            <a:xfrm>
              <a:off x="700813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直接连接符 65"/>
            <p:cNvCxnSpPr/>
            <p:nvPr/>
          </p:nvCxnSpPr>
          <p:spPr bwMode="auto">
            <a:xfrm>
              <a:off x="664809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直接连接符 66"/>
            <p:cNvCxnSpPr/>
            <p:nvPr/>
          </p:nvCxnSpPr>
          <p:spPr bwMode="auto">
            <a:xfrm>
              <a:off x="6270891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直接连接符 67"/>
            <p:cNvCxnSpPr/>
            <p:nvPr/>
          </p:nvCxnSpPr>
          <p:spPr bwMode="auto">
            <a:xfrm>
              <a:off x="592801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直接连接符 68"/>
            <p:cNvCxnSpPr/>
            <p:nvPr/>
          </p:nvCxnSpPr>
          <p:spPr bwMode="auto">
            <a:xfrm>
              <a:off x="556797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直接连接符 69"/>
            <p:cNvCxnSpPr/>
            <p:nvPr/>
          </p:nvCxnSpPr>
          <p:spPr bwMode="auto">
            <a:xfrm>
              <a:off x="5207936" y="5320164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直接连接符 70"/>
            <p:cNvCxnSpPr/>
            <p:nvPr/>
          </p:nvCxnSpPr>
          <p:spPr bwMode="auto">
            <a:xfrm>
              <a:off x="484789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直接连接符 71"/>
            <p:cNvCxnSpPr/>
            <p:nvPr/>
          </p:nvCxnSpPr>
          <p:spPr bwMode="auto">
            <a:xfrm>
              <a:off x="4487856" y="5319792"/>
              <a:ext cx="0" cy="1440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3" name="TextBox 72"/>
            <p:cNvSpPr txBox="1"/>
            <p:nvPr/>
          </p:nvSpPr>
          <p:spPr>
            <a:xfrm>
              <a:off x="4669919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03904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39908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75912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11916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</a:t>
              </a:r>
              <a:endParaRPr lang="zh-CN" alt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47920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839245" y="546380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</a:t>
              </a:r>
              <a:endParaRPr lang="zh-CN" alt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199286" y="54638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8</a:t>
              </a:r>
              <a:endParaRPr lang="zh-CN" alt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59326" y="54638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9</a:t>
              </a:r>
              <a:endParaRPr lang="zh-CN" altLang="en-US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863133" y="546380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10</a:t>
              </a:r>
              <a:endParaRPr lang="zh-CN" altLang="en-US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232957" y="5463808"/>
              <a:ext cx="4240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11</a:t>
              </a:r>
              <a:endParaRPr lang="zh-CN" altLang="en-US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331402" y="5451207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362900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743483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120768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152152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560928" y="510376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7944240" y="5094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√</a:t>
              </a: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945" y="1124744"/>
            <a:ext cx="4046199" cy="2880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" name="内容占位符 2"/>
          <p:cNvSpPr txBox="1">
            <a:spLocks/>
          </p:cNvSpPr>
          <p:nvPr/>
        </p:nvSpPr>
        <p:spPr bwMode="auto">
          <a:xfrm>
            <a:off x="173295" y="1124744"/>
            <a:ext cx="5622769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求解结果：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d[0]=-6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d[1]=-6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d[2]=-6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d[3]=-6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d[4]=-5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d[5]=-4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d[6]=-3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d[7]=-3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d[8]=-8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d[9]=-2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d[10]=-1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d[11]=0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所有输入数据中，区间端点最小值为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，最大值为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，区间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[1, 11]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中最少的整数为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d[11]-d[0]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即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|Z| = 6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41" name="Text Box 6"/>
          <p:cNvSpPr txBox="1">
            <a:spLocks noChangeArrowheads="1"/>
          </p:cNvSpPr>
          <p:nvPr/>
        </p:nvSpPr>
        <p:spPr bwMode="auto">
          <a:xfrm>
            <a:off x="314118" y="4797152"/>
            <a:ext cx="8032938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000" b="1" dirty="0">
                <a:solidFill>
                  <a:srgbClr val="2B166E"/>
                </a:solidFill>
                <a:latin typeface="Times New Roman" pitchFamily="18" charset="0"/>
                <a:ea typeface="宋体" pitchFamily="2" charset="-122"/>
              </a:rPr>
              <a:t>也有可能出现无解的情况，也就是从源点到某一个顶点不存在最短路径。也说是图中存在负权的圈。</a:t>
            </a:r>
          </a:p>
        </p:txBody>
      </p:sp>
    </p:spTree>
    <p:extLst>
      <p:ext uri="{BB962C8B-B14F-4D97-AF65-F5344CB8AC3E}">
        <p14:creationId xmlns:p14="http://schemas.microsoft.com/office/powerpoint/2010/main" val="387661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WordArt 2"/>
          <p:cNvSpPr>
            <a:spLocks noChangeArrowheads="1" noChangeShapeType="1"/>
          </p:cNvSpPr>
          <p:nvPr/>
        </p:nvSpPr>
        <p:spPr bwMode="auto">
          <a:xfrm>
            <a:off x="685800" y="2133600"/>
            <a:ext cx="495300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r>
              <a:rPr lang="en-US" altLang="zh-CN" sz="3600" b="1" kern="1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cs typeface="Arial"/>
              </a:rPr>
              <a:t>Thank You !</a:t>
            </a:r>
            <a:endParaRPr lang="zh-CN" altLang="en-US" sz="3600" b="1" kern="10">
              <a:ln w="19050">
                <a:solidFill>
                  <a:srgbClr val="FFFFFF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53882" dir="2700000" algn="ctr" rotWithShape="0">
                  <a:schemeClr val="tx1">
                    <a:alpha val="50000"/>
                  </a:scheme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</p:bldLst>
  </p:timing>
</p:sld>
</file>

<file path=ppt/theme/theme1.xml><?xml version="1.0" encoding="utf-8"?>
<a:theme xmlns:a="http://schemas.openxmlformats.org/drawingml/2006/main" name="c034TGp_natural_diagram_v2">
  <a:themeElements>
    <a:clrScheme name="c034TGp_natural_diagram_v2 3">
      <a:dk1>
        <a:srgbClr val="003366"/>
      </a:dk1>
      <a:lt1>
        <a:srgbClr val="FFFFFF"/>
      </a:lt1>
      <a:dk2>
        <a:srgbClr val="000000"/>
      </a:dk2>
      <a:lt2>
        <a:srgbClr val="DDDDDD"/>
      </a:lt2>
      <a:accent1>
        <a:srgbClr val="2A8ED2"/>
      </a:accent1>
      <a:accent2>
        <a:srgbClr val="7BD254"/>
      </a:accent2>
      <a:accent3>
        <a:srgbClr val="FFFFFF"/>
      </a:accent3>
      <a:accent4>
        <a:srgbClr val="002A56"/>
      </a:accent4>
      <a:accent5>
        <a:srgbClr val="ACC6E5"/>
      </a:accent5>
      <a:accent6>
        <a:srgbClr val="6FBE4B"/>
      </a:accent6>
      <a:hlink>
        <a:srgbClr val="269063"/>
      </a:hlink>
      <a:folHlink>
        <a:srgbClr val="878FA5"/>
      </a:folHlink>
    </a:clrScheme>
    <a:fontScheme name="c034TGp_natural_diagram_v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034TGp_natural_diagram_v2 1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034TGp_natural_diagram_v2 2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399D72"/>
        </a:accent1>
        <a:accent2>
          <a:srgbClr val="E3DE15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CEC912"/>
        </a:accent6>
        <a:hlink>
          <a:srgbClr val="66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034TGp_natural_diagram_v2 3">
        <a:dk1>
          <a:srgbClr val="003366"/>
        </a:dk1>
        <a:lt1>
          <a:srgbClr val="FFFFFF"/>
        </a:lt1>
        <a:dk2>
          <a:srgbClr val="000000"/>
        </a:dk2>
        <a:lt2>
          <a:srgbClr val="DDDDDD"/>
        </a:lt2>
        <a:accent1>
          <a:srgbClr val="2A8ED2"/>
        </a:accent1>
        <a:accent2>
          <a:srgbClr val="7BD254"/>
        </a:accent2>
        <a:accent3>
          <a:srgbClr val="FFFFFF"/>
        </a:accent3>
        <a:accent4>
          <a:srgbClr val="002A56"/>
        </a:accent4>
        <a:accent5>
          <a:srgbClr val="ACC6E5"/>
        </a:accent5>
        <a:accent6>
          <a:srgbClr val="6FBE4B"/>
        </a:accent6>
        <a:hlink>
          <a:srgbClr val="269063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c034TGp_natural_diagram_v2</Template>
  <TotalTime>980</TotalTime>
  <Pages>0</Pages>
  <Words>3561</Words>
  <Characters>0</Characters>
  <Application>Microsoft Office PowerPoint</Application>
  <DocSecurity>0</DocSecurity>
  <PresentationFormat>全屏显示(4:3)</PresentationFormat>
  <Lines>0</Lines>
  <Paragraphs>415</Paragraphs>
  <Slides>36</Slides>
  <Notes>8</Notes>
  <HiddenSlides>1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-apple-system</vt:lpstr>
      <vt:lpstr>Dotum</vt:lpstr>
      <vt:lpstr>KaTeX_Main</vt:lpstr>
      <vt:lpstr>黑体</vt:lpstr>
      <vt:lpstr>华文新魏</vt:lpstr>
      <vt:lpstr>楷体</vt:lpstr>
      <vt:lpstr>Arial</vt:lpstr>
      <vt:lpstr>Calibri</vt:lpstr>
      <vt:lpstr>Fira Sans</vt:lpstr>
      <vt:lpstr>Times New Roman</vt:lpstr>
      <vt:lpstr>Verdana</vt:lpstr>
      <vt:lpstr>Wingdings</vt:lpstr>
      <vt:lpstr>c034TGp_natural_diagram_v2</vt:lpstr>
      <vt:lpstr>Photoshop.Image.6</vt:lpstr>
      <vt:lpstr>差分约束</vt:lpstr>
      <vt:lpstr>两个算法+一类问题</vt:lpstr>
      <vt:lpstr>回顾</vt:lpstr>
      <vt:lpstr>Dijkstra算法</vt:lpstr>
      <vt:lpstr>Floyd算法</vt:lpstr>
      <vt:lpstr>PowerPoint 演示文稿</vt:lpstr>
      <vt:lpstr>Bellman-Ford算法</vt:lpstr>
      <vt:lpstr>Bellman-Ford算法</vt:lpstr>
      <vt:lpstr>Bellman-Ford算法</vt:lpstr>
      <vt:lpstr>PowerPoint 演示文稿</vt:lpstr>
      <vt:lpstr>Bellman-Ford算法</vt:lpstr>
      <vt:lpstr>Bellman-Ford算法</vt:lpstr>
      <vt:lpstr>Bellman-Ford算法</vt:lpstr>
      <vt:lpstr>两个算法+一类问题</vt:lpstr>
      <vt:lpstr>SPFA算法</vt:lpstr>
      <vt:lpstr>SPFA算法</vt:lpstr>
      <vt:lpstr>SPFA算法</vt:lpstr>
      <vt:lpstr>SPFA算法</vt:lpstr>
      <vt:lpstr>SPFA算法</vt:lpstr>
      <vt:lpstr>两个算法+一类问题</vt:lpstr>
      <vt:lpstr>PowerPoint 演示文稿</vt:lpstr>
      <vt:lpstr>PowerPoint 演示文稿</vt:lpstr>
      <vt:lpstr>PowerPoint 演示文稿</vt:lpstr>
      <vt:lpstr>图中存在负环，说明原方程组不存在可行解</vt:lpstr>
      <vt:lpstr>常用变形技巧</vt:lpstr>
      <vt:lpstr>PowerPoint 演示文稿</vt:lpstr>
      <vt:lpstr>【例子】Intervals</vt:lpstr>
      <vt:lpstr>【例子】Intervals</vt:lpstr>
      <vt:lpstr>差分约束系统</vt:lpstr>
      <vt:lpstr>差分约束系统</vt:lpstr>
      <vt:lpstr>差分约束系统</vt:lpstr>
      <vt:lpstr>【例子】Intervals</vt:lpstr>
      <vt:lpstr>【例子】Intervals</vt:lpstr>
      <vt:lpstr>【例子】Intervals</vt:lpstr>
      <vt:lpstr>【例子】Intervals</vt:lpstr>
      <vt:lpstr>PowerPoint 演示文稿</vt:lpstr>
    </vt:vector>
  </TitlesOfParts>
  <Company>番茄花园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数学建模</dc:title>
  <dc:creator>SKYLZY</dc:creator>
  <cp:lastModifiedBy>Dongyue Fong</cp:lastModifiedBy>
  <cp:revision>85</cp:revision>
  <cp:lastPrinted>1899-12-30T00:00:00Z</cp:lastPrinted>
  <dcterms:created xsi:type="dcterms:W3CDTF">2008-12-02T15:03:33Z</dcterms:created>
  <dcterms:modified xsi:type="dcterms:W3CDTF">2022-08-14T15:34:27Z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2052-6.6.0.2877</vt:lpwstr>
  </property>
</Properties>
</file>