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9" r:id="rId1"/>
  </p:sldMasterIdLst>
  <p:notesMasterIdLst>
    <p:notesMasterId r:id="rId38"/>
  </p:notesMasterIdLst>
  <p:sldIdLst>
    <p:sldId id="256" r:id="rId2"/>
    <p:sldId id="299" r:id="rId3"/>
    <p:sldId id="257" r:id="rId4"/>
    <p:sldId id="258" r:id="rId5"/>
    <p:sldId id="259" r:id="rId6"/>
    <p:sldId id="260" r:id="rId7"/>
    <p:sldId id="261" r:id="rId8"/>
    <p:sldId id="266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93" r:id="rId17"/>
    <p:sldId id="271" r:id="rId18"/>
    <p:sldId id="272" r:id="rId19"/>
    <p:sldId id="273" r:id="rId20"/>
    <p:sldId id="274" r:id="rId21"/>
    <p:sldId id="294" r:id="rId22"/>
    <p:sldId id="295" r:id="rId23"/>
    <p:sldId id="296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8" r:id="rId32"/>
    <p:sldId id="287" r:id="rId33"/>
    <p:sldId id="289" r:id="rId34"/>
    <p:sldId id="298" r:id="rId35"/>
    <p:sldId id="292" r:id="rId36"/>
    <p:sldId id="291" r:id="rId3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87970" autoAdjust="0"/>
  </p:normalViewPr>
  <p:slideViewPr>
    <p:cSldViewPr>
      <p:cViewPr varScale="1">
        <p:scale>
          <a:sx n="90" d="100"/>
          <a:sy n="90" d="100"/>
        </p:scale>
        <p:origin x="214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B696FD-9486-4D1B-BD0C-AB6A71FE3008}" type="datetimeFigureOut">
              <a:rPr lang="zh-CN" altLang="en-US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25F509A-AE32-4918-B439-149B467043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7651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zh-CN" dirty="0"/>
              <a:t>做过的不少题目，对于一棵树，不断的修改其中点的权值，</a:t>
            </a:r>
            <a:r>
              <a:rPr lang="zh-CN" altLang="zh-CN" b="1" dirty="0"/>
              <a:t>却不改变树的形状</a:t>
            </a:r>
            <a:r>
              <a:rPr lang="zh-CN" altLang="zh-CN" dirty="0"/>
              <a:t>，同时不断询问一些关于权值的问题。</a:t>
            </a:r>
            <a:endParaRPr lang="zh-CN" altLang="en-US" dirty="0"/>
          </a:p>
        </p:txBody>
      </p:sp>
      <p:sp>
        <p:nvSpPr>
          <p:cNvPr id="174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BF11F0-33D1-40A0-9422-38AE51ADF659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en-US" dirty="0"/>
              <a:t>这样</a:t>
            </a:r>
            <a:r>
              <a:rPr lang="zh-CN" altLang="zh-CN" dirty="0"/>
              <a:t>一个点到根节点的路径上的链的条数不超过</a:t>
            </a:r>
            <a:r>
              <a:rPr lang="en-GB" altLang="zh-CN" dirty="0" err="1"/>
              <a:t>logN</a:t>
            </a:r>
            <a:r>
              <a:rPr lang="zh-CN" altLang="zh-CN" dirty="0"/>
              <a:t>条</a:t>
            </a:r>
            <a:r>
              <a:rPr lang="zh-CN" altLang="en-US" dirty="0"/>
              <a:t>。</a:t>
            </a:r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33C7BC-3491-43A7-8E9E-78367C80671B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dirty="0"/>
              <a:t>每一个不在树链当中的点选择一个不在树链中的子节点延伸树链，如果不存在这样的孩子，则自成一链。</a:t>
            </a:r>
            <a:endParaRPr lang="en-US" altLang="zh-CN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dirty="0"/>
              <a:t>在盲目剖分的基础上，随机</a:t>
            </a:r>
            <a:r>
              <a:rPr lang="zh-CN" altLang="en-US" dirty="0"/>
              <a:t>地</a:t>
            </a:r>
            <a:r>
              <a:rPr lang="zh-CN" altLang="zh-CN" dirty="0"/>
              <a:t>选择后继节点。</a:t>
            </a:r>
            <a:endParaRPr lang="en-US" altLang="zh-CN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dirty="0"/>
              <a:t>在可行的后继节点中选择含子孙最多的一个节点</a:t>
            </a:r>
            <a:r>
              <a:rPr lang="zh-CN" altLang="en-US" dirty="0"/>
              <a:t>。</a:t>
            </a:r>
            <a:endParaRPr lang="en-US" altLang="zh-CN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dirty="0">
                <a:solidFill>
                  <a:schemeClr val="bg2">
                    <a:lumMod val="25000"/>
                  </a:schemeClr>
                </a:solidFill>
              </a:rPr>
              <a:t>若是随机数据，那么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三种方法效率</a:t>
            </a:r>
            <a:r>
              <a:rPr lang="zh-CN" altLang="zh-CN" dirty="0">
                <a:solidFill>
                  <a:schemeClr val="bg2">
                    <a:lumMod val="25000"/>
                  </a:schemeClr>
                </a:solidFill>
              </a:rPr>
              <a:t>基本等价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。但</a:t>
            </a:r>
            <a:r>
              <a:rPr lang="zh-CN" altLang="zh-CN" dirty="0">
                <a:solidFill>
                  <a:schemeClr val="bg2">
                    <a:lumMod val="25000"/>
                  </a:schemeClr>
                </a:solidFill>
              </a:rPr>
              <a:t>数据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大多</a:t>
            </a:r>
            <a:r>
              <a:rPr lang="zh-CN" altLang="zh-CN" dirty="0">
                <a:solidFill>
                  <a:schemeClr val="bg2">
                    <a:lumMod val="25000"/>
                  </a:schemeClr>
                </a:solidFill>
              </a:rPr>
              <a:t>会刻意构造，则盲目剖分效率较低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。随机剖分也不高。</a:t>
            </a:r>
            <a:endParaRPr lang="en-US" altLang="zh-CN" dirty="0">
              <a:solidFill>
                <a:schemeClr val="bg2">
                  <a:lumMod val="25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DCFC82-BB1F-4927-8143-E11532F72067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663E39-F743-4065-A074-B04C8B06BADD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en-US" dirty="0"/>
              <a:t>（</a:t>
            </a:r>
            <a:r>
              <a:rPr lang="zh-CN" altLang="zh-CN" dirty="0"/>
              <a:t>节点圆圈中的数字表示该点的</a:t>
            </a:r>
            <a:r>
              <a:rPr lang="en-GB" altLang="zh-CN" dirty="0"/>
              <a:t>size</a:t>
            </a:r>
            <a:r>
              <a:rPr lang="zh-CN" altLang="zh-CN" dirty="0"/>
              <a:t>值</a:t>
            </a:r>
            <a:r>
              <a:rPr lang="zh-CN" altLang="en-US" dirty="0"/>
              <a:t>。）</a:t>
            </a:r>
            <a:endParaRPr lang="en-US" altLang="zh-CN" dirty="0"/>
          </a:p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833C1B-765A-4487-86B5-7946F08A93F6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zh-CN" dirty="0"/>
              <a:t>如果</a:t>
            </a:r>
            <a:r>
              <a:rPr lang="en-US" altLang="zh-CN" dirty="0"/>
              <a:t>size(V)&gt;size(U)/2</a:t>
            </a:r>
            <a:r>
              <a:rPr lang="zh-CN" altLang="zh-CN" dirty="0"/>
              <a:t>的话，那么</a:t>
            </a:r>
            <a:r>
              <a:rPr lang="en-US" altLang="zh-CN" dirty="0"/>
              <a:t>V</a:t>
            </a:r>
            <a:r>
              <a:rPr lang="zh-CN" altLang="zh-CN" dirty="0"/>
              <a:t>是</a:t>
            </a:r>
            <a:r>
              <a:rPr lang="en-US" altLang="zh-CN" dirty="0"/>
              <a:t>U</a:t>
            </a:r>
            <a:r>
              <a:rPr lang="zh-CN" altLang="zh-CN" dirty="0"/>
              <a:t>的</a:t>
            </a:r>
            <a:r>
              <a:rPr lang="en-US" altLang="zh-CN" dirty="0"/>
              <a:t>size</a:t>
            </a:r>
            <a:r>
              <a:rPr lang="zh-CN" altLang="zh-CN" dirty="0"/>
              <a:t>值最大的儿子节点，则</a:t>
            </a:r>
            <a:r>
              <a:rPr lang="en-US" altLang="zh-CN" dirty="0"/>
              <a:t>(U,V)</a:t>
            </a:r>
            <a:r>
              <a:rPr lang="zh-CN" altLang="zh-CN" dirty="0"/>
              <a:t>为重边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spcBef>
                <a:spcPct val="0"/>
              </a:spcBef>
            </a:pPr>
            <a:r>
              <a:rPr lang="zh-CN" altLang="zh-CN" dirty="0"/>
              <a:t>根到某一点的路径上，轻边最多的情况，就是所有的边都是轻边，那么不可能超过</a:t>
            </a:r>
            <a:r>
              <a:rPr lang="en-US" altLang="zh-CN" dirty="0"/>
              <a:t>O(</a:t>
            </a:r>
            <a:r>
              <a:rPr lang="en-US" altLang="zh-CN" dirty="0" err="1"/>
              <a:t>logN</a:t>
            </a:r>
            <a:r>
              <a:rPr lang="en-US" altLang="zh-CN" dirty="0"/>
              <a:t>)</a:t>
            </a:r>
            <a:r>
              <a:rPr lang="zh-CN" altLang="zh-CN" dirty="0"/>
              <a:t>条的，一个点到根节点的路径上，是一条重路径与一条轻边交替出现，所以重路径的条数最多和轻边条数一样，也就是不超过</a:t>
            </a:r>
            <a:r>
              <a:rPr lang="en-US" altLang="zh-CN" dirty="0"/>
              <a:t>O(</a:t>
            </a:r>
            <a:r>
              <a:rPr lang="en-US" altLang="zh-CN" dirty="0" err="1"/>
              <a:t>logN</a:t>
            </a:r>
            <a:r>
              <a:rPr lang="en-US" altLang="zh-CN" dirty="0"/>
              <a:t>)</a:t>
            </a:r>
            <a:r>
              <a:rPr lang="zh-CN" altLang="zh-CN" dirty="0"/>
              <a:t>条。</a:t>
            </a:r>
            <a:endParaRPr lang="en-US" altLang="zh-CN" dirty="0"/>
          </a:p>
        </p:txBody>
      </p:sp>
      <p:sp>
        <p:nvSpPr>
          <p:cNvPr id="2765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4E123C-AFE1-4204-BC52-DEE2DAFC7375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AC6BB6-A2DC-4F09-90D3-DF6705EC5CFC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en-US" dirty="0"/>
              <a:t>也就是对于每个点，记下其</a:t>
            </a:r>
            <a:r>
              <a:rPr lang="en-GB" altLang="zh-CN" dirty="0"/>
              <a:t>size</a:t>
            </a:r>
            <a:r>
              <a:rPr lang="zh-CN" altLang="en-US" dirty="0"/>
              <a:t>值最大的儿子节点。</a:t>
            </a:r>
            <a:endParaRPr lang="en-US" altLang="zh-CN" dirty="0"/>
          </a:p>
          <a:p>
            <a:pPr>
              <a:spcBef>
                <a:spcPct val="0"/>
              </a:spcBef>
            </a:pPr>
            <a:r>
              <a:rPr lang="zh-CN" altLang="en-US" dirty="0"/>
              <a:t>以及需要记录的量。</a:t>
            </a:r>
          </a:p>
        </p:txBody>
      </p:sp>
      <p:sp>
        <p:nvSpPr>
          <p:cNvPr id="327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45B3A4-5E49-48A2-B9E1-E4D433895B1B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en-US"/>
              <a:t>链端</a:t>
            </a:r>
            <a:r>
              <a:rPr lang="en-GB" altLang="zh-CN"/>
              <a:t>(</a:t>
            </a:r>
            <a:r>
              <a:rPr lang="zh-CN" altLang="en-US"/>
              <a:t>这在大部分树链剖分题中需要用到</a:t>
            </a:r>
            <a:r>
              <a:rPr lang="en-US" altLang="zh-CN"/>
              <a:t>)</a:t>
            </a:r>
            <a:endParaRPr lang="zh-CN" altLang="en-US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C320F-FBAC-4D39-B238-5075844F2AF0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zh-CN"/>
              <a:t>至于选择什么样的数据结构去维护，要根据题目的需要。</a:t>
            </a:r>
            <a:endParaRPr lang="en-US" altLang="zh-CN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31C094-D52D-402F-8D62-5B29F79C2FD5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zh-CN" dirty="0"/>
              <a:t>若</a:t>
            </a:r>
            <a:r>
              <a:rPr lang="en-GB" altLang="zh-CN" dirty="0" err="1"/>
              <a:t>fa</a:t>
            </a:r>
            <a:r>
              <a:rPr lang="en-GB" altLang="zh-CN" dirty="0"/>
              <a:t>[top[U]]</a:t>
            </a:r>
            <a:r>
              <a:rPr lang="zh-CN" altLang="zh-CN" dirty="0"/>
              <a:t>与</a:t>
            </a:r>
            <a:r>
              <a:rPr lang="en-GB" altLang="zh-CN" dirty="0"/>
              <a:t>V</a:t>
            </a:r>
            <a:r>
              <a:rPr lang="zh-CN" altLang="zh-CN" dirty="0"/>
              <a:t>在同一条重链上</a:t>
            </a:r>
            <a:r>
              <a:rPr lang="zh-CN" altLang="en-US" dirty="0"/>
              <a:t>，</a:t>
            </a:r>
            <a:endParaRPr lang="en-US" altLang="zh-CN" dirty="0"/>
          </a:p>
          <a:p>
            <a:pPr>
              <a:spcBef>
                <a:spcPct val="0"/>
              </a:spcBef>
            </a:pPr>
            <a:r>
              <a:rPr lang="zh-CN" altLang="zh-CN" dirty="0"/>
              <a:t>修改点</a:t>
            </a:r>
            <a:r>
              <a:rPr lang="en-US" altLang="zh-CN" dirty="0"/>
              <a:t>U</a:t>
            </a:r>
            <a:r>
              <a:rPr lang="zh-CN" altLang="en-US" dirty="0"/>
              <a:t>与</a:t>
            </a:r>
            <a:r>
              <a:rPr lang="en-US" altLang="zh-CN" dirty="0"/>
              <a:t>top[u]</a:t>
            </a:r>
            <a:r>
              <a:rPr lang="zh-CN" altLang="en-US" dirty="0"/>
              <a:t>间的各权值</a:t>
            </a:r>
            <a:r>
              <a:rPr lang="zh-CN" altLang="zh-CN" dirty="0"/>
              <a:t>，然后</a:t>
            </a:r>
            <a:r>
              <a:rPr lang="en-US" altLang="zh-CN" dirty="0"/>
              <a:t>U</a:t>
            </a:r>
            <a:r>
              <a:rPr lang="zh-CN" altLang="en-US" dirty="0"/>
              <a:t>跳至</a:t>
            </a:r>
            <a:r>
              <a:rPr lang="en-US" altLang="zh-CN" dirty="0" err="1"/>
              <a:t>fa</a:t>
            </a:r>
            <a:r>
              <a:rPr lang="en-US" altLang="zh-CN" dirty="0"/>
              <a:t>[top[u]</a:t>
            </a:r>
            <a:r>
              <a:rPr lang="zh-CN" altLang="en-US" dirty="0"/>
              <a:t>，就</a:t>
            </a:r>
            <a:r>
              <a:rPr lang="zh-CN" altLang="zh-CN" dirty="0"/>
              <a:t>变成了</a:t>
            </a:r>
            <a:r>
              <a:rPr lang="en-GB" altLang="zh-CN" dirty="0"/>
              <a:t>I</a:t>
            </a:r>
            <a:r>
              <a:rPr lang="zh-CN" altLang="zh-CN" dirty="0"/>
              <a:t>的情况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8A2F16-E277-40CF-80E2-E67A41BFC10E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6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zh-CN" dirty="0"/>
              <a:t>若</a:t>
            </a:r>
            <a:r>
              <a:rPr lang="en-GB" altLang="zh-CN" dirty="0"/>
              <a:t>U</a:t>
            </a:r>
            <a:r>
              <a:rPr lang="zh-CN" altLang="zh-CN" dirty="0"/>
              <a:t>向上经过若干条重链和轻边与</a:t>
            </a:r>
            <a:r>
              <a:rPr lang="en-GB" altLang="zh-CN" dirty="0"/>
              <a:t>V</a:t>
            </a:r>
            <a:r>
              <a:rPr lang="zh-CN" altLang="zh-CN" dirty="0"/>
              <a:t>在同一条重链上</a:t>
            </a:r>
            <a:r>
              <a:rPr lang="zh-CN" altLang="en-US" dirty="0"/>
              <a:t>，</a:t>
            </a:r>
            <a:endParaRPr lang="en-US" altLang="zh-CN" dirty="0"/>
          </a:p>
          <a:p>
            <a:pPr>
              <a:spcBef>
                <a:spcPct val="0"/>
              </a:spcBef>
            </a:pPr>
            <a:r>
              <a:rPr lang="zh-CN" altLang="zh-CN" dirty="0"/>
              <a:t>不断地</a:t>
            </a:r>
            <a:r>
              <a:rPr lang="zh-CN" altLang="en-US" dirty="0"/>
              <a:t>修改当前</a:t>
            </a:r>
            <a:r>
              <a:rPr lang="en-US" altLang="zh-CN" dirty="0"/>
              <a:t>U</a:t>
            </a:r>
            <a:r>
              <a:rPr lang="zh-CN" altLang="en-US" dirty="0"/>
              <a:t>和</a:t>
            </a:r>
            <a:r>
              <a:rPr lang="en-US" altLang="zh-CN" dirty="0"/>
              <a:t>top[u]</a:t>
            </a:r>
            <a:r>
              <a:rPr lang="zh-CN" altLang="en-US" dirty="0"/>
              <a:t>间的</a:t>
            </a:r>
            <a:r>
              <a:rPr lang="zh-CN" altLang="zh-CN" dirty="0"/>
              <a:t>各权值，再将</a:t>
            </a:r>
            <a:r>
              <a:rPr lang="en-GB" altLang="zh-CN" dirty="0"/>
              <a:t>U</a:t>
            </a:r>
            <a:r>
              <a:rPr lang="zh-CN" altLang="en-US" dirty="0"/>
              <a:t>跳至</a:t>
            </a:r>
            <a:r>
              <a:rPr lang="en-GB" altLang="zh-CN" dirty="0" err="1"/>
              <a:t>fa</a:t>
            </a:r>
            <a:r>
              <a:rPr lang="en-GB" altLang="zh-CN" dirty="0"/>
              <a:t>[top[U]]</a:t>
            </a:r>
            <a:r>
              <a:rPr lang="zh-CN" altLang="en-US" dirty="0"/>
              <a:t>，</a:t>
            </a:r>
            <a:r>
              <a:rPr lang="zh-CN" altLang="zh-CN" dirty="0"/>
              <a:t>直到</a:t>
            </a:r>
            <a:r>
              <a:rPr lang="en-GB" altLang="zh-CN" dirty="0"/>
              <a:t>U</a:t>
            </a:r>
            <a:r>
              <a:rPr lang="zh-CN" altLang="zh-CN" dirty="0"/>
              <a:t>与</a:t>
            </a:r>
            <a:r>
              <a:rPr lang="en-GB" altLang="zh-CN" dirty="0"/>
              <a:t>V</a:t>
            </a:r>
            <a:r>
              <a:rPr lang="zh-CN" altLang="zh-CN" dirty="0"/>
              <a:t>在同一条重链。</a:t>
            </a:r>
            <a:endParaRPr lang="en-US" altLang="zh-CN" dirty="0"/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88BA2B-417E-4F0A-85FC-2418C9882864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4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zh-CN" dirty="0"/>
              <a:t>若</a:t>
            </a:r>
            <a:r>
              <a:rPr lang="en-GB" altLang="zh-CN" dirty="0"/>
              <a:t>U</a:t>
            </a:r>
            <a:r>
              <a:rPr lang="zh-CN" altLang="zh-CN" dirty="0"/>
              <a:t>和</a:t>
            </a:r>
            <a:r>
              <a:rPr lang="en-GB" altLang="zh-CN" dirty="0"/>
              <a:t>V</a:t>
            </a:r>
            <a:r>
              <a:rPr lang="zh-CN" altLang="zh-CN" dirty="0"/>
              <a:t>都是向上经过若干条重链和轻边，到达同一条重链</a:t>
            </a:r>
            <a:r>
              <a:rPr lang="zh-CN" altLang="en-US" dirty="0"/>
              <a:t>，</a:t>
            </a:r>
            <a:endParaRPr lang="en-US" altLang="zh-CN" dirty="0"/>
          </a:p>
          <a:p>
            <a:pPr>
              <a:spcBef>
                <a:spcPct val="0"/>
              </a:spcBef>
            </a:pPr>
            <a:r>
              <a:rPr lang="zh-CN" altLang="zh-CN" dirty="0"/>
              <a:t>每次在点</a:t>
            </a:r>
            <a:r>
              <a:rPr lang="en-GB" altLang="zh-CN" dirty="0"/>
              <a:t>U</a:t>
            </a:r>
            <a:r>
              <a:rPr lang="zh-CN" altLang="zh-CN" dirty="0"/>
              <a:t>和点</a:t>
            </a:r>
            <a:r>
              <a:rPr lang="en-GB" altLang="zh-CN" dirty="0"/>
              <a:t>V</a:t>
            </a:r>
            <a:r>
              <a:rPr lang="zh-CN" altLang="zh-CN" dirty="0"/>
              <a:t>中，选择</a:t>
            </a:r>
            <a:r>
              <a:rPr lang="en-US" altLang="zh-CN" dirty="0" err="1"/>
              <a:t>dep</a:t>
            </a:r>
            <a:r>
              <a:rPr lang="en-US" altLang="zh-CN" dirty="0"/>
              <a:t>[top[x]]</a:t>
            </a:r>
            <a:r>
              <a:rPr lang="zh-CN" altLang="en-US" dirty="0"/>
              <a:t>较大</a:t>
            </a:r>
            <a:r>
              <a:rPr lang="zh-CN" altLang="zh-CN" dirty="0"/>
              <a:t>的点</a:t>
            </a:r>
            <a:r>
              <a:rPr lang="en-US" altLang="zh-CN" dirty="0"/>
              <a:t>x</a:t>
            </a:r>
            <a:r>
              <a:rPr lang="zh-CN" altLang="zh-CN" dirty="0"/>
              <a:t>，修改</a:t>
            </a:r>
            <a:r>
              <a:rPr lang="en-US" altLang="zh-CN" dirty="0"/>
              <a:t>x</a:t>
            </a:r>
            <a:r>
              <a:rPr lang="zh-CN" altLang="en-US" dirty="0"/>
              <a:t>与</a:t>
            </a:r>
            <a:r>
              <a:rPr lang="en-US" altLang="zh-CN" dirty="0"/>
              <a:t>top[x]</a:t>
            </a:r>
            <a:r>
              <a:rPr lang="zh-CN" altLang="en-US" dirty="0"/>
              <a:t>间的各权值</a:t>
            </a:r>
            <a:r>
              <a:rPr lang="zh-CN" altLang="zh-CN" dirty="0"/>
              <a:t>，再</a:t>
            </a:r>
            <a:r>
              <a:rPr lang="zh-CN" altLang="en-US" dirty="0"/>
              <a:t>跳至</a:t>
            </a:r>
            <a:r>
              <a:rPr lang="en-GB" altLang="zh-CN" dirty="0" err="1"/>
              <a:t>fa</a:t>
            </a:r>
            <a:r>
              <a:rPr lang="en-GB" altLang="zh-CN" dirty="0"/>
              <a:t>[top[</a:t>
            </a:r>
            <a:r>
              <a:rPr lang="en-US" altLang="zh-CN" dirty="0"/>
              <a:t>x</a:t>
            </a:r>
            <a:r>
              <a:rPr lang="en-GB" altLang="zh-CN" dirty="0"/>
              <a:t>]]</a:t>
            </a:r>
            <a:r>
              <a:rPr lang="zh-CN" altLang="en-US" dirty="0"/>
              <a:t>，</a:t>
            </a:r>
            <a:r>
              <a:rPr lang="zh-CN" altLang="zh-CN" dirty="0"/>
              <a:t>直到点</a:t>
            </a:r>
            <a:r>
              <a:rPr lang="en-GB" altLang="zh-CN" dirty="0"/>
              <a:t>U</a:t>
            </a:r>
            <a:r>
              <a:rPr lang="zh-CN" altLang="zh-CN" dirty="0"/>
              <a:t>和点</a:t>
            </a:r>
            <a:r>
              <a:rPr lang="en-GB" altLang="zh-CN" dirty="0"/>
              <a:t>V</a:t>
            </a:r>
            <a:r>
              <a:rPr lang="zh-CN" altLang="en-US" dirty="0"/>
              <a:t>在</a:t>
            </a:r>
            <a:r>
              <a:rPr lang="zh-CN" altLang="zh-CN" dirty="0"/>
              <a:t>同一条重链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7B13E5-7274-42E2-B30E-A698A71B2758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zh-CN" dirty="0"/>
              <a:t>省去了情况</a:t>
            </a:r>
            <a:r>
              <a:rPr lang="en-GB" altLang="zh-CN" b="1" dirty="0"/>
              <a:t>C</a:t>
            </a:r>
            <a:r>
              <a:rPr lang="zh-CN" altLang="zh-CN" dirty="0"/>
              <a:t>中前面的部分过程</a:t>
            </a:r>
            <a:r>
              <a:rPr lang="zh-CN" altLang="en-US" dirty="0"/>
              <a:t>，</a:t>
            </a:r>
            <a:r>
              <a:rPr lang="zh-CN" altLang="zh-CN" dirty="0"/>
              <a:t>即直接跳到了</a:t>
            </a:r>
            <a:r>
              <a:rPr lang="en-GB" altLang="zh-CN" b="1" dirty="0"/>
              <a:t>II</a:t>
            </a:r>
            <a:r>
              <a:rPr lang="zh-CN" altLang="zh-CN" dirty="0"/>
              <a:t>的最后一步</a:t>
            </a:r>
            <a:r>
              <a:rPr lang="zh-CN" altLang="en-US" dirty="0"/>
              <a:t>，</a:t>
            </a:r>
            <a:r>
              <a:rPr lang="zh-CN" altLang="zh-CN" dirty="0"/>
              <a:t>不必像分析过程这样复杂</a:t>
            </a:r>
            <a:r>
              <a:rPr lang="zh-CN" altLang="en-US" dirty="0"/>
              <a:t>。</a:t>
            </a:r>
          </a:p>
        </p:txBody>
      </p:sp>
      <p:sp>
        <p:nvSpPr>
          <p:cNvPr id="512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79A2FE-AA14-4425-883A-3DC60093EC50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zh-CN"/>
              <a:t>这里的</a:t>
            </a:r>
            <a:r>
              <a:rPr lang="en-US" altLang="zh-CN"/>
              <a:t>while</a:t>
            </a:r>
            <a:r>
              <a:rPr lang="zh-CN" altLang="zh-CN"/>
              <a:t>是处理</a:t>
            </a:r>
            <a:r>
              <a:rPr lang="en-US" altLang="zh-CN"/>
              <a:t>x</a:t>
            </a:r>
            <a:r>
              <a:rPr lang="zh-CN" altLang="zh-CN"/>
              <a:t>与</a:t>
            </a:r>
            <a:r>
              <a:rPr lang="en-US" altLang="zh-CN"/>
              <a:t>y</a:t>
            </a:r>
            <a:r>
              <a:rPr lang="zh-CN" altLang="zh-CN"/>
              <a:t>不在同一条重链上的部分，下面的部分则是</a:t>
            </a:r>
            <a:r>
              <a:rPr lang="en-US" altLang="zh-CN"/>
              <a:t>x</a:t>
            </a:r>
            <a:r>
              <a:rPr lang="zh-CN" altLang="zh-CN"/>
              <a:t>、</a:t>
            </a:r>
            <a:r>
              <a:rPr lang="en-US" altLang="zh-CN"/>
              <a:t>y</a:t>
            </a:r>
            <a:r>
              <a:rPr lang="zh-CN" altLang="zh-CN"/>
              <a:t>到达同一条重链之后的处理。</a:t>
            </a:r>
            <a:endParaRPr lang="en-US" altLang="zh-CN"/>
          </a:p>
        </p:txBody>
      </p:sp>
      <p:sp>
        <p:nvSpPr>
          <p:cNvPr id="5325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B5C079-664C-41D3-BB2E-BE9670070F25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6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zh-CN" dirty="0"/>
              <a:t>毕竟每个点的父亲节点只有一个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spcBef>
                <a:spcPct val="0"/>
              </a:spcBef>
            </a:pPr>
            <a:r>
              <a:rPr lang="zh-CN" altLang="en-US" dirty="0"/>
              <a:t>题目需要，</a:t>
            </a:r>
            <a:r>
              <a:rPr lang="zh-CN" altLang="zh-CN" dirty="0"/>
              <a:t>记下每个点所代表的边的序号</a:t>
            </a:r>
            <a:r>
              <a:rPr lang="zh-CN" altLang="en-US" dirty="0"/>
              <a:t>。</a:t>
            </a:r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1D7AC5-257A-4863-AF47-84DE902A30F4}" type="slidenum">
              <a:rPr lang="zh-CN" altLang="en-US">
                <a:latin typeface="Calibri" pitchFamily="34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86" b="7931"/>
          <a:stretch/>
        </p:blipFill>
        <p:spPr>
          <a:xfrm>
            <a:off x="0" y="-21772"/>
            <a:ext cx="9144000" cy="6879772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C93122-7BF3-4C7D-8B62-75B7DEA73422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5839F5-BC3F-4B45-86D4-5F0119078CEC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6982" y="1905001"/>
            <a:ext cx="7393577" cy="1295400"/>
          </a:xfrm>
          <a:prstGeom prst="rect">
            <a:avLst/>
          </a:prstGeom>
          <a:noFill/>
          <a:ln w="19050">
            <a:noFill/>
          </a:ln>
          <a:effectLst/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3600" b="1" i="0">
                <a:solidFill>
                  <a:schemeClr val="tx1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6643" y="3438523"/>
            <a:ext cx="3076982" cy="520700"/>
          </a:xfrm>
          <a:noFill/>
          <a:ln w="19050">
            <a:solidFill>
              <a:srgbClr val="FFFFFF">
                <a:alpha val="69804"/>
              </a:srgbClr>
            </a:solidFill>
          </a:ln>
          <a:effectLst/>
        </p:spPr>
        <p:txBody>
          <a:bodyPr wrap="square"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820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F75E03-5B32-4E12-A286-28FF38E89F92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B5C62-1DB4-4409-82E6-A16006B049C8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93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786744"/>
            <a:ext cx="7886700" cy="1070339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84071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0EA416-BB4A-4E7D-91FD-474303E60B40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1CE1DC-FED9-43B1-8FFD-FA64A06D92C7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4935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BE643F-B6CF-4B48-9A40-49B233C171A7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B1DF0-18B6-4556-A16D-EEB32CB28B10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78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8D4CE1-A5D8-4AB8-85FA-0D156C009E6C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14108-0FF9-40BA-9FFA-FC814EB2C127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378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2C1D91-EBE7-467A-A4DB-0CC497643B90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DB66B-18BD-4CC0-A0E2-8CEFBB3FCC83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96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93285D-5254-4CA0-8621-B13BB34BE2AE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24B89-348F-44D0-BCE5-DE83E87D7098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86" b="7931"/>
          <a:stretch/>
        </p:blipFill>
        <p:spPr>
          <a:xfrm>
            <a:off x="0" y="-21772"/>
            <a:ext cx="9144000" cy="687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8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E89AD2-E9D4-4F1E-BC14-3AC6E6FA8EB0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D01C5A-D61F-496C-8578-8DAC401BA364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70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A7CAE-076F-4612-B5EB-D2DC0DDAA8B3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4391D-A734-4E0A-8156-9446BA15038D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650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58A7C8-D0CE-43ED-808F-22D1149B6446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F2E51C-4970-4E40-BE43-DB04E276FF5E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175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0EF3EC-BEBE-4D37-BAFA-EAD944A6C476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B682DA-E165-4AE6-9246-CAFAF147DE00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401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 radius="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86" b="7931"/>
          <a:stretch/>
        </p:blipFill>
        <p:spPr>
          <a:xfrm>
            <a:off x="0" y="-21772"/>
            <a:ext cx="9144000" cy="6879772"/>
          </a:xfrm>
          <a:prstGeom prst="rect">
            <a:avLst/>
          </a:prstGeom>
        </p:spPr>
      </p:pic>
      <p:sp>
        <p:nvSpPr>
          <p:cNvPr id="15" name="圆角矩形 14"/>
          <p:cNvSpPr/>
          <p:nvPr/>
        </p:nvSpPr>
        <p:spPr>
          <a:xfrm>
            <a:off x="0" y="990601"/>
            <a:ext cx="9144000" cy="5365752"/>
          </a:xfrm>
          <a:prstGeom prst="roundRect">
            <a:avLst>
              <a:gd name="adj" fmla="val 0"/>
            </a:avLst>
          </a:prstGeom>
          <a:solidFill>
            <a:sysClr val="window" lastClr="FFFFFF">
              <a:lumMod val="75000"/>
              <a:alpha val="37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060" y="1257300"/>
            <a:ext cx="8010253" cy="5035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E40EF3EC-BEBE-4D37-BAFA-EAD944A6C476}" type="datetimeFigureOut">
              <a:rPr lang="zh-CN" altLang="en-US" smtClean="0"/>
              <a:pPr>
                <a:defRPr/>
              </a:pPr>
              <a:t>2022/8/7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1CB682DA-E165-4AE6-9246-CAFAF147DE00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6060" y="238316"/>
            <a:ext cx="8010253" cy="6015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38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67891" indent="-267891" algn="l" defTabSz="685800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70000"/>
        <a:buFont typeface="Webdings" panose="05030102010509060703" pitchFamily="18" charset="2"/>
        <a:buChar char="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67891" indent="-267891" algn="l" defTabSz="685800" rtl="0" eaLnBrk="1" latinLnBrk="0" hangingPunct="1">
        <a:lnSpc>
          <a:spcPct val="130000"/>
        </a:lnSpc>
        <a:spcBef>
          <a:spcPts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/>
              <a:t>树链剖分及其应用</a:t>
            </a:r>
          </a:p>
        </p:txBody>
      </p:sp>
      <p:sp>
        <p:nvSpPr>
          <p:cNvPr id="14338" name="副标题 2"/>
          <p:cNvSpPr>
            <a:spLocks noGrp="1"/>
          </p:cNvSpPr>
          <p:nvPr>
            <p:ph type="subTitle" idx="1"/>
          </p:nvPr>
        </p:nvSpPr>
        <p:spPr>
          <a:xfrm>
            <a:off x="2051720" y="3356992"/>
            <a:ext cx="4968552" cy="1343773"/>
          </a:xfrm>
          <a:ln>
            <a:noFill/>
          </a:ln>
        </p:spPr>
        <p:txBody>
          <a:bodyPr/>
          <a:lstStyle/>
          <a:p>
            <a:r>
              <a:rPr lang="zh-CN" altLang="en-US" b="1" dirty="0"/>
              <a:t>原始课件：江苏省大丰高级中学　蒋一瑶</a:t>
            </a:r>
            <a:endParaRPr lang="en-US" altLang="zh-CN" b="1" dirty="0"/>
          </a:p>
          <a:p>
            <a:r>
              <a:rPr lang="zh-CN" altLang="en-US" b="1" dirty="0"/>
              <a:t>课件修改：东莞市东莞中学　方东跃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给出一棵树：</a:t>
            </a:r>
            <a:r>
              <a:rPr lang="en-US" altLang="zh-CN" dirty="0"/>
              <a:t>N</a:t>
            </a:r>
            <a:r>
              <a:rPr lang="zh-CN" altLang="en-US" dirty="0"/>
              <a:t>个点，</a:t>
            </a:r>
            <a:r>
              <a:rPr lang="en-US" altLang="zh-CN" dirty="0"/>
              <a:t>N-1</a:t>
            </a:r>
            <a:r>
              <a:rPr lang="zh-CN" altLang="en-US" dirty="0"/>
              <a:t>条边。</a:t>
            </a:r>
            <a:endParaRPr lang="en-US" altLang="zh-CN" dirty="0"/>
          </a:p>
          <a:p>
            <a:r>
              <a:rPr lang="zh-CN" altLang="zh-CN" dirty="0"/>
              <a:t>每个点有给定权值。</a:t>
            </a:r>
            <a:endParaRPr lang="en-US" altLang="zh-CN" dirty="0"/>
          </a:p>
          <a:p>
            <a:r>
              <a:rPr lang="zh-CN" altLang="en-US" dirty="0"/>
              <a:t>现有</a:t>
            </a:r>
            <a:r>
              <a:rPr lang="en-US" altLang="zh-CN" dirty="0"/>
              <a:t>M</a:t>
            </a:r>
            <a:r>
              <a:rPr lang="zh-CN" altLang="zh-CN" dirty="0"/>
              <a:t>个操作，操作分为</a:t>
            </a:r>
            <a:r>
              <a:rPr lang="en-US" altLang="zh-CN" dirty="0"/>
              <a:t>2</a:t>
            </a:r>
            <a:r>
              <a:rPr lang="zh-CN" altLang="zh-CN" dirty="0"/>
              <a:t>种</a:t>
            </a:r>
            <a:r>
              <a:rPr lang="en-US" altLang="zh-CN" dirty="0"/>
              <a:t>——</a:t>
            </a:r>
          </a:p>
          <a:p>
            <a:r>
              <a:rPr lang="zh-CN" altLang="zh-CN" dirty="0"/>
              <a:t>操作</a:t>
            </a:r>
            <a:r>
              <a:rPr lang="en-US" altLang="zh-CN" dirty="0"/>
              <a:t>1</a:t>
            </a:r>
            <a:r>
              <a:rPr lang="zh-CN" altLang="en-US" dirty="0"/>
              <a:t>，</a:t>
            </a:r>
            <a:r>
              <a:rPr lang="zh-CN" altLang="zh-CN" dirty="0"/>
              <a:t>将某点权值更改；</a:t>
            </a:r>
            <a:endParaRPr lang="en-US" altLang="zh-CN" dirty="0"/>
          </a:p>
          <a:p>
            <a:r>
              <a:rPr lang="zh-CN" altLang="zh-CN" dirty="0"/>
              <a:t>操作</a:t>
            </a:r>
            <a:r>
              <a:rPr lang="en-US" altLang="zh-CN" dirty="0"/>
              <a:t>2</a:t>
            </a:r>
            <a:r>
              <a:rPr lang="zh-CN" altLang="zh-CN" dirty="0"/>
              <a:t>，询问从点</a:t>
            </a:r>
            <a:r>
              <a:rPr lang="en-US" altLang="zh-CN" dirty="0"/>
              <a:t>A</a:t>
            </a:r>
            <a:r>
              <a:rPr lang="zh-CN" altLang="zh-CN" dirty="0"/>
              <a:t>至点</a:t>
            </a:r>
            <a:r>
              <a:rPr lang="en-US" altLang="zh-CN" dirty="0"/>
              <a:t>B</a:t>
            </a:r>
            <a:r>
              <a:rPr lang="zh-CN" altLang="zh-CN" dirty="0"/>
              <a:t>路径上所有点的权值和。</a:t>
            </a:r>
            <a:endParaRPr lang="en-US" altLang="zh-CN" dirty="0"/>
          </a:p>
          <a:p>
            <a:r>
              <a:rPr lang="zh-CN" altLang="en-US" dirty="0"/>
              <a:t>输出</a:t>
            </a:r>
            <a:r>
              <a:rPr lang="zh-CN" altLang="zh-CN" dirty="0"/>
              <a:t>每次操作</a:t>
            </a:r>
            <a:r>
              <a:rPr lang="en-US" altLang="zh-CN" dirty="0"/>
              <a:t>2</a:t>
            </a:r>
            <a:r>
              <a:rPr lang="zh-CN" altLang="zh-CN" dirty="0"/>
              <a:t>的答案</a:t>
            </a:r>
            <a:r>
              <a:rPr lang="zh-CN" altLang="en-US" dirty="0"/>
              <a:t>。</a:t>
            </a:r>
            <a:endParaRPr lang="zh-CN" altLang="zh-CN" dirty="0"/>
          </a:p>
          <a:p>
            <a:endParaRPr lang="zh-CN" altLang="en-US" dirty="0"/>
          </a:p>
        </p:txBody>
      </p:sp>
      <p:sp>
        <p:nvSpPr>
          <p:cNvPr id="4" name="爆炸形 1 3"/>
          <p:cNvSpPr/>
          <p:nvPr/>
        </p:nvSpPr>
        <p:spPr>
          <a:xfrm>
            <a:off x="4788024" y="4365104"/>
            <a:ext cx="4104456" cy="2016224"/>
          </a:xfrm>
          <a:prstGeom prst="irregularSeal1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特点：树上改点问线</a:t>
            </a:r>
          </a:p>
        </p:txBody>
      </p:sp>
    </p:spTree>
    <p:extLst>
      <p:ext uri="{BB962C8B-B14F-4D97-AF65-F5344CB8AC3E}">
        <p14:creationId xmlns:p14="http://schemas.microsoft.com/office/powerpoint/2010/main" val="219628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提要</a:t>
            </a:r>
          </a:p>
        </p:txBody>
      </p:sp>
      <p:sp>
        <p:nvSpPr>
          <p:cNvPr id="15362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树链剖分相关概念</a:t>
            </a:r>
            <a:endParaRPr lang="en-US" altLang="zh-CN"/>
          </a:p>
          <a:p>
            <a:r>
              <a:rPr lang="zh-CN" altLang="en-US"/>
              <a:t>树链剖分的实现</a:t>
            </a:r>
            <a:endParaRPr lang="en-US" altLang="zh-CN"/>
          </a:p>
          <a:p>
            <a:r>
              <a:rPr lang="zh-CN" altLang="en-US"/>
              <a:t>例题</a:t>
            </a:r>
            <a:endParaRPr lang="en-US" altLang="zh-CN"/>
          </a:p>
          <a:p>
            <a:r>
              <a:rPr lang="zh-CN" altLang="en-US"/>
              <a:t>总结</a:t>
            </a:r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CN" altLang="en-US" dirty="0"/>
              <a:t>一、树链剖分相关概念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剖分目的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树路径信息维护。</a:t>
            </a:r>
            <a:endParaRPr lang="en-US" altLang="zh-CN" dirty="0"/>
          </a:p>
          <a:p>
            <a:r>
              <a:rPr lang="zh-CN" altLang="en-US" dirty="0"/>
              <a:t>把一棵树剖分为若干条链，然后利用数据结构（</a:t>
            </a:r>
            <a:r>
              <a:rPr lang="zh-CN" altLang="en-US" dirty="0">
                <a:solidFill>
                  <a:srgbClr val="FFFF00"/>
                </a:solidFill>
              </a:rPr>
              <a:t>树状数组，</a:t>
            </a:r>
            <a:r>
              <a:rPr lang="en-US" altLang="zh-CN" dirty="0">
                <a:solidFill>
                  <a:srgbClr val="FFFF00"/>
                </a:solidFill>
              </a:rPr>
              <a:t>SBT</a:t>
            </a:r>
            <a:r>
              <a:rPr lang="zh-CN" altLang="en-US" dirty="0">
                <a:solidFill>
                  <a:srgbClr val="FFFF00"/>
                </a:solidFill>
              </a:rPr>
              <a:t>，</a:t>
            </a:r>
            <a:r>
              <a:rPr lang="en-US" altLang="zh-CN" dirty="0">
                <a:solidFill>
                  <a:srgbClr val="FFFF00"/>
                </a:solidFill>
              </a:rPr>
              <a:t>Splay</a:t>
            </a:r>
            <a:r>
              <a:rPr lang="zh-CN" altLang="en-US" dirty="0">
                <a:solidFill>
                  <a:srgbClr val="FFFF00"/>
                </a:solidFill>
              </a:rPr>
              <a:t>，线段树等等）</a:t>
            </a:r>
            <a:r>
              <a:rPr lang="zh-CN" altLang="en-US" dirty="0"/>
              <a:t>去维护每一条链，复杂度为</a:t>
            </a:r>
            <a:r>
              <a:rPr lang="en-US" altLang="zh-CN" dirty="0"/>
              <a:t>O(</a:t>
            </a:r>
            <a:r>
              <a:rPr lang="en-US" altLang="zh-CN" dirty="0" err="1"/>
              <a:t>logn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剖分方法</a:t>
            </a:r>
          </a:p>
        </p:txBody>
      </p:sp>
      <p:sp>
        <p:nvSpPr>
          <p:cNvPr id="20482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盲目剖分</a:t>
            </a:r>
            <a:endParaRPr lang="en-US" altLang="zh-CN"/>
          </a:p>
          <a:p>
            <a:r>
              <a:rPr lang="zh-CN" altLang="en-US"/>
              <a:t>随机剖分</a:t>
            </a:r>
            <a:endParaRPr lang="en-US" altLang="zh-CN"/>
          </a:p>
          <a:p>
            <a:r>
              <a:rPr lang="zh-CN" altLang="en-US"/>
              <a:t>启发式剖分</a:t>
            </a:r>
            <a:endParaRPr lang="en-US" altLang="zh-CN"/>
          </a:p>
        </p:txBody>
      </p:sp>
      <p:sp>
        <p:nvSpPr>
          <p:cNvPr id="5" name="TextBox 4"/>
          <p:cNvSpPr txBox="1"/>
          <p:nvPr/>
        </p:nvSpPr>
        <p:spPr>
          <a:xfrm>
            <a:off x="539552" y="3356992"/>
            <a:ext cx="8064896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chemeClr val="bg2">
                    <a:lumMod val="25000"/>
                  </a:schemeClr>
                </a:solidFill>
              </a:rPr>
              <a:t>综合比较，</a:t>
            </a:r>
            <a:r>
              <a:rPr lang="zh-CN" altLang="zh-CN" sz="3200" b="1" dirty="0">
                <a:solidFill>
                  <a:schemeClr val="bg2">
                    <a:lumMod val="25000"/>
                  </a:schemeClr>
                </a:solidFill>
              </a:rPr>
              <a:t>启发式剖分</a:t>
            </a:r>
            <a:r>
              <a:rPr lang="zh-CN" altLang="zh-CN" sz="3200" dirty="0">
                <a:solidFill>
                  <a:schemeClr val="bg2">
                    <a:lumMod val="25000"/>
                  </a:schemeClr>
                </a:solidFill>
              </a:rPr>
              <a:t>是剖分时的最佳选择。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轻边和重边</a:t>
            </a:r>
          </a:p>
        </p:txBody>
      </p:sp>
      <p:sp>
        <p:nvSpPr>
          <p:cNvPr id="2253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将树中的边分为：轻边和重边。</a:t>
            </a:r>
            <a:endParaRPr lang="en-US" altLang="zh-CN" dirty="0"/>
          </a:p>
          <a:p>
            <a:r>
              <a:rPr lang="zh-CN" altLang="en-US" dirty="0"/>
              <a:t>定义</a:t>
            </a:r>
            <a:r>
              <a:rPr lang="en-US" altLang="zh-CN" dirty="0"/>
              <a:t>size(X)</a:t>
            </a:r>
            <a:r>
              <a:rPr lang="zh-CN" altLang="en-US" dirty="0"/>
              <a:t>为</a:t>
            </a:r>
            <a:r>
              <a:rPr lang="zh-CN" altLang="zh-CN" dirty="0"/>
              <a:t>以</a:t>
            </a:r>
            <a:r>
              <a:rPr lang="en-GB" altLang="zh-CN" dirty="0"/>
              <a:t>X</a:t>
            </a:r>
            <a:r>
              <a:rPr lang="zh-CN" altLang="zh-CN" dirty="0"/>
              <a:t>为根的子树的节点个数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zh-CN" dirty="0"/>
              <a:t>令</a:t>
            </a:r>
            <a:r>
              <a:rPr lang="en-GB" altLang="zh-CN" dirty="0"/>
              <a:t>V</a:t>
            </a:r>
            <a:r>
              <a:rPr lang="zh-CN" altLang="zh-CN" dirty="0"/>
              <a:t>为</a:t>
            </a:r>
            <a:r>
              <a:rPr lang="en-GB" altLang="zh-CN" dirty="0"/>
              <a:t>U</a:t>
            </a:r>
            <a:r>
              <a:rPr lang="zh-CN" altLang="zh-CN" dirty="0"/>
              <a:t>的儿子节点中</a:t>
            </a:r>
            <a:r>
              <a:rPr lang="en-GB" altLang="zh-CN" dirty="0"/>
              <a:t>size</a:t>
            </a:r>
            <a:r>
              <a:rPr lang="zh-CN" altLang="zh-CN" dirty="0"/>
              <a:t>值最大的节点，那么边</a:t>
            </a:r>
            <a:r>
              <a:rPr lang="en-GB" altLang="zh-CN" dirty="0"/>
              <a:t>(U,V)</a:t>
            </a:r>
            <a:r>
              <a:rPr lang="zh-CN" altLang="zh-CN" dirty="0"/>
              <a:t>被称为</a:t>
            </a:r>
            <a:r>
              <a:rPr lang="zh-CN" altLang="zh-CN" sz="2800" b="1" dirty="0">
                <a:solidFill>
                  <a:srgbClr val="FFFF00"/>
                </a:solidFill>
              </a:rPr>
              <a:t>重边</a:t>
            </a:r>
            <a:r>
              <a:rPr lang="zh-CN" altLang="zh-CN" dirty="0"/>
              <a:t>，树中重边之外的边被称为</a:t>
            </a:r>
            <a:r>
              <a:rPr lang="zh-CN" altLang="zh-CN" sz="2800" b="1" dirty="0">
                <a:solidFill>
                  <a:srgbClr val="FFFF00"/>
                </a:solidFill>
              </a:rPr>
              <a:t>轻边</a:t>
            </a:r>
            <a:r>
              <a:rPr lang="zh-CN" altLang="zh-CN" dirty="0"/>
              <a:t>。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轻边和重边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half" idx="1"/>
          </p:nvPr>
        </p:nvSpPr>
        <p:spPr>
          <a:xfrm>
            <a:off x="4932363" y="1341438"/>
            <a:ext cx="3657600" cy="452596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zh-CN" sz="2800" dirty="0"/>
              <a:t>粗边为重边。</a:t>
            </a:r>
            <a:endParaRPr lang="zh-CN" altLang="en-US" sz="2800" dirty="0"/>
          </a:p>
          <a:p>
            <a:pPr>
              <a:lnSpc>
                <a:spcPct val="120000"/>
              </a:lnSpc>
            </a:pPr>
            <a:r>
              <a:rPr lang="zh-CN" altLang="en-US" sz="2800" dirty="0"/>
              <a:t>另外，我们称</a:t>
            </a:r>
            <a:r>
              <a:rPr lang="zh-CN" altLang="zh-CN" sz="2800" dirty="0"/>
              <a:t>某条路径为</a:t>
            </a:r>
            <a:r>
              <a:rPr lang="zh-CN" altLang="zh-CN" sz="3200" b="1" dirty="0">
                <a:solidFill>
                  <a:srgbClr val="FFFF00"/>
                </a:solidFill>
              </a:rPr>
              <a:t>重路径</a:t>
            </a:r>
            <a:r>
              <a:rPr lang="en-GB" altLang="zh-CN" sz="2800" dirty="0"/>
              <a:t>(</a:t>
            </a:r>
            <a:r>
              <a:rPr lang="zh-CN" altLang="zh-CN" sz="2800" dirty="0"/>
              <a:t>也叫</a:t>
            </a:r>
            <a:r>
              <a:rPr lang="zh-CN" altLang="zh-CN" sz="3200" b="1" dirty="0">
                <a:solidFill>
                  <a:srgbClr val="FFFF00"/>
                </a:solidFill>
              </a:rPr>
              <a:t>重链</a:t>
            </a:r>
            <a:r>
              <a:rPr lang="en-GB" altLang="zh-CN" sz="2800" dirty="0"/>
              <a:t>)</a:t>
            </a:r>
            <a:r>
              <a:rPr lang="zh-CN" altLang="zh-CN" sz="2800" dirty="0"/>
              <a:t>，当且仅当它全部由重边组成。</a:t>
            </a:r>
            <a:endParaRPr lang="zh-CN" altLang="en-US" sz="2800" dirty="0"/>
          </a:p>
        </p:txBody>
      </p:sp>
      <p:grpSp>
        <p:nvGrpSpPr>
          <p:cNvPr id="24579" name="组合 101"/>
          <p:cNvGrpSpPr>
            <a:grpSpLocks/>
          </p:cNvGrpSpPr>
          <p:nvPr/>
        </p:nvGrpSpPr>
        <p:grpSpPr bwMode="auto">
          <a:xfrm>
            <a:off x="539750" y="1557338"/>
            <a:ext cx="3671888" cy="4175125"/>
            <a:chOff x="395536" y="1628800"/>
            <a:chExt cx="3672408" cy="4176464"/>
          </a:xfrm>
        </p:grpSpPr>
        <p:sp>
          <p:nvSpPr>
            <p:cNvPr id="8" name="椭圆 7"/>
            <p:cNvSpPr/>
            <p:nvPr/>
          </p:nvSpPr>
          <p:spPr>
            <a:xfrm>
              <a:off x="2122981" y="1628800"/>
              <a:ext cx="576345" cy="576447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9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196016" y="2637185"/>
              <a:ext cx="576345" cy="576448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1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259258" y="2708646"/>
              <a:ext cx="576345" cy="576447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4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131186" y="2708646"/>
              <a:ext cx="576344" cy="576447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3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5536" y="3717031"/>
              <a:ext cx="576345" cy="576448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1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403742" y="3933001"/>
              <a:ext cx="576344" cy="576448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2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347117" y="3933001"/>
              <a:ext cx="576344" cy="576448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2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491599" y="5228816"/>
              <a:ext cx="576345" cy="576448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1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475189" y="5157356"/>
              <a:ext cx="576345" cy="576447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1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直接连接符 18"/>
            <p:cNvCxnSpPr>
              <a:stCxn id="8" idx="3"/>
              <a:endCxn id="11" idx="7"/>
            </p:cNvCxnSpPr>
            <p:nvPr/>
          </p:nvCxnSpPr>
          <p:spPr>
            <a:xfrm flipH="1">
              <a:off x="1751453" y="2121083"/>
              <a:ext cx="457265" cy="6717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11" idx="3"/>
              <a:endCxn id="13" idx="7"/>
            </p:cNvCxnSpPr>
            <p:nvPr/>
          </p:nvCxnSpPr>
          <p:spPr>
            <a:xfrm flipH="1">
              <a:off x="887731" y="3200929"/>
              <a:ext cx="455678" cy="60026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stCxn id="8" idx="4"/>
              <a:endCxn id="10" idx="0"/>
            </p:cNvCxnSpPr>
            <p:nvPr/>
          </p:nvCxnSpPr>
          <p:spPr>
            <a:xfrm>
              <a:off x="2411947" y="2205247"/>
              <a:ext cx="71448" cy="43193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>
              <a:stCxn id="12" idx="1"/>
              <a:endCxn id="8" idx="5"/>
            </p:cNvCxnSpPr>
            <p:nvPr/>
          </p:nvCxnSpPr>
          <p:spPr>
            <a:xfrm flipH="1" flipV="1">
              <a:off x="2615175" y="2121083"/>
              <a:ext cx="601748" cy="6717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11" idx="4"/>
              <a:endCxn id="14" idx="0"/>
            </p:cNvCxnSpPr>
            <p:nvPr/>
          </p:nvCxnSpPr>
          <p:spPr>
            <a:xfrm>
              <a:off x="1548224" y="3285093"/>
              <a:ext cx="142895" cy="6479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>
              <a:stCxn id="14" idx="4"/>
              <a:endCxn id="17" idx="0"/>
            </p:cNvCxnSpPr>
            <p:nvPr/>
          </p:nvCxnSpPr>
          <p:spPr>
            <a:xfrm>
              <a:off x="1691119" y="4509449"/>
              <a:ext cx="73035" cy="6479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>
              <a:stCxn id="12" idx="4"/>
              <a:endCxn id="15" idx="0"/>
            </p:cNvCxnSpPr>
            <p:nvPr/>
          </p:nvCxnSpPr>
          <p:spPr>
            <a:xfrm>
              <a:off x="3420152" y="3285093"/>
              <a:ext cx="215931" cy="6479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stCxn id="15" idx="4"/>
              <a:endCxn id="16" idx="0"/>
            </p:cNvCxnSpPr>
            <p:nvPr/>
          </p:nvCxnSpPr>
          <p:spPr>
            <a:xfrm>
              <a:off x="3636083" y="4509449"/>
              <a:ext cx="144482" cy="71936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组合 116"/>
          <p:cNvGrpSpPr>
            <a:grpSpLocks/>
          </p:cNvGrpSpPr>
          <p:nvPr/>
        </p:nvGrpSpPr>
        <p:grpSpPr bwMode="auto">
          <a:xfrm>
            <a:off x="1692275" y="2047875"/>
            <a:ext cx="2232025" cy="3109913"/>
            <a:chOff x="1691680" y="2048493"/>
            <a:chExt cx="2232248" cy="3108699"/>
          </a:xfrm>
        </p:grpSpPr>
        <p:cxnSp>
          <p:nvCxnSpPr>
            <p:cNvPr id="98" name="直接连接符 97"/>
            <p:cNvCxnSpPr>
              <a:stCxn id="8" idx="3"/>
              <a:endCxn id="11" idx="7"/>
            </p:cNvCxnSpPr>
            <p:nvPr/>
          </p:nvCxnSpPr>
          <p:spPr>
            <a:xfrm flipH="1">
              <a:off x="1894900" y="2048493"/>
              <a:ext cx="457246" cy="672837"/>
            </a:xfrm>
            <a:prstGeom prst="line">
              <a:avLst/>
            </a:prstGeom>
            <a:ln w="825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>
              <a:stCxn id="11" idx="4"/>
              <a:endCxn id="14" idx="0"/>
            </p:cNvCxnSpPr>
            <p:nvPr/>
          </p:nvCxnSpPr>
          <p:spPr>
            <a:xfrm>
              <a:off x="1691680" y="3213263"/>
              <a:ext cx="144477" cy="647447"/>
            </a:xfrm>
            <a:prstGeom prst="line">
              <a:avLst/>
            </a:prstGeom>
            <a:ln w="825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>
              <a:stCxn id="15" idx="4"/>
              <a:endCxn id="16" idx="0"/>
            </p:cNvCxnSpPr>
            <p:nvPr/>
          </p:nvCxnSpPr>
          <p:spPr>
            <a:xfrm>
              <a:off x="3779452" y="4436748"/>
              <a:ext cx="144476" cy="720444"/>
            </a:xfrm>
            <a:prstGeom prst="line">
              <a:avLst/>
            </a:prstGeom>
            <a:ln w="825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>
              <a:stCxn id="14" idx="4"/>
              <a:endCxn id="17" idx="0"/>
            </p:cNvCxnSpPr>
            <p:nvPr/>
          </p:nvCxnSpPr>
          <p:spPr>
            <a:xfrm>
              <a:off x="1836157" y="4436748"/>
              <a:ext cx="71444" cy="649034"/>
            </a:xfrm>
            <a:prstGeom prst="line">
              <a:avLst/>
            </a:prstGeom>
            <a:ln w="825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>
              <a:stCxn id="12" idx="4"/>
              <a:endCxn id="15" idx="0"/>
            </p:cNvCxnSpPr>
            <p:nvPr/>
          </p:nvCxnSpPr>
          <p:spPr>
            <a:xfrm>
              <a:off x="3563530" y="3213263"/>
              <a:ext cx="215922" cy="647447"/>
            </a:xfrm>
            <a:prstGeom prst="line">
              <a:avLst/>
            </a:prstGeom>
            <a:ln w="825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轻重边路径剖分的性质</a:t>
            </a:r>
            <a:endParaRPr lang="zh-CN" altLang="en-US"/>
          </a:p>
        </p:txBody>
      </p:sp>
      <p:sp>
        <p:nvSpPr>
          <p:cNvPr id="26626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075613" cy="4525963"/>
          </a:xfrm>
        </p:spPr>
        <p:txBody>
          <a:bodyPr/>
          <a:lstStyle/>
          <a:p>
            <a:r>
              <a:rPr lang="zh-CN" altLang="zh-CN" b="1" dirty="0"/>
              <a:t>轻边</a:t>
            </a:r>
            <a:r>
              <a:rPr lang="en-GB" altLang="zh-CN" b="1" dirty="0"/>
              <a:t>(U,V)</a:t>
            </a:r>
            <a:r>
              <a:rPr lang="zh-CN" altLang="en-US" b="1" dirty="0"/>
              <a:t>，</a:t>
            </a:r>
            <a:r>
              <a:rPr lang="en-GB" altLang="zh-CN" b="1" dirty="0"/>
              <a:t>size(V)&lt;=size(U)/2</a:t>
            </a:r>
            <a:r>
              <a:rPr lang="zh-CN" altLang="en-US" b="1" dirty="0"/>
              <a:t>。</a:t>
            </a:r>
            <a:endParaRPr lang="en-US" altLang="zh-CN" b="1" dirty="0"/>
          </a:p>
          <a:p>
            <a:r>
              <a:rPr lang="zh-CN" altLang="zh-CN" b="1" dirty="0"/>
              <a:t>从根到某一点的路径上，不超过</a:t>
            </a:r>
            <a:r>
              <a:rPr lang="en-GB" altLang="zh-CN" b="1" dirty="0"/>
              <a:t>O(</a:t>
            </a:r>
            <a:r>
              <a:rPr lang="en-GB" altLang="zh-CN" b="1" dirty="0" err="1"/>
              <a:t>logN</a:t>
            </a:r>
            <a:r>
              <a:rPr lang="en-GB" altLang="zh-CN" b="1" dirty="0"/>
              <a:t>)</a:t>
            </a:r>
            <a:r>
              <a:rPr lang="zh-CN" altLang="zh-CN" b="1" dirty="0"/>
              <a:t>条轻边</a:t>
            </a:r>
            <a:r>
              <a:rPr lang="zh-CN" altLang="en-US" b="1" dirty="0"/>
              <a:t>，</a:t>
            </a:r>
            <a:r>
              <a:rPr lang="zh-CN" altLang="zh-CN" b="1" dirty="0"/>
              <a:t>不超过</a:t>
            </a:r>
            <a:r>
              <a:rPr lang="en-GB" altLang="zh-CN" b="1" dirty="0"/>
              <a:t>O(</a:t>
            </a:r>
            <a:r>
              <a:rPr lang="en-GB" altLang="zh-CN" b="1" dirty="0" err="1"/>
              <a:t>logN</a:t>
            </a:r>
            <a:r>
              <a:rPr lang="en-GB" altLang="zh-CN" b="1" dirty="0"/>
              <a:t>)</a:t>
            </a:r>
            <a:r>
              <a:rPr lang="zh-CN" altLang="zh-CN" b="1" dirty="0"/>
              <a:t>条重路径。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CN" altLang="en-US" dirty="0"/>
              <a:t>二、树链剖分的实现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重链剖分</a:t>
            </a:r>
          </a:p>
        </p:txBody>
      </p:sp>
      <p:sp>
        <p:nvSpPr>
          <p:cNvPr id="29698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重链剖分的过程为</a:t>
            </a:r>
            <a:r>
              <a:rPr lang="en-US" altLang="zh-CN" dirty="0"/>
              <a:t>2</a:t>
            </a:r>
            <a:r>
              <a:rPr lang="zh-CN" altLang="en-US" dirty="0"/>
              <a:t>次</a:t>
            </a:r>
            <a:r>
              <a:rPr lang="en-US" altLang="zh-CN" dirty="0"/>
              <a:t>DFS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zh-CN" altLang="en-US" dirty="0"/>
              <a:t>第一次：找重边；</a:t>
            </a:r>
            <a:endParaRPr lang="en-US" altLang="zh-CN" dirty="0"/>
          </a:p>
          <a:p>
            <a:r>
              <a:rPr lang="zh-CN" altLang="en-US" dirty="0"/>
              <a:t>第二次：连重边成重链。</a:t>
            </a:r>
            <a:endParaRPr lang="en-US" altLang="zh-C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重链剖分</a:t>
            </a:r>
          </a:p>
        </p:txBody>
      </p:sp>
      <p:sp>
        <p:nvSpPr>
          <p:cNvPr id="31746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找重边</a:t>
            </a:r>
            <a:endParaRPr lang="en-US" altLang="zh-CN" b="1" dirty="0"/>
          </a:p>
          <a:p>
            <a:pPr>
              <a:buFont typeface="Wingdings 2" pitchFamily="18" charset="2"/>
              <a:buNone/>
            </a:pPr>
            <a:r>
              <a:rPr lang="zh-CN" altLang="en-US" sz="2800" dirty="0"/>
              <a:t>            一次</a:t>
            </a:r>
            <a:r>
              <a:rPr lang="en-GB" altLang="zh-CN" sz="2800" dirty="0"/>
              <a:t>DFS</a:t>
            </a:r>
            <a:r>
              <a:rPr lang="zh-CN" altLang="en-US" sz="2800" dirty="0"/>
              <a:t>，可记下所有的重边。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重链剖分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205C36-9FE3-4146-7137-92EEA7357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41" y="1268759"/>
            <a:ext cx="6728163" cy="450711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重链剖分</a:t>
            </a:r>
          </a:p>
        </p:txBody>
      </p:sp>
      <p:sp>
        <p:nvSpPr>
          <p:cNvPr id="34818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连重边成重链</a:t>
            </a:r>
            <a:endParaRPr lang="en-US" altLang="zh-CN" b="1" dirty="0"/>
          </a:p>
          <a:p>
            <a:pPr>
              <a:buFont typeface="Wingdings 2" pitchFamily="18" charset="2"/>
              <a:buNone/>
            </a:pPr>
            <a:r>
              <a:rPr lang="zh-CN" altLang="en-US" sz="2800" dirty="0"/>
              <a:t>       　</a:t>
            </a:r>
            <a:r>
              <a:rPr lang="zh-CN" altLang="en-US" dirty="0"/>
              <a:t>以根节点为起点，沿重边向下拓展，拉成重链。</a:t>
            </a:r>
            <a:endParaRPr lang="en-US" altLang="zh-CN" dirty="0"/>
          </a:p>
          <a:p>
            <a:pPr>
              <a:buFont typeface="Wingdings 2" pitchFamily="18" charset="2"/>
              <a:buNone/>
            </a:pPr>
            <a:r>
              <a:rPr lang="zh-CN" altLang="en-US" dirty="0"/>
              <a:t>    　　不在当前重链上的节点，都以该节点为起点向下重新拉一条重链。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重链剖分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28625" y="1571625"/>
            <a:ext cx="8286750" cy="2865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en-US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CONNECT-HEAVY_EDGE (</a:t>
            </a:r>
            <a:r>
              <a:rPr lang="en-US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x, ancestor</a:t>
            </a:r>
            <a:r>
              <a:rPr lang="en-US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marL="514350" indent="-514350" algn="just"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++</a:t>
            </a:r>
            <a:r>
              <a:rPr lang="en-GB" altLang="zh-CN" sz="28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label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→tid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], </a:t>
            </a:r>
            <a:r>
              <a:rPr lang="en-GB" altLang="zh-CN" sz="28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ancestor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→top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],</a:t>
            </a:r>
            <a:r>
              <a:rPr lang="en-US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…</a:t>
            </a:r>
            <a:endParaRPr lang="en-GB" altLang="zh-CN" sz="2800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514350" indent="-514350" algn="just"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if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son[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]≠0</a:t>
            </a:r>
          </a:p>
          <a:p>
            <a:pPr marL="514350" indent="-514350" algn="just"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then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CONNECT-HEAVY_EDGE(son[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,ancestor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marL="514350" indent="-514350" algn="just"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while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there exists a 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child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of 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not be 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visted</a:t>
            </a:r>
            <a:endParaRPr lang="en-GB" altLang="zh-CN" sz="2800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514350" indent="-514350" algn="just"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do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CONNECT-HEAVY_EDGE(</a:t>
            </a:r>
            <a:r>
              <a:rPr lang="en-GB" altLang="zh-CN" sz="28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child,child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  <a:endParaRPr lang="zh-CN" altLang="zh-CN" sz="2800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4D88D3-66D2-0496-4338-DE2F31732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" y="1571625"/>
            <a:ext cx="9144000" cy="287821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重链剖分</a:t>
            </a:r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1116013" y="5589588"/>
          <a:ext cx="6985000" cy="931862"/>
        </p:xfrm>
        <a:graphic>
          <a:graphicData uri="http://schemas.openxmlformats.org/drawingml/2006/table">
            <a:tbl>
              <a:tblPr/>
              <a:tblGrid>
                <a:gridCol w="1164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67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6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6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67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67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67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675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67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65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 dirty="0">
                          <a:latin typeface="Times New Roman"/>
                          <a:ea typeface="宋体"/>
                        </a:rPr>
                        <a:t>x</a:t>
                      </a:r>
                      <a:endParaRPr lang="zh-CN" sz="2800" kern="100" dirty="0"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 dirty="0">
                          <a:latin typeface="Times New Roman"/>
                          <a:ea typeface="宋体"/>
                        </a:rPr>
                        <a:t>1</a:t>
                      </a:r>
                      <a:endParaRPr lang="zh-CN" sz="2800" kern="100" dirty="0"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 dirty="0">
                          <a:latin typeface="Times New Roman"/>
                          <a:ea typeface="宋体"/>
                        </a:rPr>
                        <a:t>2</a:t>
                      </a:r>
                      <a:endParaRPr lang="zh-CN" sz="2800" kern="100" dirty="0"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 dirty="0">
                          <a:latin typeface="Times New Roman"/>
                          <a:ea typeface="宋体"/>
                        </a:rPr>
                        <a:t>3</a:t>
                      </a:r>
                      <a:endParaRPr lang="zh-CN" sz="2800" kern="100" dirty="0"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 dirty="0">
                          <a:latin typeface="Times New Roman"/>
                          <a:ea typeface="宋体"/>
                        </a:rPr>
                        <a:t>4</a:t>
                      </a:r>
                      <a:endParaRPr lang="zh-CN" sz="2800" kern="100" dirty="0"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 dirty="0">
                          <a:latin typeface="Times New Roman"/>
                          <a:ea typeface="宋体"/>
                        </a:rPr>
                        <a:t>5</a:t>
                      </a:r>
                      <a:endParaRPr lang="zh-CN" sz="2800" kern="100" dirty="0"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 dirty="0">
                          <a:latin typeface="Times New Roman"/>
                          <a:ea typeface="宋体"/>
                        </a:rPr>
                        <a:t>6</a:t>
                      </a:r>
                      <a:endParaRPr lang="zh-CN" sz="2800" kern="100" dirty="0"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 dirty="0">
                          <a:latin typeface="Times New Roman"/>
                          <a:ea typeface="宋体"/>
                        </a:rPr>
                        <a:t>7</a:t>
                      </a:r>
                      <a:endParaRPr lang="zh-CN" sz="2800" kern="100" dirty="0"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>
                          <a:latin typeface="Times New Roman"/>
                          <a:ea typeface="宋体"/>
                        </a:rPr>
                        <a:t>8</a:t>
                      </a:r>
                      <a:endParaRPr lang="zh-CN" sz="2800" kern="100"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>
                          <a:latin typeface="Times New Roman"/>
                          <a:ea typeface="宋体"/>
                        </a:rPr>
                        <a:t>9</a:t>
                      </a:r>
                      <a:endParaRPr lang="zh-CN" sz="2800" kern="100"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kern="100" dirty="0">
                          <a:solidFill>
                            <a:schemeClr val="bg2"/>
                          </a:solidFill>
                          <a:latin typeface="Times New Roman"/>
                          <a:ea typeface="宋体"/>
                        </a:rPr>
                        <a:t>top[x]</a:t>
                      </a:r>
                      <a:endParaRPr lang="zh-CN" sz="2800" kern="100" dirty="0">
                        <a:solidFill>
                          <a:schemeClr val="bg2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kern="100" dirty="0">
                          <a:solidFill>
                            <a:schemeClr val="bg2"/>
                          </a:solidFill>
                          <a:latin typeface="Times New Roman"/>
                          <a:ea typeface="宋体"/>
                        </a:rPr>
                        <a:t>1</a:t>
                      </a:r>
                      <a:endParaRPr lang="zh-CN" sz="2800" kern="100" dirty="0">
                        <a:solidFill>
                          <a:schemeClr val="bg2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kern="100" dirty="0">
                          <a:solidFill>
                            <a:schemeClr val="bg2"/>
                          </a:solidFill>
                          <a:latin typeface="Times New Roman"/>
                          <a:ea typeface="宋体"/>
                        </a:rPr>
                        <a:t>1</a:t>
                      </a:r>
                      <a:endParaRPr lang="zh-CN" sz="2800" kern="100" dirty="0">
                        <a:solidFill>
                          <a:schemeClr val="bg2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kern="100" dirty="0">
                          <a:solidFill>
                            <a:schemeClr val="bg2"/>
                          </a:solidFill>
                          <a:latin typeface="Times New Roman"/>
                          <a:ea typeface="宋体"/>
                        </a:rPr>
                        <a:t>3</a:t>
                      </a:r>
                      <a:endParaRPr lang="zh-CN" sz="2800" kern="100" dirty="0">
                        <a:solidFill>
                          <a:schemeClr val="bg2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kern="100" dirty="0">
                          <a:solidFill>
                            <a:schemeClr val="bg2"/>
                          </a:solidFill>
                          <a:latin typeface="Times New Roman"/>
                          <a:ea typeface="宋体"/>
                        </a:rPr>
                        <a:t>4</a:t>
                      </a:r>
                      <a:endParaRPr lang="zh-CN" sz="2800" kern="100" dirty="0">
                        <a:solidFill>
                          <a:schemeClr val="bg2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kern="100" dirty="0">
                          <a:solidFill>
                            <a:schemeClr val="bg2"/>
                          </a:solidFill>
                          <a:latin typeface="Times New Roman"/>
                          <a:ea typeface="宋体"/>
                        </a:rPr>
                        <a:t>5</a:t>
                      </a:r>
                      <a:endParaRPr lang="zh-CN" sz="2800" kern="100" dirty="0">
                        <a:solidFill>
                          <a:schemeClr val="bg2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kern="100" dirty="0">
                          <a:solidFill>
                            <a:schemeClr val="bg2"/>
                          </a:solidFill>
                          <a:latin typeface="Times New Roman"/>
                          <a:ea typeface="宋体"/>
                        </a:rPr>
                        <a:t>1</a:t>
                      </a:r>
                      <a:endParaRPr lang="zh-CN" sz="2800" kern="100" dirty="0">
                        <a:solidFill>
                          <a:schemeClr val="bg2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kern="100" dirty="0">
                          <a:solidFill>
                            <a:schemeClr val="bg2"/>
                          </a:solidFill>
                          <a:latin typeface="Times New Roman"/>
                          <a:ea typeface="宋体"/>
                        </a:rPr>
                        <a:t>4</a:t>
                      </a:r>
                      <a:endParaRPr lang="zh-CN" sz="2800" kern="100" dirty="0">
                        <a:solidFill>
                          <a:schemeClr val="bg2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kern="100" dirty="0">
                          <a:solidFill>
                            <a:schemeClr val="bg2"/>
                          </a:solidFill>
                          <a:latin typeface="Times New Roman"/>
                          <a:ea typeface="宋体"/>
                        </a:rPr>
                        <a:t>1</a:t>
                      </a:r>
                      <a:endParaRPr lang="zh-CN" sz="2800" kern="100" dirty="0">
                        <a:solidFill>
                          <a:schemeClr val="bg2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kern="100" dirty="0">
                          <a:solidFill>
                            <a:schemeClr val="bg2"/>
                          </a:solidFill>
                          <a:latin typeface="Times New Roman"/>
                          <a:ea typeface="宋体"/>
                        </a:rPr>
                        <a:t>4</a:t>
                      </a:r>
                      <a:endParaRPr lang="zh-CN" sz="2800" kern="100" dirty="0">
                        <a:solidFill>
                          <a:schemeClr val="bg2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7925" name="TextBox 38"/>
          <p:cNvSpPr txBox="1">
            <a:spLocks noChangeArrowheads="1"/>
          </p:cNvSpPr>
          <p:nvPr/>
        </p:nvSpPr>
        <p:spPr bwMode="auto">
          <a:xfrm>
            <a:off x="2916238" y="2420938"/>
            <a:ext cx="287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49" charset="-122"/>
              </a:defRPr>
            </a:lvl9pPr>
          </a:lstStyle>
          <a:p>
            <a:r>
              <a:rPr lang="en-US" altLang="zh-CN" b="1"/>
              <a:t>1</a:t>
            </a:r>
            <a:endParaRPr lang="zh-CN" alt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4788024" y="1484784"/>
            <a:ext cx="3888432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</a:rPr>
              <a:t>圈内的数字为原编号，</a:t>
            </a:r>
            <a:r>
              <a:rPr lang="zh-CN" altLang="zh-CN" sz="2800" dirty="0">
                <a:solidFill>
                  <a:schemeClr val="bg1"/>
                </a:solidFill>
              </a:rPr>
              <a:t>圆圈旁边的数字为</a:t>
            </a:r>
            <a:r>
              <a:rPr lang="en-GB" altLang="zh-CN" sz="2800" dirty="0">
                <a:solidFill>
                  <a:schemeClr val="bg1"/>
                </a:solidFill>
              </a:rPr>
              <a:t>size</a:t>
            </a:r>
            <a:r>
              <a:rPr lang="zh-CN" altLang="zh-CN" sz="2800" dirty="0">
                <a:solidFill>
                  <a:schemeClr val="bg1"/>
                </a:solidFill>
              </a:rPr>
              <a:t>值，粗线表示重边。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grpSp>
        <p:nvGrpSpPr>
          <p:cNvPr id="37929" name="组合 45"/>
          <p:cNvGrpSpPr>
            <a:grpSpLocks/>
          </p:cNvGrpSpPr>
          <p:nvPr/>
        </p:nvGrpSpPr>
        <p:grpSpPr bwMode="auto">
          <a:xfrm>
            <a:off x="539750" y="1268413"/>
            <a:ext cx="3960813" cy="4176712"/>
            <a:chOff x="539552" y="1268760"/>
            <a:chExt cx="3960440" cy="4176464"/>
          </a:xfrm>
        </p:grpSpPr>
        <p:grpSp>
          <p:nvGrpSpPr>
            <p:cNvPr id="37944" name="组合 33"/>
            <p:cNvGrpSpPr>
              <a:grpSpLocks/>
            </p:cNvGrpSpPr>
            <p:nvPr/>
          </p:nvGrpSpPr>
          <p:grpSpPr bwMode="auto">
            <a:xfrm>
              <a:off x="539552" y="1268760"/>
              <a:ext cx="3672408" cy="4176464"/>
              <a:chOff x="539552" y="1556792"/>
              <a:chExt cx="3672408" cy="4176464"/>
            </a:xfrm>
          </p:grpSpPr>
          <p:grpSp>
            <p:nvGrpSpPr>
              <p:cNvPr id="37953" name="组合 7"/>
              <p:cNvGrpSpPr>
                <a:grpSpLocks/>
              </p:cNvGrpSpPr>
              <p:nvPr/>
            </p:nvGrpSpPr>
            <p:grpSpPr bwMode="auto">
              <a:xfrm>
                <a:off x="539552" y="1556792"/>
                <a:ext cx="3672408" cy="4176464"/>
                <a:chOff x="395536" y="1628800"/>
                <a:chExt cx="3672408" cy="4176464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2124161" y="1628800"/>
                  <a:ext cx="576208" cy="576228"/>
                </a:xfrm>
                <a:prstGeom prst="ellipse">
                  <a:avLst/>
                </a:prstGeom>
                <a:noFill/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dirty="0">
                      <a:solidFill>
                        <a:schemeClr val="tx1"/>
                      </a:solidFill>
                    </a:rPr>
                    <a:t>1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2195591" y="2636802"/>
                  <a:ext cx="576209" cy="576229"/>
                </a:xfrm>
                <a:prstGeom prst="ellipse">
                  <a:avLst/>
                </a:prstGeom>
                <a:noFill/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dirty="0">
                      <a:solidFill>
                        <a:schemeClr val="tx1"/>
                      </a:solidFill>
                    </a:rPr>
                    <a:t>3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1259055" y="2708236"/>
                  <a:ext cx="576209" cy="576228"/>
                </a:xfrm>
                <a:prstGeom prst="ellipse">
                  <a:avLst/>
                </a:prstGeom>
                <a:noFill/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dirty="0">
                      <a:solidFill>
                        <a:schemeClr val="tx1"/>
                      </a:solidFill>
                    </a:rPr>
                    <a:t>2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132128" y="2708236"/>
                  <a:ext cx="576209" cy="576228"/>
                </a:xfrm>
                <a:prstGeom prst="ellipse">
                  <a:avLst/>
                </a:prstGeom>
                <a:noFill/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dirty="0">
                      <a:solidFill>
                        <a:schemeClr val="tx1"/>
                      </a:solidFill>
                    </a:rPr>
                    <a:t>4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椭圆 14"/>
                <p:cNvSpPr/>
                <p:nvPr/>
              </p:nvSpPr>
              <p:spPr>
                <a:xfrm>
                  <a:off x="395536" y="3717826"/>
                  <a:ext cx="576209" cy="574641"/>
                </a:xfrm>
                <a:prstGeom prst="ellipse">
                  <a:avLst/>
                </a:prstGeom>
                <a:noFill/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dirty="0">
                      <a:solidFill>
                        <a:schemeClr val="tx1"/>
                      </a:solidFill>
                    </a:rPr>
                    <a:t>5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1403504" y="3933713"/>
                  <a:ext cx="576208" cy="574641"/>
                </a:xfrm>
                <a:prstGeom prst="ellipse">
                  <a:avLst/>
                </a:prstGeom>
                <a:noFill/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dirty="0">
                      <a:solidFill>
                        <a:schemeClr val="tx1"/>
                      </a:solidFill>
                    </a:rPr>
                    <a:t>6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3348008" y="3933713"/>
                  <a:ext cx="576209" cy="574641"/>
                </a:xfrm>
                <a:prstGeom prst="ellipse">
                  <a:avLst/>
                </a:prstGeom>
                <a:noFill/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dirty="0">
                      <a:solidFill>
                        <a:schemeClr val="tx1"/>
                      </a:solidFill>
                    </a:rPr>
                    <a:t>7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492457" y="5229036"/>
                  <a:ext cx="576208" cy="576228"/>
                </a:xfrm>
                <a:prstGeom prst="ellipse">
                  <a:avLst/>
                </a:prstGeom>
                <a:noFill/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dirty="0">
                      <a:solidFill>
                        <a:schemeClr val="tx1"/>
                      </a:solidFill>
                    </a:rPr>
                    <a:t>9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椭圆 18"/>
                <p:cNvSpPr/>
                <p:nvPr/>
              </p:nvSpPr>
              <p:spPr>
                <a:xfrm>
                  <a:off x="1476522" y="5157602"/>
                  <a:ext cx="576208" cy="576229"/>
                </a:xfrm>
                <a:prstGeom prst="ellipse">
                  <a:avLst/>
                </a:prstGeom>
                <a:noFill/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dirty="0">
                      <a:solidFill>
                        <a:schemeClr val="tx1"/>
                      </a:solidFill>
                    </a:rPr>
                    <a:t>8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0" name="直接连接符 19"/>
                <p:cNvCxnSpPr>
                  <a:stCxn id="9" idx="3"/>
                  <a:endCxn id="11" idx="7"/>
                </p:cNvCxnSpPr>
                <p:nvPr/>
              </p:nvCxnSpPr>
              <p:spPr>
                <a:xfrm flipH="1">
                  <a:off x="1751133" y="2120896"/>
                  <a:ext cx="457157" cy="67306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>
                  <a:stCxn id="11" idx="3"/>
                  <a:endCxn id="15" idx="7"/>
                </p:cNvCxnSpPr>
                <p:nvPr/>
              </p:nvCxnSpPr>
              <p:spPr>
                <a:xfrm flipH="1">
                  <a:off x="887615" y="3200332"/>
                  <a:ext cx="457157" cy="60162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>
                  <a:stCxn id="9" idx="4"/>
                  <a:endCxn id="10" idx="0"/>
                </p:cNvCxnSpPr>
                <p:nvPr/>
              </p:nvCxnSpPr>
              <p:spPr>
                <a:xfrm>
                  <a:off x="2411471" y="2205028"/>
                  <a:ext cx="73018" cy="43177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>
                  <a:stCxn id="12" idx="1"/>
                  <a:endCxn id="9" idx="5"/>
                </p:cNvCxnSpPr>
                <p:nvPr/>
              </p:nvCxnSpPr>
              <p:spPr>
                <a:xfrm flipH="1" flipV="1">
                  <a:off x="2616240" y="2120896"/>
                  <a:ext cx="600018" cy="67306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stCxn id="11" idx="4"/>
                  <a:endCxn id="16" idx="0"/>
                </p:cNvCxnSpPr>
                <p:nvPr/>
              </p:nvCxnSpPr>
              <p:spPr>
                <a:xfrm>
                  <a:off x="1547952" y="3284464"/>
                  <a:ext cx="144449" cy="649249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/>
                <p:cNvCxnSpPr>
                  <a:stCxn id="16" idx="4"/>
                  <a:endCxn id="19" idx="0"/>
                </p:cNvCxnSpPr>
                <p:nvPr/>
              </p:nvCxnSpPr>
              <p:spPr>
                <a:xfrm>
                  <a:off x="1692402" y="4508354"/>
                  <a:ext cx="71430" cy="64924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25"/>
                <p:cNvCxnSpPr>
                  <a:stCxn id="12" idx="4"/>
                  <a:endCxn id="17" idx="0"/>
                </p:cNvCxnSpPr>
                <p:nvPr/>
              </p:nvCxnSpPr>
              <p:spPr>
                <a:xfrm>
                  <a:off x="3421026" y="3284464"/>
                  <a:ext cx="215880" cy="649249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>
                  <a:stCxn id="17" idx="4"/>
                  <a:endCxn id="18" idx="0"/>
                </p:cNvCxnSpPr>
                <p:nvPr/>
              </p:nvCxnSpPr>
              <p:spPr>
                <a:xfrm>
                  <a:off x="3636906" y="4508354"/>
                  <a:ext cx="144449" cy="72068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954" name="组合 27"/>
              <p:cNvGrpSpPr>
                <a:grpSpLocks/>
              </p:cNvGrpSpPr>
              <p:nvPr/>
            </p:nvGrpSpPr>
            <p:grpSpPr bwMode="auto">
              <a:xfrm>
                <a:off x="1691680" y="2048493"/>
                <a:ext cx="2232248" cy="3108699"/>
                <a:chOff x="1691680" y="2048493"/>
                <a:chExt cx="2232248" cy="3108699"/>
              </a:xfrm>
            </p:grpSpPr>
            <p:cxnSp>
              <p:nvCxnSpPr>
                <p:cNvPr id="29" name="直接连接符 28"/>
                <p:cNvCxnSpPr>
                  <a:stCxn id="9" idx="3"/>
                  <a:endCxn id="11" idx="7"/>
                </p:cNvCxnSpPr>
                <p:nvPr/>
              </p:nvCxnSpPr>
              <p:spPr>
                <a:xfrm flipH="1">
                  <a:off x="1895149" y="2048888"/>
                  <a:ext cx="457157" cy="673060"/>
                </a:xfrm>
                <a:prstGeom prst="line">
                  <a:avLst/>
                </a:prstGeom>
                <a:ln w="825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>
                  <a:stCxn id="11" idx="4"/>
                  <a:endCxn id="16" idx="0"/>
                </p:cNvCxnSpPr>
                <p:nvPr/>
              </p:nvCxnSpPr>
              <p:spPr>
                <a:xfrm>
                  <a:off x="1691968" y="3212456"/>
                  <a:ext cx="144449" cy="649249"/>
                </a:xfrm>
                <a:prstGeom prst="line">
                  <a:avLst/>
                </a:prstGeom>
                <a:ln w="825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>
                  <a:stCxn id="17" idx="4"/>
                  <a:endCxn id="18" idx="0"/>
                </p:cNvCxnSpPr>
                <p:nvPr/>
              </p:nvCxnSpPr>
              <p:spPr>
                <a:xfrm>
                  <a:off x="3780921" y="4436346"/>
                  <a:ext cx="144449" cy="720682"/>
                </a:xfrm>
                <a:prstGeom prst="line">
                  <a:avLst/>
                </a:prstGeom>
                <a:ln w="825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>
                  <a:stCxn id="16" idx="4"/>
                  <a:endCxn id="19" idx="0"/>
                </p:cNvCxnSpPr>
                <p:nvPr/>
              </p:nvCxnSpPr>
              <p:spPr>
                <a:xfrm>
                  <a:off x="1836417" y="4436346"/>
                  <a:ext cx="71430" cy="649248"/>
                </a:xfrm>
                <a:prstGeom prst="line">
                  <a:avLst/>
                </a:prstGeom>
                <a:ln w="825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>
                  <a:stCxn id="12" idx="4"/>
                  <a:endCxn id="17" idx="0"/>
                </p:cNvCxnSpPr>
                <p:nvPr/>
              </p:nvCxnSpPr>
              <p:spPr>
                <a:xfrm>
                  <a:off x="3565042" y="3212456"/>
                  <a:ext cx="215880" cy="649249"/>
                </a:xfrm>
                <a:prstGeom prst="line">
                  <a:avLst/>
                </a:prstGeom>
                <a:ln w="825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7945" name="TextBox 35"/>
            <p:cNvSpPr txBox="1">
              <a:spLocks noChangeArrowheads="1"/>
            </p:cNvSpPr>
            <p:nvPr/>
          </p:nvSpPr>
          <p:spPr bwMode="auto">
            <a:xfrm>
              <a:off x="2987824" y="1340768"/>
              <a:ext cx="2880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r>
                <a:rPr lang="en-US" altLang="zh-CN" b="1"/>
                <a:t>9</a:t>
              </a:r>
              <a:endParaRPr lang="zh-CN" altLang="en-US" b="1"/>
            </a:p>
          </p:txBody>
        </p:sp>
        <p:sp>
          <p:nvSpPr>
            <p:cNvPr id="37946" name="TextBox 36"/>
            <p:cNvSpPr txBox="1">
              <a:spLocks noChangeArrowheads="1"/>
            </p:cNvSpPr>
            <p:nvPr/>
          </p:nvSpPr>
          <p:spPr bwMode="auto">
            <a:xfrm>
              <a:off x="1979712" y="2420888"/>
              <a:ext cx="2880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r>
                <a:rPr lang="en-US" altLang="zh-CN" b="1"/>
                <a:t>4</a:t>
              </a:r>
              <a:endParaRPr lang="zh-CN" altLang="en-US" b="1"/>
            </a:p>
          </p:txBody>
        </p:sp>
        <p:sp>
          <p:nvSpPr>
            <p:cNvPr id="37947" name="TextBox 39"/>
            <p:cNvSpPr txBox="1">
              <a:spLocks noChangeArrowheads="1"/>
            </p:cNvSpPr>
            <p:nvPr/>
          </p:nvSpPr>
          <p:spPr bwMode="auto">
            <a:xfrm>
              <a:off x="3851920" y="2420888"/>
              <a:ext cx="2880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r>
                <a:rPr lang="en-US" altLang="zh-CN" b="1"/>
                <a:t>3</a:t>
              </a:r>
              <a:endParaRPr lang="zh-CN" altLang="en-US" b="1"/>
            </a:p>
          </p:txBody>
        </p:sp>
        <p:sp>
          <p:nvSpPr>
            <p:cNvPr id="37948" name="TextBox 40"/>
            <p:cNvSpPr txBox="1">
              <a:spLocks noChangeArrowheads="1"/>
            </p:cNvSpPr>
            <p:nvPr/>
          </p:nvSpPr>
          <p:spPr bwMode="auto">
            <a:xfrm>
              <a:off x="1115616" y="3501008"/>
              <a:ext cx="2880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r>
                <a:rPr lang="en-US" altLang="zh-CN" b="1"/>
                <a:t>1</a:t>
              </a:r>
              <a:endParaRPr lang="zh-CN" altLang="en-US" b="1"/>
            </a:p>
          </p:txBody>
        </p:sp>
        <p:sp>
          <p:nvSpPr>
            <p:cNvPr id="37949" name="TextBox 41"/>
            <p:cNvSpPr txBox="1">
              <a:spLocks noChangeArrowheads="1"/>
            </p:cNvSpPr>
            <p:nvPr/>
          </p:nvSpPr>
          <p:spPr bwMode="auto">
            <a:xfrm>
              <a:off x="2123728" y="3717032"/>
              <a:ext cx="2880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r>
                <a:rPr lang="en-US" altLang="zh-CN" b="1"/>
                <a:t>2</a:t>
              </a:r>
              <a:endParaRPr lang="zh-CN" altLang="en-US" b="1"/>
            </a:p>
          </p:txBody>
        </p:sp>
        <p:sp>
          <p:nvSpPr>
            <p:cNvPr id="37950" name="TextBox 42"/>
            <p:cNvSpPr txBox="1">
              <a:spLocks noChangeArrowheads="1"/>
            </p:cNvSpPr>
            <p:nvPr/>
          </p:nvSpPr>
          <p:spPr bwMode="auto">
            <a:xfrm>
              <a:off x="2195736" y="4941168"/>
              <a:ext cx="2880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r>
                <a:rPr lang="en-US" altLang="zh-CN" b="1"/>
                <a:t>1</a:t>
              </a:r>
              <a:endParaRPr lang="zh-CN" altLang="en-US" b="1"/>
            </a:p>
          </p:txBody>
        </p:sp>
        <p:sp>
          <p:nvSpPr>
            <p:cNvPr id="37951" name="TextBox 43"/>
            <p:cNvSpPr txBox="1">
              <a:spLocks noChangeArrowheads="1"/>
            </p:cNvSpPr>
            <p:nvPr/>
          </p:nvSpPr>
          <p:spPr bwMode="auto">
            <a:xfrm>
              <a:off x="4211960" y="4941168"/>
              <a:ext cx="2880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r>
                <a:rPr lang="en-US" altLang="zh-CN" b="1"/>
                <a:t>1</a:t>
              </a:r>
              <a:endParaRPr lang="zh-CN" altLang="en-US" b="1"/>
            </a:p>
          </p:txBody>
        </p:sp>
        <p:sp>
          <p:nvSpPr>
            <p:cNvPr id="37952" name="TextBox 44"/>
            <p:cNvSpPr txBox="1">
              <a:spLocks noChangeArrowheads="1"/>
            </p:cNvSpPr>
            <p:nvPr/>
          </p:nvSpPr>
          <p:spPr bwMode="auto">
            <a:xfrm>
              <a:off x="4067944" y="3717032"/>
              <a:ext cx="2880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r>
                <a:rPr lang="en-US" altLang="zh-CN" b="1"/>
                <a:t>2</a:t>
              </a:r>
              <a:endParaRPr lang="zh-CN" altLang="en-US" b="1"/>
            </a:p>
          </p:txBody>
        </p:sp>
      </p:grp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536575" y="1268413"/>
            <a:ext cx="8137525" cy="4176712"/>
            <a:chOff x="537182" y="1268760"/>
            <a:chExt cx="8137564" cy="4176494"/>
          </a:xfrm>
        </p:grpSpPr>
        <p:sp>
          <p:nvSpPr>
            <p:cNvPr id="13" name="TextBox 12"/>
            <p:cNvSpPr txBox="1"/>
            <p:nvPr/>
          </p:nvSpPr>
          <p:spPr>
            <a:xfrm>
              <a:off x="4786314" y="3429000"/>
              <a:ext cx="3888432" cy="9541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zh-CN" sz="2800" dirty="0">
                  <a:solidFill>
                    <a:schemeClr val="bg1"/>
                  </a:solidFill>
                </a:rPr>
                <a:t>圈</a:t>
              </a:r>
              <a:r>
                <a:rPr lang="zh-CN" altLang="en-US" sz="2800" dirty="0">
                  <a:solidFill>
                    <a:schemeClr val="bg1"/>
                  </a:solidFill>
                </a:rPr>
                <a:t>内</a:t>
              </a:r>
              <a:r>
                <a:rPr lang="zh-CN" altLang="zh-CN" sz="2800" dirty="0">
                  <a:solidFill>
                    <a:schemeClr val="bg1"/>
                  </a:solidFill>
                </a:rPr>
                <a:t>数字代表每个点的新编号</a:t>
              </a:r>
              <a:r>
                <a:rPr lang="en-GB" altLang="zh-CN" sz="2800" dirty="0" err="1">
                  <a:solidFill>
                    <a:schemeClr val="bg1"/>
                  </a:solidFill>
                </a:rPr>
                <a:t>tid</a:t>
              </a:r>
              <a:r>
                <a:rPr lang="zh-CN" altLang="zh-CN" sz="2800" dirty="0">
                  <a:solidFill>
                    <a:schemeClr val="bg1"/>
                  </a:solidFill>
                </a:rPr>
                <a:t>。</a:t>
              </a:r>
              <a:endParaRPr lang="en-US" altLang="zh-CN" sz="2800" dirty="0">
                <a:solidFill>
                  <a:schemeClr val="bg1"/>
                </a:solidFill>
              </a:endParaRPr>
            </a:p>
          </p:txBody>
        </p:sp>
        <p:grpSp>
          <p:nvGrpSpPr>
            <p:cNvPr id="37934" name="组合 57"/>
            <p:cNvGrpSpPr>
              <a:grpSpLocks/>
            </p:cNvGrpSpPr>
            <p:nvPr/>
          </p:nvGrpSpPr>
          <p:grpSpPr bwMode="auto">
            <a:xfrm>
              <a:off x="537182" y="1268760"/>
              <a:ext cx="3682188" cy="4176494"/>
              <a:chOff x="537182" y="1268760"/>
              <a:chExt cx="3682188" cy="4176494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267565" y="1268760"/>
                <a:ext cx="576266" cy="576232"/>
              </a:xfrm>
              <a:prstGeom prst="ellipse">
                <a:avLst/>
              </a:prstGeom>
              <a:solidFill>
                <a:schemeClr val="accent1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1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1400786" y="2357728"/>
                <a:ext cx="576266" cy="576232"/>
              </a:xfrm>
              <a:prstGeom prst="ellipse">
                <a:avLst/>
              </a:prstGeom>
              <a:solidFill>
                <a:schemeClr val="accent1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2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1548425" y="3572102"/>
                <a:ext cx="576265" cy="576233"/>
              </a:xfrm>
              <a:prstGeom prst="ellipse">
                <a:avLst/>
              </a:prstGeom>
              <a:solidFill>
                <a:schemeClr val="accent1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3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619862" y="4786476"/>
                <a:ext cx="576266" cy="576232"/>
              </a:xfrm>
              <a:prstGeom prst="ellipse">
                <a:avLst/>
              </a:prstGeom>
              <a:solidFill>
                <a:schemeClr val="accent1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4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537182" y="3357801"/>
                <a:ext cx="576266" cy="576232"/>
              </a:xfrm>
              <a:prstGeom prst="ellipse">
                <a:avLst/>
              </a:prstGeom>
              <a:solidFill>
                <a:schemeClr val="accent1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5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2345354" y="2275182"/>
                <a:ext cx="576265" cy="576232"/>
              </a:xfrm>
              <a:prstGeom prst="ellipse">
                <a:avLst/>
              </a:prstGeom>
              <a:solidFill>
                <a:schemeClr val="accent1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6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3285158" y="2357728"/>
                <a:ext cx="576265" cy="576232"/>
              </a:xfrm>
              <a:prstGeom prst="ellipse">
                <a:avLst/>
              </a:prstGeom>
              <a:solidFill>
                <a:schemeClr val="accent1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7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3499471" y="3572102"/>
                <a:ext cx="576266" cy="576233"/>
              </a:xfrm>
              <a:prstGeom prst="ellipse">
                <a:avLst/>
              </a:prstGeom>
              <a:solidFill>
                <a:schemeClr val="accent1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8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642347" y="4869022"/>
                <a:ext cx="576266" cy="576232"/>
              </a:xfrm>
              <a:prstGeom prst="ellipse">
                <a:avLst/>
              </a:prstGeom>
              <a:solidFill>
                <a:schemeClr val="accent1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9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维护重链</a:t>
            </a:r>
          </a:p>
        </p:txBody>
      </p:sp>
      <p:sp>
        <p:nvSpPr>
          <p:cNvPr id="3891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/>
              <a:t>剖分完之后，每条重链就相当于一段区间</a:t>
            </a:r>
            <a:r>
              <a:rPr lang="zh-CN" altLang="en-US"/>
              <a:t>，</a:t>
            </a:r>
            <a:r>
              <a:rPr lang="zh-CN" altLang="zh-CN"/>
              <a:t>用数据结构去维护。</a:t>
            </a:r>
          </a:p>
          <a:p>
            <a:r>
              <a:rPr lang="zh-CN" altLang="zh-CN"/>
              <a:t>把所有的重链首尾相接，放到同一个数据结构上，然后维护这一个整体即可。</a:t>
            </a:r>
            <a:endParaRPr lang="en-US" alt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修改操作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/>
              <a:t>单独修改一个点的权值</a:t>
            </a:r>
            <a:endParaRPr lang="en-US" altLang="zh-CN"/>
          </a:p>
          <a:p>
            <a:pPr>
              <a:buFont typeface="Wingdings 2" pitchFamily="18" charset="2"/>
              <a:buNone/>
            </a:pPr>
            <a:r>
              <a:rPr lang="en-US" altLang="zh-CN" sz="2800"/>
              <a:t>           </a:t>
            </a:r>
            <a:r>
              <a:rPr lang="zh-CN" altLang="zh-CN" sz="2800"/>
              <a:t>根据新的编号直接在数据结构中修改就行了。</a:t>
            </a:r>
          </a:p>
          <a:p>
            <a:pPr>
              <a:buFont typeface="Wingdings 2" pitchFamily="18" charset="2"/>
              <a:buNone/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修改操作</a:t>
            </a: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整体修改点 </a:t>
            </a:r>
            <a:r>
              <a:rPr lang="en-GB" altLang="zh-CN" dirty="0"/>
              <a:t>U</a:t>
            </a:r>
            <a:r>
              <a:rPr lang="zh-CN" altLang="zh-CN" dirty="0"/>
              <a:t>和点</a:t>
            </a:r>
            <a:r>
              <a:rPr lang="en-GB" altLang="zh-CN" dirty="0"/>
              <a:t>V</a:t>
            </a:r>
            <a:r>
              <a:rPr lang="zh-CN" altLang="zh-CN" dirty="0"/>
              <a:t>的路径上的权值</a:t>
            </a:r>
            <a:endParaRPr lang="en-US" altLang="zh-CN" dirty="0"/>
          </a:p>
          <a:p>
            <a:pPr>
              <a:buFont typeface="Wingdings 2" pitchFamily="18" charset="2"/>
              <a:buNone/>
            </a:pPr>
            <a:r>
              <a:rPr lang="en-US" altLang="zh-CN" dirty="0"/>
              <a:t>    </a:t>
            </a:r>
            <a:r>
              <a:rPr lang="en-US" altLang="zh-CN" dirty="0">
                <a:latin typeface="楷体" pitchFamily="49" charset="-122"/>
                <a:ea typeface="楷体" pitchFamily="49" charset="-122"/>
              </a:rPr>
              <a:t>I </a:t>
            </a:r>
            <a:r>
              <a:rPr lang="zh-CN" altLang="zh-CN" dirty="0">
                <a:latin typeface="楷体" pitchFamily="49" charset="-122"/>
                <a:ea typeface="楷体" pitchFamily="49" charset="-122"/>
              </a:rPr>
              <a:t>如果</a:t>
            </a:r>
            <a:r>
              <a:rPr lang="en-GB" altLang="zh-CN" dirty="0">
                <a:latin typeface="楷体" pitchFamily="49" charset="-122"/>
                <a:ea typeface="楷体" pitchFamily="49" charset="-122"/>
              </a:rPr>
              <a:t>U</a:t>
            </a:r>
            <a:r>
              <a:rPr lang="zh-CN" altLang="zh-CN" dirty="0">
                <a:latin typeface="楷体" pitchFamily="49" charset="-122"/>
                <a:ea typeface="楷体" pitchFamily="49" charset="-122"/>
              </a:rPr>
              <a:t>和</a:t>
            </a:r>
            <a:r>
              <a:rPr lang="en-GB" altLang="zh-CN" dirty="0">
                <a:latin typeface="楷体" pitchFamily="49" charset="-122"/>
                <a:ea typeface="楷体" pitchFamily="49" charset="-122"/>
              </a:rPr>
              <a:t>V</a:t>
            </a:r>
            <a:r>
              <a:rPr lang="zh-CN" altLang="zh-CN" dirty="0">
                <a:latin typeface="楷体" pitchFamily="49" charset="-122"/>
                <a:ea typeface="楷体" pitchFamily="49" charset="-122"/>
              </a:rPr>
              <a:t>在同一条重链上</a:t>
            </a:r>
            <a:endParaRPr lang="en-US" altLang="zh-CN" dirty="0">
              <a:latin typeface="楷体" pitchFamily="49" charset="-122"/>
              <a:ea typeface="楷体" pitchFamily="49" charset="-122"/>
            </a:endParaRPr>
          </a:p>
          <a:p>
            <a:pPr>
              <a:buFont typeface="Wingdings 2" pitchFamily="18" charset="2"/>
              <a:buNone/>
            </a:pPr>
            <a:r>
              <a:rPr lang="en-US" altLang="zh-CN" sz="2800" dirty="0"/>
              <a:t>       </a:t>
            </a:r>
            <a:r>
              <a:rPr lang="zh-CN" altLang="zh-CN" sz="2800" dirty="0"/>
              <a:t>直接用数据结构修改</a:t>
            </a:r>
            <a:r>
              <a:rPr lang="en-GB" altLang="zh-CN" sz="2800" dirty="0" err="1"/>
              <a:t>tid</a:t>
            </a:r>
            <a:r>
              <a:rPr lang="en-GB" altLang="zh-CN" sz="2800" dirty="0"/>
              <a:t>[U]</a:t>
            </a:r>
            <a:r>
              <a:rPr lang="zh-CN" altLang="zh-CN" sz="2800" dirty="0"/>
              <a:t>至</a:t>
            </a:r>
            <a:r>
              <a:rPr lang="en-GB" altLang="zh-CN" sz="2800" dirty="0" err="1"/>
              <a:t>tid</a:t>
            </a:r>
            <a:r>
              <a:rPr lang="en-GB" altLang="zh-CN" sz="2800" dirty="0"/>
              <a:t>[V]</a:t>
            </a:r>
            <a:r>
              <a:rPr lang="zh-CN" altLang="zh-CN" sz="2800" dirty="0"/>
              <a:t>间的值。</a:t>
            </a:r>
          </a:p>
          <a:p>
            <a:pPr>
              <a:buFont typeface="Wingdings 2" pitchFamily="18" charset="2"/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修改操作</a:t>
            </a:r>
          </a:p>
        </p:txBody>
      </p:sp>
      <p:sp>
        <p:nvSpPr>
          <p:cNvPr id="4301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整体修改点 </a:t>
            </a:r>
            <a:r>
              <a:rPr lang="en-GB" altLang="zh-CN" dirty="0"/>
              <a:t>U</a:t>
            </a:r>
            <a:r>
              <a:rPr lang="zh-CN" altLang="zh-CN" dirty="0"/>
              <a:t>和点</a:t>
            </a:r>
            <a:r>
              <a:rPr lang="en-GB" altLang="zh-CN" dirty="0"/>
              <a:t>V</a:t>
            </a:r>
            <a:r>
              <a:rPr lang="zh-CN" altLang="zh-CN" dirty="0"/>
              <a:t>的路径上的权值</a:t>
            </a:r>
            <a:endParaRPr lang="en-US" altLang="zh-CN" dirty="0"/>
          </a:p>
          <a:p>
            <a:pPr>
              <a:buFont typeface="Wingdings 2" pitchFamily="18" charset="2"/>
              <a:buNone/>
            </a:pPr>
            <a:r>
              <a:rPr lang="en-US" altLang="zh-CN" dirty="0">
                <a:latin typeface="楷体" pitchFamily="49" charset="-122"/>
                <a:ea typeface="楷体" pitchFamily="49" charset="-122"/>
              </a:rPr>
              <a:t>  II </a:t>
            </a:r>
            <a:r>
              <a:rPr lang="zh-CN" altLang="zh-CN" dirty="0">
                <a:latin typeface="楷体" pitchFamily="49" charset="-122"/>
                <a:ea typeface="楷体" pitchFamily="49" charset="-122"/>
              </a:rPr>
              <a:t>如果</a:t>
            </a:r>
            <a:r>
              <a:rPr lang="en-GB" altLang="zh-CN" dirty="0">
                <a:latin typeface="楷体" pitchFamily="49" charset="-122"/>
                <a:ea typeface="楷体" pitchFamily="49" charset="-122"/>
              </a:rPr>
              <a:t>U</a:t>
            </a:r>
            <a:r>
              <a:rPr lang="zh-CN" altLang="zh-CN" dirty="0">
                <a:latin typeface="楷体" pitchFamily="49" charset="-122"/>
                <a:ea typeface="楷体" pitchFamily="49" charset="-122"/>
              </a:rPr>
              <a:t>和</a:t>
            </a:r>
            <a:r>
              <a:rPr lang="en-GB" altLang="zh-CN" dirty="0">
                <a:latin typeface="楷体" pitchFamily="49" charset="-122"/>
                <a:ea typeface="楷体" pitchFamily="49" charset="-122"/>
              </a:rPr>
              <a:t>V</a:t>
            </a:r>
            <a:r>
              <a:rPr lang="zh-CN" altLang="zh-CN" dirty="0">
                <a:latin typeface="楷体" pitchFamily="49" charset="-122"/>
                <a:ea typeface="楷体" pitchFamily="49" charset="-122"/>
              </a:rPr>
              <a:t>不在同一条重链上</a:t>
            </a:r>
          </a:p>
          <a:p>
            <a:pPr>
              <a:buFont typeface="Wingdings 2" pitchFamily="18" charset="2"/>
              <a:buNone/>
            </a:pPr>
            <a:r>
              <a:rPr lang="en-US" altLang="zh-CN" sz="2800" dirty="0"/>
              <a:t>         </a:t>
            </a:r>
            <a:r>
              <a:rPr lang="zh-CN" altLang="zh-CN" sz="2800" dirty="0"/>
              <a:t>一边进行修改，一边将</a:t>
            </a:r>
            <a:r>
              <a:rPr lang="en-GB" altLang="zh-CN" sz="2800" dirty="0"/>
              <a:t>U</a:t>
            </a:r>
            <a:r>
              <a:rPr lang="zh-CN" altLang="zh-CN" sz="2800" dirty="0"/>
              <a:t>和</a:t>
            </a:r>
            <a:r>
              <a:rPr lang="en-GB" altLang="zh-CN" sz="2800" dirty="0"/>
              <a:t>V</a:t>
            </a:r>
            <a:r>
              <a:rPr lang="zh-CN" altLang="zh-CN" sz="2800" dirty="0"/>
              <a:t>往同一条重链上靠，</a:t>
            </a:r>
            <a:r>
              <a:rPr lang="zh-CN" altLang="en-US" sz="2800" dirty="0"/>
              <a:t>然后就</a:t>
            </a:r>
            <a:r>
              <a:rPr lang="zh-CN" altLang="zh-CN" sz="2800" dirty="0"/>
              <a:t>变成了</a:t>
            </a:r>
            <a:r>
              <a:rPr lang="zh-CN" altLang="en-US" sz="28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Ｉ</a:t>
            </a:r>
            <a:r>
              <a:rPr lang="zh-CN" altLang="zh-CN" sz="2800" dirty="0"/>
              <a:t>的情况。</a:t>
            </a:r>
          </a:p>
          <a:p>
            <a:pPr>
              <a:buFont typeface="Wingdings 2" pitchFamily="18" charset="2"/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68711" y="4581128"/>
            <a:ext cx="876874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</a:rPr>
              <a:t>怎样将</a:t>
            </a:r>
            <a:r>
              <a:rPr lang="en-US" altLang="zh-CN" sz="4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</a:rPr>
              <a:t>U</a:t>
            </a:r>
            <a:r>
              <a:rPr lang="zh-CN" altLang="en-US" sz="4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</a:rPr>
              <a:t>和</a:t>
            </a:r>
            <a:r>
              <a:rPr lang="en-US" altLang="zh-CN" sz="4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</a:rPr>
              <a:t>V</a:t>
            </a:r>
            <a:r>
              <a:rPr lang="zh-CN" altLang="en-US" sz="4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</a:rPr>
              <a:t>向同一条重链上靠</a:t>
            </a:r>
            <a:r>
              <a:rPr lang="en-US" altLang="zh-CN" sz="4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</a:rPr>
              <a:t>?</a:t>
            </a:r>
            <a:endParaRPr lang="zh-CN" altLang="en-US" sz="4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+mn-lt"/>
              <a:ea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修改操作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3851275" y="1600200"/>
            <a:ext cx="4835525" cy="452596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sz="3200" dirty="0"/>
              <a:t>A. </a:t>
            </a:r>
            <a:r>
              <a:rPr lang="zh-CN" altLang="zh-CN" sz="3200" dirty="0"/>
              <a:t>若</a:t>
            </a:r>
            <a:r>
              <a:rPr lang="en-GB" altLang="zh-CN" sz="3200" dirty="0" err="1"/>
              <a:t>fa</a:t>
            </a:r>
            <a:r>
              <a:rPr lang="en-GB" altLang="zh-CN" sz="3200" dirty="0"/>
              <a:t>[top[U]]</a:t>
            </a:r>
            <a:r>
              <a:rPr lang="zh-CN" altLang="zh-CN" sz="3200" dirty="0"/>
              <a:t>与</a:t>
            </a:r>
            <a:r>
              <a:rPr lang="en-GB" altLang="zh-CN" sz="3200" dirty="0"/>
              <a:t>V</a:t>
            </a:r>
            <a:r>
              <a:rPr lang="zh-CN" altLang="zh-CN" sz="3200" dirty="0"/>
              <a:t>在同一条重链上。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zh-CN" altLang="zh-CN" sz="2800" dirty="0"/>
              <a:t>修改点</a:t>
            </a:r>
            <a:r>
              <a:rPr lang="en-US" altLang="zh-CN" sz="2800" dirty="0"/>
              <a:t>U</a:t>
            </a:r>
            <a:r>
              <a:rPr lang="zh-CN" altLang="en-US" sz="2800" dirty="0"/>
              <a:t>与</a:t>
            </a:r>
            <a:r>
              <a:rPr lang="en-US" altLang="zh-CN" sz="2800" dirty="0"/>
              <a:t>top[u]</a:t>
            </a:r>
            <a:r>
              <a:rPr lang="zh-CN" altLang="en-US" sz="2800" dirty="0"/>
              <a:t>间的各权值</a:t>
            </a:r>
            <a:r>
              <a:rPr lang="zh-CN" altLang="zh-CN" sz="2800" dirty="0"/>
              <a:t>，然后</a:t>
            </a:r>
            <a:r>
              <a:rPr lang="en-US" altLang="zh-CN" sz="2800" dirty="0"/>
              <a:t>U</a:t>
            </a:r>
            <a:r>
              <a:rPr lang="zh-CN" altLang="en-US" sz="2800" dirty="0"/>
              <a:t>跳至</a:t>
            </a:r>
            <a:r>
              <a:rPr lang="en-US" altLang="zh-CN" sz="2800" dirty="0" err="1"/>
              <a:t>fa</a:t>
            </a:r>
            <a:r>
              <a:rPr lang="en-US" altLang="zh-CN" sz="2800" dirty="0"/>
              <a:t>[top[u]</a:t>
            </a:r>
            <a:r>
              <a:rPr lang="zh-CN" altLang="en-US" sz="2800" dirty="0"/>
              <a:t>，就</a:t>
            </a:r>
            <a:r>
              <a:rPr lang="zh-CN" altLang="zh-CN" sz="2800" dirty="0"/>
              <a:t>变成了</a:t>
            </a:r>
            <a:r>
              <a:rPr lang="zh-CN" altLang="en-US" sz="2800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Ｉ</a:t>
            </a:r>
            <a:r>
              <a:rPr lang="zh-CN" altLang="zh-CN" sz="2800" dirty="0"/>
              <a:t>的情况</a:t>
            </a:r>
            <a:r>
              <a:rPr lang="zh-CN" altLang="en-US" sz="2800" dirty="0"/>
              <a:t>。</a:t>
            </a:r>
            <a:endParaRPr lang="zh-CN" altLang="en-US" dirty="0"/>
          </a:p>
        </p:txBody>
      </p:sp>
      <p:grpSp>
        <p:nvGrpSpPr>
          <p:cNvPr id="44035" name="组合 65"/>
          <p:cNvGrpSpPr>
            <a:grpSpLocks/>
          </p:cNvGrpSpPr>
          <p:nvPr/>
        </p:nvGrpSpPr>
        <p:grpSpPr bwMode="auto">
          <a:xfrm>
            <a:off x="571500" y="1643063"/>
            <a:ext cx="2928938" cy="4429125"/>
            <a:chOff x="571472" y="1643050"/>
            <a:chExt cx="2928958" cy="4429156"/>
          </a:xfrm>
        </p:grpSpPr>
        <p:cxnSp>
          <p:nvCxnSpPr>
            <p:cNvPr id="12" name="直接连接符 11"/>
            <p:cNvCxnSpPr>
              <a:stCxn id="8" idx="5"/>
              <a:endCxn id="7" idx="1"/>
            </p:cNvCxnSpPr>
            <p:nvPr/>
          </p:nvCxnSpPr>
          <p:spPr>
            <a:xfrm rot="16200000" flipH="1">
              <a:off x="1242989" y="2314568"/>
              <a:ext cx="728668" cy="728667"/>
            </a:xfrm>
            <a:prstGeom prst="line">
              <a:avLst/>
            </a:prstGeom>
            <a:ln w="762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037" name="组合 64"/>
            <p:cNvGrpSpPr>
              <a:grpSpLocks/>
            </p:cNvGrpSpPr>
            <p:nvPr/>
          </p:nvGrpSpPr>
          <p:grpSpPr bwMode="auto">
            <a:xfrm>
              <a:off x="571472" y="1643050"/>
              <a:ext cx="2928958" cy="4429156"/>
              <a:chOff x="357158" y="1928802"/>
              <a:chExt cx="2928958" cy="4429156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643042" y="3214686"/>
                <a:ext cx="785818" cy="785817"/>
              </a:xfrm>
              <a:prstGeom prst="ellipse">
                <a:avLst/>
              </a:prstGeom>
              <a:noFill/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 err="1">
                    <a:solidFill>
                      <a:schemeClr val="tx1"/>
                    </a:solidFill>
                  </a:rPr>
                  <a:t>fa</a:t>
                </a:r>
                <a:r>
                  <a:rPr lang="en-US" altLang="zh-CN" sz="1600" b="1" dirty="0">
                    <a:solidFill>
                      <a:schemeClr val="tx1"/>
                    </a:solidFill>
                  </a:rPr>
                  <a:t>[top[u]</a:t>
                </a:r>
                <a:endParaRPr lang="zh-CN" alt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57158" y="1928802"/>
                <a:ext cx="785818" cy="785817"/>
              </a:xfrm>
              <a:prstGeom prst="ellipse">
                <a:avLst/>
              </a:prstGeom>
              <a:noFill/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tx1"/>
                    </a:solidFill>
                  </a:rPr>
                  <a:t>V</a:t>
                </a:r>
                <a:endParaRPr lang="zh-CN" alt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642910" y="4143379"/>
                <a:ext cx="785818" cy="785819"/>
              </a:xfrm>
              <a:prstGeom prst="ellipse">
                <a:avLst/>
              </a:prstGeom>
              <a:noFill/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tx1"/>
                    </a:solidFill>
                  </a:rPr>
                  <a:t>top[u]</a:t>
                </a:r>
                <a:endParaRPr lang="zh-CN" alt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071670" y="5572139"/>
                <a:ext cx="785818" cy="785819"/>
              </a:xfrm>
              <a:prstGeom prst="ellipse">
                <a:avLst/>
              </a:prstGeom>
              <a:noFill/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b="1" dirty="0">
                    <a:solidFill>
                      <a:schemeClr val="tx1"/>
                    </a:solidFill>
                  </a:rPr>
                  <a:t>U</a:t>
                </a:r>
                <a:endParaRPr lang="zh-CN" altLang="en-US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0" name="直接连接符 19"/>
              <p:cNvCxnSpPr>
                <a:stCxn id="7" idx="5"/>
              </p:cNvCxnSpPr>
              <p:nvPr/>
            </p:nvCxnSpPr>
            <p:spPr>
              <a:xfrm rot="16200000" flipH="1">
                <a:off x="2314559" y="3886203"/>
                <a:ext cx="971557" cy="971557"/>
              </a:xfrm>
              <a:prstGeom prst="line">
                <a:avLst/>
              </a:prstGeom>
              <a:ln w="762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>
                <a:stCxn id="9" idx="5"/>
                <a:endCxn id="10" idx="1"/>
              </p:cNvCxnSpPr>
              <p:nvPr/>
            </p:nvCxnSpPr>
            <p:spPr>
              <a:xfrm rot="16200000" flipH="1">
                <a:off x="1314427" y="4814897"/>
                <a:ext cx="871543" cy="871543"/>
              </a:xfrm>
              <a:prstGeom prst="line">
                <a:avLst/>
              </a:prstGeom>
              <a:ln w="762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>
                <a:stCxn id="7" idx="3"/>
                <a:endCxn id="9" idx="7"/>
              </p:cNvCxnSpPr>
              <p:nvPr/>
            </p:nvCxnSpPr>
            <p:spPr>
              <a:xfrm rot="5400000">
                <a:off x="1350146" y="3850484"/>
                <a:ext cx="371478" cy="4429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>
                <a:stCxn id="9" idx="5"/>
              </p:cNvCxnSpPr>
              <p:nvPr/>
            </p:nvCxnSpPr>
            <p:spPr>
              <a:xfrm rot="16200000" flipH="1">
                <a:off x="1314428" y="4814897"/>
                <a:ext cx="257177" cy="257177"/>
              </a:xfrm>
              <a:prstGeom prst="line">
                <a:avLst/>
              </a:prstGeom>
              <a:ln w="76200"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>
                <a:stCxn id="8" idx="5"/>
              </p:cNvCxnSpPr>
              <p:nvPr/>
            </p:nvCxnSpPr>
            <p:spPr>
              <a:xfrm rot="16200000" flipH="1">
                <a:off x="1028676" y="2600319"/>
                <a:ext cx="185739" cy="185738"/>
              </a:xfrm>
              <a:prstGeom prst="line">
                <a:avLst/>
              </a:prstGeom>
              <a:ln w="76200"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>
                <a:endCxn id="7" idx="1"/>
              </p:cNvCxnSpPr>
              <p:nvPr/>
            </p:nvCxnSpPr>
            <p:spPr>
              <a:xfrm rot="16200000" flipH="1">
                <a:off x="1643042" y="3214686"/>
                <a:ext cx="114301" cy="114301"/>
              </a:xfrm>
              <a:prstGeom prst="line">
                <a:avLst/>
              </a:prstGeom>
              <a:ln w="76200"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stCxn id="7" idx="5"/>
              </p:cNvCxnSpPr>
              <p:nvPr/>
            </p:nvCxnSpPr>
            <p:spPr>
              <a:xfrm rot="16200000" flipH="1">
                <a:off x="2314559" y="3886203"/>
                <a:ext cx="257177" cy="257177"/>
              </a:xfrm>
              <a:prstGeom prst="line">
                <a:avLst/>
              </a:prstGeom>
              <a:ln w="76200"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>
                <a:endCxn id="10" idx="1"/>
              </p:cNvCxnSpPr>
              <p:nvPr/>
            </p:nvCxnSpPr>
            <p:spPr>
              <a:xfrm rot="16200000" flipH="1">
                <a:off x="2000232" y="5500702"/>
                <a:ext cx="185738" cy="185738"/>
              </a:xfrm>
              <a:prstGeom prst="line">
                <a:avLst/>
              </a:prstGeom>
              <a:ln w="76200"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修改操作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3851275" y="1600200"/>
            <a:ext cx="4835525" cy="4708525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sz="3200" dirty="0"/>
              <a:t>B. </a:t>
            </a:r>
            <a:r>
              <a:rPr lang="zh-CN" altLang="zh-CN" sz="3200" dirty="0"/>
              <a:t>若</a:t>
            </a:r>
            <a:r>
              <a:rPr lang="en-GB" altLang="zh-CN" sz="3200" dirty="0"/>
              <a:t>U</a:t>
            </a:r>
            <a:r>
              <a:rPr lang="zh-CN" altLang="zh-CN" sz="3200" dirty="0"/>
              <a:t>向上经过若干条重链和轻边与</a:t>
            </a:r>
            <a:r>
              <a:rPr lang="en-GB" altLang="zh-CN" sz="3200" dirty="0"/>
              <a:t>V</a:t>
            </a:r>
            <a:r>
              <a:rPr lang="zh-CN" altLang="zh-CN" sz="3200" dirty="0"/>
              <a:t>在同一条重链上。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zh-CN" altLang="zh-CN" sz="2800" dirty="0"/>
              <a:t>不断地</a:t>
            </a:r>
            <a:r>
              <a:rPr lang="zh-CN" altLang="en-US" sz="2800" dirty="0"/>
              <a:t>修改当前</a:t>
            </a:r>
            <a:r>
              <a:rPr lang="en-US" altLang="zh-CN" sz="2800" dirty="0"/>
              <a:t>U</a:t>
            </a:r>
            <a:r>
              <a:rPr lang="zh-CN" altLang="en-US" sz="2800" dirty="0"/>
              <a:t>和</a:t>
            </a:r>
            <a:r>
              <a:rPr lang="en-US" altLang="zh-CN" sz="2800" dirty="0"/>
              <a:t>top[u]</a:t>
            </a:r>
            <a:r>
              <a:rPr lang="zh-CN" altLang="en-US" sz="2800" dirty="0"/>
              <a:t>间的</a:t>
            </a:r>
            <a:r>
              <a:rPr lang="zh-CN" altLang="zh-CN" sz="2800" dirty="0"/>
              <a:t>各权值，再将</a:t>
            </a:r>
            <a:r>
              <a:rPr lang="en-GB" altLang="zh-CN" sz="2800" dirty="0"/>
              <a:t>U</a:t>
            </a:r>
            <a:r>
              <a:rPr lang="zh-CN" altLang="en-US" sz="2800" dirty="0"/>
              <a:t>跳至</a:t>
            </a:r>
            <a:r>
              <a:rPr lang="en-GB" altLang="zh-CN" sz="2800" dirty="0" err="1"/>
              <a:t>fa</a:t>
            </a:r>
            <a:r>
              <a:rPr lang="en-GB" altLang="zh-CN" sz="2800" dirty="0"/>
              <a:t>[top[U]]</a:t>
            </a:r>
            <a:r>
              <a:rPr lang="zh-CN" altLang="en-US" sz="2800" dirty="0"/>
              <a:t>，</a:t>
            </a:r>
            <a:r>
              <a:rPr lang="zh-CN" altLang="zh-CN" sz="2800" dirty="0"/>
              <a:t>直到</a:t>
            </a:r>
            <a:r>
              <a:rPr lang="en-GB" altLang="zh-CN" sz="2800" dirty="0"/>
              <a:t>U</a:t>
            </a:r>
            <a:r>
              <a:rPr lang="zh-CN" altLang="zh-CN" sz="2800" dirty="0"/>
              <a:t>与</a:t>
            </a:r>
            <a:r>
              <a:rPr lang="en-GB" altLang="zh-CN" sz="2800" dirty="0"/>
              <a:t>V</a:t>
            </a:r>
            <a:r>
              <a:rPr lang="zh-CN" altLang="zh-CN" sz="2800" dirty="0"/>
              <a:t>在同一条重链。</a:t>
            </a:r>
            <a:endParaRPr lang="zh-CN" altLang="en-US" sz="2800" dirty="0"/>
          </a:p>
        </p:txBody>
      </p:sp>
      <p:grpSp>
        <p:nvGrpSpPr>
          <p:cNvPr id="46083" name="组合 47"/>
          <p:cNvGrpSpPr>
            <a:grpSpLocks/>
          </p:cNvGrpSpPr>
          <p:nvPr/>
        </p:nvGrpSpPr>
        <p:grpSpPr bwMode="auto">
          <a:xfrm>
            <a:off x="571500" y="1643063"/>
            <a:ext cx="2928938" cy="4429125"/>
            <a:chOff x="571472" y="1643050"/>
            <a:chExt cx="2928958" cy="4429156"/>
          </a:xfrm>
        </p:grpSpPr>
        <p:grpSp>
          <p:nvGrpSpPr>
            <p:cNvPr id="46084" name="组合 20"/>
            <p:cNvGrpSpPr>
              <a:grpSpLocks/>
            </p:cNvGrpSpPr>
            <p:nvPr/>
          </p:nvGrpSpPr>
          <p:grpSpPr bwMode="auto">
            <a:xfrm>
              <a:off x="571472" y="1643050"/>
              <a:ext cx="2928958" cy="4429156"/>
              <a:chOff x="571472" y="1643050"/>
              <a:chExt cx="2928958" cy="4429156"/>
            </a:xfrm>
          </p:grpSpPr>
          <p:cxnSp>
            <p:nvCxnSpPr>
              <p:cNvPr id="22" name="直接连接符 21"/>
              <p:cNvCxnSpPr>
                <a:stCxn id="25" idx="5"/>
                <a:endCxn id="24" idx="1"/>
              </p:cNvCxnSpPr>
              <p:nvPr/>
            </p:nvCxnSpPr>
            <p:spPr>
              <a:xfrm rot="16200000" flipH="1">
                <a:off x="1242989" y="2314568"/>
                <a:ext cx="728668" cy="728667"/>
              </a:xfrm>
              <a:prstGeom prst="line">
                <a:avLst/>
              </a:prstGeom>
              <a:ln w="762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087" name="组合 64"/>
              <p:cNvGrpSpPr>
                <a:grpSpLocks/>
              </p:cNvGrpSpPr>
              <p:nvPr/>
            </p:nvGrpSpPr>
            <p:grpSpPr bwMode="auto">
              <a:xfrm>
                <a:off x="571472" y="1643050"/>
                <a:ext cx="2928958" cy="4429156"/>
                <a:chOff x="357158" y="1928802"/>
                <a:chExt cx="2928958" cy="4429156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1643042" y="3214686"/>
                  <a:ext cx="785818" cy="785817"/>
                </a:xfrm>
                <a:prstGeom prst="ellipse">
                  <a:avLst/>
                </a:prstGeom>
                <a:solidFill>
                  <a:schemeClr val="accent1"/>
                </a:solidFill>
                <a:ln w="317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357158" y="1928802"/>
                  <a:ext cx="785818" cy="785817"/>
                </a:xfrm>
                <a:prstGeom prst="ellipse">
                  <a:avLst/>
                </a:prstGeom>
                <a:noFill/>
                <a:ln w="317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b="1" dirty="0">
                      <a:solidFill>
                        <a:schemeClr val="tx1"/>
                      </a:solidFill>
                    </a:rPr>
                    <a:t>V</a:t>
                  </a:r>
                  <a:endParaRPr lang="zh-CN" alt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642910" y="4143379"/>
                  <a:ext cx="785818" cy="785819"/>
                </a:xfrm>
                <a:prstGeom prst="ellipse">
                  <a:avLst/>
                </a:prstGeom>
                <a:noFill/>
                <a:ln w="317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b="1" dirty="0">
                      <a:solidFill>
                        <a:schemeClr val="tx1"/>
                      </a:solidFill>
                    </a:rPr>
                    <a:t>top[u]</a:t>
                  </a:r>
                  <a:endParaRPr lang="zh-CN" alt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2071670" y="5572139"/>
                  <a:ext cx="785818" cy="785819"/>
                </a:xfrm>
                <a:prstGeom prst="ellipse">
                  <a:avLst/>
                </a:prstGeom>
                <a:noFill/>
                <a:ln w="317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b="1" dirty="0">
                      <a:solidFill>
                        <a:schemeClr val="tx1"/>
                      </a:solidFill>
                    </a:rPr>
                    <a:t>U</a:t>
                  </a:r>
                  <a:endParaRPr lang="zh-CN" altLang="en-US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8" name="直接连接符 27"/>
                <p:cNvCxnSpPr>
                  <a:stCxn id="24" idx="5"/>
                </p:cNvCxnSpPr>
                <p:nvPr/>
              </p:nvCxnSpPr>
              <p:spPr>
                <a:xfrm rot="16200000" flipH="1">
                  <a:off x="2314559" y="3886203"/>
                  <a:ext cx="971557" cy="971557"/>
                </a:xfrm>
                <a:prstGeom prst="line">
                  <a:avLst/>
                </a:prstGeom>
                <a:ln w="76200"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>
                  <a:stCxn id="26" idx="5"/>
                  <a:endCxn id="27" idx="1"/>
                </p:cNvCxnSpPr>
                <p:nvPr/>
              </p:nvCxnSpPr>
              <p:spPr>
                <a:xfrm rot="16200000" flipH="1">
                  <a:off x="1314427" y="4814897"/>
                  <a:ext cx="871543" cy="871543"/>
                </a:xfrm>
                <a:prstGeom prst="line">
                  <a:avLst/>
                </a:prstGeom>
                <a:ln w="76200"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>
                  <a:stCxn id="26" idx="5"/>
                </p:cNvCxnSpPr>
                <p:nvPr/>
              </p:nvCxnSpPr>
              <p:spPr>
                <a:xfrm rot="16200000" flipH="1">
                  <a:off x="1314428" y="4814897"/>
                  <a:ext cx="257177" cy="257177"/>
                </a:xfrm>
                <a:prstGeom prst="line">
                  <a:avLst/>
                </a:prstGeom>
                <a:ln w="76200"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>
                  <a:stCxn id="25" idx="5"/>
                </p:cNvCxnSpPr>
                <p:nvPr/>
              </p:nvCxnSpPr>
              <p:spPr>
                <a:xfrm rot="16200000" flipH="1">
                  <a:off x="1028676" y="2600319"/>
                  <a:ext cx="185739" cy="185738"/>
                </a:xfrm>
                <a:prstGeom prst="line">
                  <a:avLst/>
                </a:prstGeom>
                <a:ln w="76200"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>
                  <a:endCxn id="24" idx="1"/>
                </p:cNvCxnSpPr>
                <p:nvPr/>
              </p:nvCxnSpPr>
              <p:spPr>
                <a:xfrm rot="16200000" flipH="1">
                  <a:off x="1643042" y="3214686"/>
                  <a:ext cx="114301" cy="114301"/>
                </a:xfrm>
                <a:prstGeom prst="line">
                  <a:avLst/>
                </a:prstGeom>
                <a:ln w="76200"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>
                  <a:stCxn id="24" idx="5"/>
                </p:cNvCxnSpPr>
                <p:nvPr/>
              </p:nvCxnSpPr>
              <p:spPr>
                <a:xfrm rot="16200000" flipH="1">
                  <a:off x="2314559" y="3886203"/>
                  <a:ext cx="257177" cy="257177"/>
                </a:xfrm>
                <a:prstGeom prst="line">
                  <a:avLst/>
                </a:prstGeom>
                <a:ln w="76200"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/>
                <p:cNvCxnSpPr>
                  <a:endCxn id="27" idx="1"/>
                </p:cNvCxnSpPr>
                <p:nvPr/>
              </p:nvCxnSpPr>
              <p:spPr>
                <a:xfrm rot="16200000" flipH="1">
                  <a:off x="2000232" y="5500702"/>
                  <a:ext cx="185738" cy="185738"/>
                </a:xfrm>
                <a:prstGeom prst="line">
                  <a:avLst/>
                </a:prstGeom>
                <a:ln w="76200"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8" name="直接连接符 37"/>
            <p:cNvCxnSpPr>
              <a:stCxn id="24" idx="3"/>
              <a:endCxn id="26" idx="7"/>
            </p:cNvCxnSpPr>
            <p:nvPr/>
          </p:nvCxnSpPr>
          <p:spPr>
            <a:xfrm rot="5400000">
              <a:off x="1564460" y="3564732"/>
              <a:ext cx="371478" cy="442915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修改操作</a:t>
            </a:r>
          </a:p>
        </p:txBody>
      </p:sp>
      <p:sp>
        <p:nvSpPr>
          <p:cNvPr id="7" name="内容占位符 4"/>
          <p:cNvSpPr>
            <a:spLocks noGrp="1"/>
          </p:cNvSpPr>
          <p:nvPr>
            <p:ph sz="half" idx="1"/>
          </p:nvPr>
        </p:nvSpPr>
        <p:spPr>
          <a:xfrm>
            <a:off x="3851275" y="1600200"/>
            <a:ext cx="4835525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3200" dirty="0"/>
              <a:t>C. </a:t>
            </a:r>
            <a:r>
              <a:rPr lang="zh-CN" altLang="zh-CN" sz="3200" dirty="0"/>
              <a:t>若</a:t>
            </a:r>
            <a:r>
              <a:rPr lang="en-GB" altLang="zh-CN" sz="3200" dirty="0"/>
              <a:t>U</a:t>
            </a:r>
            <a:r>
              <a:rPr lang="zh-CN" altLang="zh-CN" sz="3200" dirty="0"/>
              <a:t>和</a:t>
            </a:r>
            <a:r>
              <a:rPr lang="en-GB" altLang="zh-CN" sz="3200" dirty="0"/>
              <a:t>V</a:t>
            </a:r>
            <a:r>
              <a:rPr lang="zh-CN" altLang="zh-CN" sz="3200" dirty="0"/>
              <a:t>都是向上经过若干条重链和轻边，到达同一条重链。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zh-CN" altLang="zh-CN" sz="2800" dirty="0"/>
              <a:t>每次在点</a:t>
            </a:r>
            <a:r>
              <a:rPr lang="en-GB" altLang="zh-CN" sz="2800" dirty="0"/>
              <a:t>U</a:t>
            </a:r>
            <a:r>
              <a:rPr lang="zh-CN" altLang="zh-CN" sz="2800" dirty="0"/>
              <a:t>和点</a:t>
            </a:r>
            <a:r>
              <a:rPr lang="en-GB" altLang="zh-CN" sz="2800" dirty="0"/>
              <a:t>V</a:t>
            </a:r>
            <a:r>
              <a:rPr lang="zh-CN" altLang="zh-CN" sz="2800" dirty="0"/>
              <a:t>中，选择</a:t>
            </a:r>
            <a:r>
              <a:rPr lang="en-US" altLang="zh-CN" sz="2800" dirty="0" err="1"/>
              <a:t>dep</a:t>
            </a:r>
            <a:r>
              <a:rPr lang="en-US" altLang="zh-CN" sz="2800" dirty="0"/>
              <a:t>[top[x]]</a:t>
            </a:r>
            <a:r>
              <a:rPr lang="zh-CN" altLang="en-US" sz="2800" dirty="0"/>
              <a:t>较大</a:t>
            </a:r>
            <a:r>
              <a:rPr lang="zh-CN" altLang="zh-CN" sz="2800" dirty="0"/>
              <a:t>的点</a:t>
            </a:r>
            <a:r>
              <a:rPr lang="en-US" altLang="zh-CN" sz="2800" dirty="0"/>
              <a:t>x</a:t>
            </a:r>
            <a:r>
              <a:rPr lang="zh-CN" altLang="zh-CN" sz="2800" dirty="0"/>
              <a:t>，修改</a:t>
            </a:r>
            <a:r>
              <a:rPr lang="en-US" altLang="zh-CN" sz="2800" dirty="0"/>
              <a:t>x</a:t>
            </a:r>
            <a:r>
              <a:rPr lang="zh-CN" altLang="en-US" sz="2800" dirty="0"/>
              <a:t>与</a:t>
            </a:r>
            <a:r>
              <a:rPr lang="en-US" altLang="zh-CN" sz="2800" dirty="0"/>
              <a:t>top[x]</a:t>
            </a:r>
            <a:r>
              <a:rPr lang="zh-CN" altLang="en-US" sz="2800" dirty="0"/>
              <a:t>间的各权值</a:t>
            </a:r>
            <a:r>
              <a:rPr lang="zh-CN" altLang="zh-CN" sz="2800" dirty="0"/>
              <a:t>，再</a:t>
            </a:r>
            <a:r>
              <a:rPr lang="zh-CN" altLang="en-US" sz="2800" dirty="0"/>
              <a:t>跳至</a:t>
            </a:r>
            <a:r>
              <a:rPr lang="en-GB" altLang="zh-CN" sz="2800" dirty="0" err="1"/>
              <a:t>fa</a:t>
            </a:r>
            <a:r>
              <a:rPr lang="en-GB" altLang="zh-CN" sz="2800" dirty="0"/>
              <a:t>[top[</a:t>
            </a:r>
            <a:r>
              <a:rPr lang="en-US" altLang="zh-CN" sz="2800" dirty="0"/>
              <a:t>x</a:t>
            </a:r>
            <a:r>
              <a:rPr lang="en-GB" altLang="zh-CN" sz="2800" dirty="0"/>
              <a:t>]]</a:t>
            </a:r>
            <a:r>
              <a:rPr lang="zh-CN" altLang="en-US" sz="2800" dirty="0"/>
              <a:t>，</a:t>
            </a:r>
            <a:r>
              <a:rPr lang="zh-CN" altLang="zh-CN" sz="2800" dirty="0"/>
              <a:t>直到点</a:t>
            </a:r>
            <a:r>
              <a:rPr lang="en-GB" altLang="zh-CN" sz="2800" dirty="0"/>
              <a:t>U</a:t>
            </a:r>
            <a:r>
              <a:rPr lang="zh-CN" altLang="zh-CN" sz="2800" dirty="0"/>
              <a:t>和点</a:t>
            </a:r>
            <a:r>
              <a:rPr lang="en-GB" altLang="zh-CN" sz="2800" dirty="0"/>
              <a:t>V</a:t>
            </a:r>
            <a:r>
              <a:rPr lang="zh-CN" altLang="en-US" sz="2800" dirty="0"/>
              <a:t>在</a:t>
            </a:r>
            <a:r>
              <a:rPr lang="zh-CN" altLang="zh-CN" sz="2800" dirty="0"/>
              <a:t>同一条重链</a:t>
            </a:r>
            <a:r>
              <a:rPr lang="zh-CN" altLang="en-US" sz="2800" dirty="0"/>
              <a:t>。</a:t>
            </a:r>
          </a:p>
        </p:txBody>
      </p:sp>
      <p:grpSp>
        <p:nvGrpSpPr>
          <p:cNvPr id="48131" name="组合 40"/>
          <p:cNvGrpSpPr>
            <a:grpSpLocks/>
          </p:cNvGrpSpPr>
          <p:nvPr/>
        </p:nvGrpSpPr>
        <p:grpSpPr bwMode="auto">
          <a:xfrm>
            <a:off x="714375" y="1285875"/>
            <a:ext cx="2357438" cy="5000625"/>
            <a:chOff x="714348" y="1285860"/>
            <a:chExt cx="2357454" cy="5000660"/>
          </a:xfrm>
        </p:grpSpPr>
        <p:cxnSp>
          <p:nvCxnSpPr>
            <p:cNvPr id="13" name="直接连接符 12"/>
            <p:cNvCxnSpPr>
              <a:stCxn id="6" idx="5"/>
              <a:endCxn id="10" idx="1"/>
            </p:cNvCxnSpPr>
            <p:nvPr/>
          </p:nvCxnSpPr>
          <p:spPr>
            <a:xfrm rot="16200000" flipH="1">
              <a:off x="1564460" y="1778784"/>
              <a:ext cx="657230" cy="1014419"/>
            </a:xfrm>
            <a:prstGeom prst="line">
              <a:avLst/>
            </a:prstGeom>
            <a:ln w="762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133" name="组合 35"/>
            <p:cNvGrpSpPr>
              <a:grpSpLocks/>
            </p:cNvGrpSpPr>
            <p:nvPr/>
          </p:nvGrpSpPr>
          <p:grpSpPr bwMode="auto">
            <a:xfrm>
              <a:off x="714348" y="1285860"/>
              <a:ext cx="785818" cy="3786214"/>
              <a:chOff x="642910" y="1785926"/>
              <a:chExt cx="785818" cy="3786214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642910" y="1785926"/>
                <a:ext cx="785818" cy="785818"/>
              </a:xfrm>
              <a:prstGeom prst="ellipse">
                <a:avLst/>
              </a:prstGeom>
              <a:solidFill>
                <a:schemeClr val="accent1"/>
              </a:solidFill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642910" y="3357562"/>
                <a:ext cx="785818" cy="785818"/>
              </a:xfrm>
              <a:prstGeom prst="ellipse">
                <a:avLst/>
              </a:prstGeom>
              <a:noFill/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top[U]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642910" y="4786322"/>
                <a:ext cx="785818" cy="785818"/>
              </a:xfrm>
              <a:prstGeom prst="ellipse">
                <a:avLst/>
              </a:prstGeom>
              <a:noFill/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U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" name="直接连接符 15"/>
              <p:cNvCxnSpPr>
                <a:stCxn id="8" idx="4"/>
                <a:endCxn id="9" idx="0"/>
              </p:cNvCxnSpPr>
              <p:nvPr/>
            </p:nvCxnSpPr>
            <p:spPr>
              <a:xfrm rot="5400000">
                <a:off x="714348" y="4465644"/>
                <a:ext cx="642942" cy="1587"/>
              </a:xfrm>
              <a:prstGeom prst="line">
                <a:avLst/>
              </a:prstGeom>
              <a:ln w="762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>
                <a:stCxn id="6" idx="4"/>
                <a:endCxn id="8" idx="0"/>
              </p:cNvCxnSpPr>
              <p:nvPr/>
            </p:nvCxnSpPr>
            <p:spPr>
              <a:xfrm rot="5400000">
                <a:off x="642910" y="2965447"/>
                <a:ext cx="785818" cy="1587"/>
              </a:xfrm>
              <a:prstGeom prst="line">
                <a:avLst/>
              </a:prstGeom>
              <a:ln w="254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134" name="组合 37"/>
            <p:cNvGrpSpPr>
              <a:grpSpLocks/>
            </p:cNvGrpSpPr>
            <p:nvPr/>
          </p:nvGrpSpPr>
          <p:grpSpPr bwMode="auto">
            <a:xfrm>
              <a:off x="2285984" y="2500306"/>
              <a:ext cx="785818" cy="3786214"/>
              <a:chOff x="2214546" y="1785926"/>
              <a:chExt cx="785818" cy="3786214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2214546" y="1785926"/>
                <a:ext cx="785818" cy="785817"/>
              </a:xfrm>
              <a:prstGeom prst="ellipse">
                <a:avLst/>
              </a:prstGeom>
              <a:solidFill>
                <a:schemeClr val="accent1"/>
              </a:solidFill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2214546" y="3357562"/>
                <a:ext cx="785818" cy="785817"/>
              </a:xfrm>
              <a:prstGeom prst="ellipse">
                <a:avLst/>
              </a:prstGeom>
              <a:noFill/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top[V]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2214546" y="4786322"/>
                <a:ext cx="785818" cy="785817"/>
              </a:xfrm>
              <a:prstGeom prst="ellipse">
                <a:avLst/>
              </a:prstGeom>
              <a:noFill/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V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直接连接符 18"/>
              <p:cNvCxnSpPr>
                <a:stCxn id="11" idx="4"/>
                <a:endCxn id="12" idx="0"/>
              </p:cNvCxnSpPr>
              <p:nvPr/>
            </p:nvCxnSpPr>
            <p:spPr>
              <a:xfrm rot="5400000">
                <a:off x="2285984" y="4465644"/>
                <a:ext cx="642941" cy="1587"/>
              </a:xfrm>
              <a:prstGeom prst="line">
                <a:avLst/>
              </a:prstGeom>
              <a:ln w="762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>
                <a:stCxn id="10" idx="4"/>
                <a:endCxn id="11" idx="0"/>
              </p:cNvCxnSpPr>
              <p:nvPr/>
            </p:nvCxnSpPr>
            <p:spPr>
              <a:xfrm rot="5400000">
                <a:off x="2214547" y="2965446"/>
                <a:ext cx="785817" cy="1587"/>
              </a:xfrm>
              <a:prstGeom prst="line">
                <a:avLst/>
              </a:prstGeom>
              <a:ln w="254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修改操作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情况</a:t>
            </a:r>
            <a:r>
              <a:rPr lang="en-GB" altLang="zh-CN" b="1" dirty="0"/>
              <a:t>A</a:t>
            </a:r>
            <a:r>
              <a:rPr lang="zh-CN" altLang="zh-CN" dirty="0"/>
              <a:t>、</a:t>
            </a:r>
            <a:r>
              <a:rPr lang="en-GB" altLang="zh-CN" b="1" dirty="0"/>
              <a:t>B</a:t>
            </a:r>
            <a:r>
              <a:rPr lang="zh-CN" altLang="zh-CN" dirty="0"/>
              <a:t>是情况</a:t>
            </a:r>
            <a:r>
              <a:rPr lang="en-GB" altLang="zh-CN" b="1" dirty="0"/>
              <a:t>C</a:t>
            </a:r>
            <a:r>
              <a:rPr lang="zh-CN" altLang="zh-CN" dirty="0"/>
              <a:t>的比较特殊的</a:t>
            </a:r>
            <a:r>
              <a:rPr lang="en-GB" altLang="zh-CN" dirty="0"/>
              <a:t>2</a:t>
            </a:r>
            <a:r>
              <a:rPr lang="zh-CN" altLang="zh-CN" dirty="0"/>
              <a:t>种</a:t>
            </a:r>
            <a:r>
              <a:rPr lang="zh-CN" altLang="en-US" dirty="0"/>
              <a:t>。</a:t>
            </a:r>
            <a:endParaRPr lang="zh-CN" altLang="zh-CN" dirty="0"/>
          </a:p>
          <a:p>
            <a:r>
              <a:rPr lang="zh-CN" altLang="en-US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Ｉ</a:t>
            </a:r>
            <a:r>
              <a:rPr lang="zh-CN" altLang="zh-CN" dirty="0"/>
              <a:t>也只是</a:t>
            </a:r>
            <a:r>
              <a:rPr lang="en-US" altLang="zh-CN" dirty="0"/>
              <a:t> </a:t>
            </a:r>
            <a:r>
              <a:rPr lang="en-US" altLang="zh-CN" dirty="0">
                <a:latin typeface="PMingLiU-ExtB" panose="02020500000000000000" pitchFamily="18" charset="-120"/>
                <a:ea typeface="PMingLiU-ExtB" panose="02020500000000000000" pitchFamily="18" charset="-120"/>
              </a:rPr>
              <a:t>II </a:t>
            </a:r>
            <a:r>
              <a:rPr lang="zh-CN" altLang="zh-CN" dirty="0"/>
              <a:t>的特殊情况。</a:t>
            </a:r>
          </a:p>
          <a:p>
            <a:r>
              <a:rPr lang="zh-CN" altLang="en-US" dirty="0"/>
              <a:t>所以，这一操作</a:t>
            </a:r>
            <a:r>
              <a:rPr lang="zh-CN" altLang="zh-CN" dirty="0"/>
              <a:t>只要用一个过程。</a:t>
            </a:r>
            <a:endParaRPr lang="en-US" altLang="zh-CN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修改操作</a:t>
            </a:r>
          </a:p>
        </p:txBody>
      </p:sp>
      <p:sp>
        <p:nvSpPr>
          <p:cNvPr id="2050" name="Text Box 2"/>
          <p:cNvSpPr txBox="1">
            <a:spLocks noGrp="1" noChangeArrowheads="1"/>
          </p:cNvSpPr>
          <p:nvPr>
            <p:ph idx="1"/>
          </p:nvPr>
        </p:nvSpPr>
        <p:spPr>
          <a:xfrm>
            <a:off x="457200" y="1600200"/>
            <a:ext cx="8686800" cy="4492625"/>
          </a:xfrm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0" indent="0" algn="just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CHANGE (</a:t>
            </a:r>
            <a:r>
              <a:rPr lang="en-US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x, y ,d</a:t>
            </a:r>
            <a:r>
              <a:rPr lang="en-US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GB" altLang="zh-CN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while</a:t>
            </a:r>
            <a:r>
              <a:rPr lang="en-GB" altLang="zh-CN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top[</a:t>
            </a:r>
            <a:r>
              <a:rPr lang="en-GB" altLang="zh-CN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]≠top[</a:t>
            </a:r>
            <a:r>
              <a:rPr lang="en-GB" altLang="zh-CN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</a:t>
            </a:r>
            <a:r>
              <a:rPr lang="en-GB" altLang="zh-CN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do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if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dep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[top[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]]&lt;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dep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[top[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]]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  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then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SWAP(</a:t>
            </a:r>
            <a:r>
              <a:rPr lang="en-GB" altLang="zh-CN" sz="28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x,y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), SWAP (</a:t>
            </a:r>
            <a:r>
              <a:rPr lang="en-GB" altLang="zh-CN" sz="28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gx,gy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   CHANGE-IT(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tid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[top[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]],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tid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   top[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]→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if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dep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]&gt;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dep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then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SWAP (</a:t>
            </a:r>
            <a:r>
              <a:rPr lang="en-GB" altLang="zh-CN" sz="28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x,y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CHANGE-IT(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tid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],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tid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marL="514350" indent="-514350" algn="just">
              <a:spcBef>
                <a:spcPct val="0"/>
              </a:spcBef>
              <a:buFont typeface="Wingdings 2"/>
              <a:buNone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</a:t>
            </a:r>
            <a:r>
              <a:rPr lang="en-GB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// </a:t>
            </a:r>
            <a:r>
              <a:rPr lang="en-GB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CHANGE-IT(</a:t>
            </a:r>
            <a:r>
              <a:rPr lang="en-GB" altLang="zh-CN" sz="20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l, r, d</a:t>
            </a:r>
            <a:r>
              <a:rPr lang="en-GB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)</a:t>
            </a:r>
            <a:r>
              <a:rPr lang="zh-CN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为数据结构的修改操作：将区间</a:t>
            </a:r>
            <a:r>
              <a:rPr lang="en-GB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[</a:t>
            </a:r>
            <a:r>
              <a:rPr lang="en-GB" altLang="zh-CN" sz="20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</a:t>
            </a:r>
            <a:r>
              <a:rPr lang="en-GB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 </a:t>
            </a:r>
            <a:r>
              <a:rPr lang="en-GB" altLang="zh-CN" sz="20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</a:t>
            </a:r>
            <a:r>
              <a:rPr lang="en-GB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]</a:t>
            </a:r>
            <a:r>
              <a:rPr lang="zh-CN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上的所有权值改为</a:t>
            </a:r>
            <a:r>
              <a:rPr lang="en-GB" altLang="zh-CN" sz="20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</a:t>
            </a:r>
            <a:endParaRPr lang="zh-CN" altLang="zh-CN" sz="2000" b="1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查询操作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查询操作的分析过程同修改操作。</a:t>
            </a:r>
            <a:endParaRPr lang="en-US" altLang="zh-CN"/>
          </a:p>
          <a:p>
            <a:r>
              <a:rPr lang="zh-CN" altLang="en-US"/>
              <a:t>题目不同，选用不同的数据结构来维护值。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查询操作</a:t>
            </a:r>
          </a:p>
        </p:txBody>
      </p:sp>
      <p:sp>
        <p:nvSpPr>
          <p:cNvPr id="3074" name="Text Box 2"/>
          <p:cNvSpPr txBox="1"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492625"/>
          </a:xfrm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0" indent="0" algn="just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QUERY (</a:t>
            </a:r>
            <a:r>
              <a:rPr lang="en-US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x, y</a:t>
            </a:r>
            <a:r>
              <a:rPr lang="en-US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GB" altLang="zh-CN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while</a:t>
            </a:r>
            <a:r>
              <a:rPr lang="en-GB" altLang="zh-CN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top[</a:t>
            </a:r>
            <a:r>
              <a:rPr lang="en-GB" altLang="zh-CN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]≠top[</a:t>
            </a:r>
            <a:r>
              <a:rPr lang="en-GB" altLang="zh-CN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</a:t>
            </a:r>
            <a:r>
              <a:rPr lang="en-GB" altLang="zh-CN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do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if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dep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[top[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]]&lt;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dep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[top[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]]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  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then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SWAP (</a:t>
            </a:r>
            <a:r>
              <a:rPr lang="en-GB" altLang="zh-CN" sz="28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x,y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), SWAP (</a:t>
            </a:r>
            <a:r>
              <a:rPr lang="en-GB" altLang="zh-CN" sz="28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gx,gy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   QUERY-IT(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tid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[top[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]],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tid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])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   top[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]→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if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dep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]&gt;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dep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then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SWAP (</a:t>
            </a:r>
            <a:r>
              <a:rPr lang="en-GB" altLang="zh-CN" sz="28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x,y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Tx/>
              <a:buAutoNum type="arabicPlain"/>
              <a:defRPr/>
            </a:pP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QUERY-IT(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tid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],</a:t>
            </a:r>
            <a:r>
              <a:rPr lang="en-GB" altLang="zh-CN" sz="28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tid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[</a:t>
            </a:r>
            <a:r>
              <a:rPr lang="en-GB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</a:t>
            </a:r>
            <a:r>
              <a:rPr lang="en-GB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])</a:t>
            </a:r>
          </a:p>
          <a:p>
            <a:pPr marL="514350" indent="-514350" algn="just">
              <a:spcBef>
                <a:spcPct val="0"/>
              </a:spcBef>
              <a:buFont typeface="Wingdings 2"/>
              <a:buNone/>
              <a:defRPr/>
            </a:pPr>
            <a:r>
              <a:rPr lang="en-GB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   // QUERY-IT(</a:t>
            </a:r>
            <a:r>
              <a:rPr lang="en-GB" altLang="zh-CN" sz="20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l, r</a:t>
            </a:r>
            <a:r>
              <a:rPr lang="en-GB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)</a:t>
            </a:r>
            <a:r>
              <a:rPr lang="zh-CN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为数据结构的查询操作</a:t>
            </a:r>
          </a:p>
          <a:p>
            <a:pPr marL="514350" indent="-514350" algn="just">
              <a:spcBef>
                <a:spcPct val="0"/>
              </a:spcBef>
              <a:buClrTx/>
              <a:buSzTx/>
              <a:buFont typeface="Wingdings 2"/>
              <a:buNone/>
              <a:defRPr/>
            </a:pPr>
            <a:endParaRPr lang="zh-CN" altLang="zh-CN" sz="2000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CN" altLang="en-US" dirty="0"/>
              <a:t>三、例题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/>
              <a:t>Query on a tree</a:t>
            </a:r>
            <a:endParaRPr lang="zh-CN" altLang="en-US"/>
          </a:p>
        </p:txBody>
      </p:sp>
      <p:sp>
        <p:nvSpPr>
          <p:cNvPr id="57346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/>
              <a:t>题意：</a:t>
            </a:r>
            <a:endParaRPr lang="en-US" altLang="zh-CN" sz="3200" dirty="0"/>
          </a:p>
          <a:p>
            <a:pPr>
              <a:buFont typeface="Wingdings 2" pitchFamily="18" charset="2"/>
              <a:buNone/>
            </a:pPr>
            <a:r>
              <a:rPr lang="en-US" altLang="zh-CN" sz="2800" dirty="0"/>
              <a:t>        </a:t>
            </a:r>
            <a:r>
              <a:rPr lang="zh-CN" altLang="en-US" sz="2800" dirty="0"/>
              <a:t>　</a:t>
            </a:r>
            <a:r>
              <a:rPr lang="zh-CN" altLang="zh-CN" sz="2800" dirty="0"/>
              <a:t>一棵</a:t>
            </a:r>
            <a:r>
              <a:rPr lang="en-GB" altLang="zh-CN" sz="2800" dirty="0"/>
              <a:t>N(N&lt;=10000)</a:t>
            </a:r>
            <a:r>
              <a:rPr lang="zh-CN" altLang="zh-CN" sz="2800" dirty="0"/>
              <a:t>个节点的树，每条边都有一个权值，要求进行两种操作：</a:t>
            </a:r>
          </a:p>
          <a:p>
            <a:pPr>
              <a:buFont typeface="Wingdings 2" pitchFamily="18" charset="2"/>
              <a:buNone/>
            </a:pPr>
            <a:r>
              <a:rPr lang="en-GB" altLang="zh-CN" sz="2800" b="1" dirty="0"/>
              <a:t>        </a:t>
            </a:r>
            <a:r>
              <a:rPr lang="zh-CN" altLang="en-US" sz="2800" b="1" dirty="0"/>
              <a:t>　</a:t>
            </a:r>
            <a:r>
              <a:rPr lang="en-GB" altLang="zh-CN" sz="2800" b="1" dirty="0"/>
              <a:t>CHANGE </a:t>
            </a:r>
            <a:r>
              <a:rPr lang="en-GB" altLang="zh-CN" sz="2800" b="1" dirty="0" err="1"/>
              <a:t>i</a:t>
            </a:r>
            <a:r>
              <a:rPr lang="en-GB" altLang="zh-CN" sz="2800" b="1" dirty="0"/>
              <a:t> </a:t>
            </a:r>
            <a:r>
              <a:rPr lang="en-GB" altLang="zh-CN" sz="2800" b="1" dirty="0" err="1"/>
              <a:t>ti</a:t>
            </a:r>
            <a:r>
              <a:rPr lang="zh-CN" altLang="zh-CN" sz="2800" b="1" dirty="0"/>
              <a:t>：</a:t>
            </a:r>
            <a:r>
              <a:rPr lang="zh-CN" altLang="zh-CN" sz="2400" dirty="0"/>
              <a:t>改变第</a:t>
            </a:r>
            <a:r>
              <a:rPr lang="en-GB" altLang="zh-CN" sz="2400" dirty="0" err="1"/>
              <a:t>i</a:t>
            </a:r>
            <a:r>
              <a:rPr lang="zh-CN" altLang="zh-CN" sz="2400" dirty="0"/>
              <a:t>条边的权值为</a:t>
            </a:r>
            <a:r>
              <a:rPr lang="en-GB" altLang="zh-CN" sz="2400" dirty="0" err="1"/>
              <a:t>ti</a:t>
            </a:r>
            <a:r>
              <a:rPr lang="zh-CN" altLang="en-US" sz="2400" dirty="0"/>
              <a:t>。</a:t>
            </a:r>
            <a:endParaRPr lang="zh-CN" altLang="zh-CN" sz="2400" dirty="0"/>
          </a:p>
          <a:p>
            <a:pPr>
              <a:buFont typeface="Wingdings 2" pitchFamily="18" charset="2"/>
              <a:buNone/>
            </a:pPr>
            <a:r>
              <a:rPr lang="en-GB" altLang="zh-CN" sz="2800" b="1" dirty="0"/>
              <a:t>        </a:t>
            </a:r>
            <a:r>
              <a:rPr lang="zh-CN" altLang="en-US" sz="2800" b="1" dirty="0"/>
              <a:t>　</a:t>
            </a:r>
            <a:r>
              <a:rPr lang="en-GB" altLang="zh-CN" sz="2800" b="1" dirty="0"/>
              <a:t>QUERY a b</a:t>
            </a:r>
            <a:r>
              <a:rPr lang="zh-CN" altLang="zh-CN" sz="2800" b="1" dirty="0"/>
              <a:t>：</a:t>
            </a:r>
            <a:r>
              <a:rPr lang="zh-CN" altLang="zh-CN" sz="2400" dirty="0"/>
              <a:t>询问节点</a:t>
            </a:r>
            <a:r>
              <a:rPr lang="en-GB" altLang="zh-CN" sz="2400" dirty="0"/>
              <a:t>a</a:t>
            </a:r>
            <a:r>
              <a:rPr lang="zh-CN" altLang="zh-CN" sz="2400" dirty="0"/>
              <a:t>和节点</a:t>
            </a:r>
            <a:r>
              <a:rPr lang="en-GB" altLang="zh-CN" sz="2400" dirty="0"/>
              <a:t>b</a:t>
            </a:r>
            <a:r>
              <a:rPr lang="zh-CN" altLang="zh-CN" sz="2400" dirty="0"/>
              <a:t>之间的路径中权值最大的边的权值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r>
              <a:rPr lang="zh-CN" altLang="en-US" sz="3200" dirty="0"/>
              <a:t>时限</a:t>
            </a:r>
            <a:r>
              <a:rPr lang="zh-CN" altLang="en-US" dirty="0"/>
              <a:t>：</a:t>
            </a:r>
            <a:r>
              <a:rPr lang="en-US" altLang="zh-CN" dirty="0"/>
              <a:t>5s</a:t>
            </a:r>
            <a:endParaRPr lang="zh-CN" altLang="zh-CN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/>
              <a:t>Query on a tree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zh-CN" altLang="en-US" sz="3500" dirty="0"/>
              <a:t>样例</a:t>
            </a:r>
            <a:endParaRPr lang="en-US" altLang="zh-CN" sz="3500" dirty="0"/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CN" dirty="0"/>
              <a:t>    </a:t>
            </a:r>
            <a:r>
              <a:rPr lang="zh-CN" altLang="en-US" dirty="0"/>
              <a:t>输入：</a:t>
            </a:r>
            <a:r>
              <a:rPr lang="en-US" altLang="zh-CN" dirty="0"/>
              <a:t>				</a:t>
            </a:r>
            <a:r>
              <a:rPr lang="zh-CN" altLang="en-US" dirty="0"/>
              <a:t>输出</a:t>
            </a:r>
            <a:r>
              <a:rPr lang="en-US" altLang="zh-CN" dirty="0"/>
              <a:t>: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GB" altLang="zh-CN" sz="2800" dirty="0"/>
              <a:t>	1					1</a:t>
            </a:r>
            <a:endParaRPr lang="en-US" altLang="zh-CN" sz="2800" dirty="0"/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CN" sz="2800" dirty="0"/>
              <a:t>	</a:t>
            </a:r>
            <a:r>
              <a:rPr lang="en-GB" altLang="zh-CN" sz="2800" dirty="0"/>
              <a:t>3					3</a:t>
            </a:r>
            <a:endParaRPr lang="zh-CN" altLang="zh-CN" sz="2800" dirty="0"/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GB" altLang="zh-CN" sz="2800" dirty="0"/>
              <a:t>	1 2 1</a:t>
            </a:r>
            <a:endParaRPr lang="en-US" altLang="zh-CN" sz="2800" dirty="0"/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CN" sz="2800" dirty="0"/>
              <a:t>	</a:t>
            </a:r>
            <a:r>
              <a:rPr lang="en-GB" altLang="zh-CN" sz="2800" dirty="0"/>
              <a:t>2 3 2</a:t>
            </a:r>
            <a:endParaRPr lang="en-US" altLang="zh-CN" sz="2800" dirty="0"/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CN" sz="2800" dirty="0"/>
              <a:t>	</a:t>
            </a:r>
            <a:r>
              <a:rPr lang="en-GB" altLang="zh-CN" sz="2800" dirty="0"/>
              <a:t>QUERY 1 2</a:t>
            </a:r>
            <a:endParaRPr lang="en-US" altLang="zh-CN" sz="2800" dirty="0"/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CN" sz="2800" dirty="0"/>
              <a:t>	</a:t>
            </a:r>
            <a:r>
              <a:rPr lang="en-GB" altLang="zh-CN" sz="2800" dirty="0"/>
              <a:t>CHANGE 1 3</a:t>
            </a:r>
            <a:endParaRPr lang="en-US" altLang="zh-CN" sz="2800" dirty="0"/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CN" sz="2800" dirty="0"/>
              <a:t>	</a:t>
            </a:r>
            <a:r>
              <a:rPr lang="en-GB" altLang="zh-CN" sz="2800" dirty="0"/>
              <a:t>QUERY 1 2</a:t>
            </a:r>
            <a:endParaRPr lang="en-US" altLang="zh-CN" sz="2800" dirty="0"/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CN" sz="2800" dirty="0"/>
              <a:t>	</a:t>
            </a:r>
            <a:r>
              <a:rPr lang="en-GB" altLang="zh-CN" sz="2800" dirty="0"/>
              <a:t>DONE</a:t>
            </a:r>
            <a:endParaRPr lang="zh-CN" altLang="zh-CN" sz="2800" dirty="0"/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endParaRPr lang="en-US" altLang="zh-CN" sz="2800" dirty="0"/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zh-CN" altLang="en-US" dirty="0"/>
          </a:p>
        </p:txBody>
      </p:sp>
      <p:sp>
        <p:nvSpPr>
          <p:cNvPr id="5" name="圆角矩形标注 4"/>
          <p:cNvSpPr/>
          <p:nvPr/>
        </p:nvSpPr>
        <p:spPr>
          <a:xfrm>
            <a:off x="1908175" y="1422855"/>
            <a:ext cx="1871663" cy="647700"/>
          </a:xfrm>
          <a:prstGeom prst="wedgeRoundRectCallout">
            <a:avLst>
              <a:gd name="adj1" fmla="val -83065"/>
              <a:gd name="adj2" fmla="val 119988"/>
              <a:gd name="adj3" fmla="val 16667"/>
            </a:avLst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数据组数</a:t>
            </a:r>
          </a:p>
        </p:txBody>
      </p:sp>
      <p:sp>
        <p:nvSpPr>
          <p:cNvPr id="7" name="圆角矩形标注 6"/>
          <p:cNvSpPr/>
          <p:nvPr/>
        </p:nvSpPr>
        <p:spPr>
          <a:xfrm>
            <a:off x="2637455" y="2276872"/>
            <a:ext cx="865187" cy="503238"/>
          </a:xfrm>
          <a:prstGeom prst="wedgeRoundRectCallout">
            <a:avLst>
              <a:gd name="adj1" fmla="val -204923"/>
              <a:gd name="adj2" fmla="val 97612"/>
              <a:gd name="adj3" fmla="val 16667"/>
            </a:avLst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/>
                </a:solidFill>
              </a:rPr>
              <a:t>N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4211638" y="3291412"/>
            <a:ext cx="3168650" cy="1584325"/>
          </a:xfrm>
          <a:prstGeom prst="wedgeRoundRectCallout">
            <a:avLst>
              <a:gd name="adj1" fmla="val -128827"/>
              <a:gd name="adj2" fmla="val -38046"/>
              <a:gd name="adj3" fmla="val 16667"/>
            </a:avLst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2800" dirty="0">
                <a:solidFill>
                  <a:schemeClr val="tx1"/>
                </a:solidFill>
              </a:rPr>
              <a:t>a</a:t>
            </a:r>
            <a:r>
              <a:rPr lang="en-US" altLang="zh-CN" sz="2800" dirty="0">
                <a:solidFill>
                  <a:schemeClr val="tx1"/>
                </a:solidFill>
              </a:rPr>
              <a:t> </a:t>
            </a:r>
            <a:r>
              <a:rPr lang="en-GB" altLang="zh-CN" sz="2800" dirty="0">
                <a:solidFill>
                  <a:schemeClr val="tx1"/>
                </a:solidFill>
              </a:rPr>
              <a:t>b</a:t>
            </a:r>
            <a:r>
              <a:rPr lang="en-US" altLang="zh-CN" sz="2800" dirty="0">
                <a:solidFill>
                  <a:schemeClr val="tx1"/>
                </a:solidFill>
              </a:rPr>
              <a:t> </a:t>
            </a:r>
            <a:r>
              <a:rPr lang="en-GB" altLang="zh-CN" sz="2800" dirty="0">
                <a:solidFill>
                  <a:schemeClr val="tx1"/>
                </a:solidFill>
              </a:rPr>
              <a:t>c</a:t>
            </a:r>
            <a:r>
              <a:rPr lang="en-US" altLang="zh-CN" sz="2800" dirty="0">
                <a:solidFill>
                  <a:schemeClr val="tx1"/>
                </a:solidFill>
              </a:rPr>
              <a:t>:</a:t>
            </a:r>
            <a:r>
              <a:rPr lang="zh-CN" altLang="zh-CN" sz="2800" dirty="0">
                <a:solidFill>
                  <a:schemeClr val="tx1"/>
                </a:solidFill>
              </a:rPr>
              <a:t>表示节点</a:t>
            </a:r>
            <a:r>
              <a:rPr lang="en-GB" altLang="zh-CN" sz="2800" dirty="0">
                <a:solidFill>
                  <a:schemeClr val="tx1"/>
                </a:solidFill>
              </a:rPr>
              <a:t>a</a:t>
            </a:r>
            <a:r>
              <a:rPr lang="zh-CN" altLang="zh-CN" sz="2800" dirty="0">
                <a:solidFill>
                  <a:schemeClr val="tx1"/>
                </a:solidFill>
              </a:rPr>
              <a:t>和节点</a:t>
            </a:r>
            <a:r>
              <a:rPr lang="en-GB" altLang="zh-CN" sz="2800" dirty="0">
                <a:solidFill>
                  <a:schemeClr val="tx1"/>
                </a:solidFill>
              </a:rPr>
              <a:t>b</a:t>
            </a:r>
            <a:r>
              <a:rPr lang="zh-CN" altLang="zh-CN" sz="2800" dirty="0">
                <a:solidFill>
                  <a:schemeClr val="tx1"/>
                </a:solidFill>
              </a:rPr>
              <a:t>之间有一条权值为</a:t>
            </a:r>
            <a:r>
              <a:rPr lang="en-GB" altLang="zh-CN" sz="2800" dirty="0">
                <a:solidFill>
                  <a:schemeClr val="tx1"/>
                </a:solidFill>
              </a:rPr>
              <a:t>c</a:t>
            </a:r>
            <a:r>
              <a:rPr lang="zh-CN" altLang="zh-CN" sz="2800" dirty="0">
                <a:solidFill>
                  <a:schemeClr val="tx1"/>
                </a:solidFill>
              </a:rPr>
              <a:t>的边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5828102" y="1350623"/>
            <a:ext cx="2592387" cy="1439863"/>
          </a:xfrm>
          <a:prstGeom prst="wedgeRoundRectCallout">
            <a:avLst>
              <a:gd name="adj1" fmla="val -81433"/>
              <a:gd name="adj2" fmla="val 33484"/>
              <a:gd name="adj3" fmla="val 16667"/>
            </a:avLst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对于每一个</a:t>
            </a:r>
            <a:r>
              <a:rPr lang="en-US" altLang="zh-CN" sz="2800" dirty="0">
                <a:solidFill>
                  <a:schemeClr val="tx1"/>
                </a:solidFill>
              </a:rPr>
              <a:t>QUERY</a:t>
            </a:r>
            <a:r>
              <a:rPr lang="zh-CN" altLang="en-US" sz="2800" dirty="0">
                <a:solidFill>
                  <a:schemeClr val="tx1"/>
                </a:solidFill>
              </a:rPr>
              <a:t>操作输出对应结果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7" grpId="0" build="allAtOnce" animBg="1"/>
      <p:bldP spid="8" grpId="0" build="allAtOnce" animBg="1"/>
      <p:bldP spid="9" grpId="0" build="allAtOnce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Query on a tree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/>
          </a:p>
          <a:p>
            <a:r>
              <a:rPr lang="zh-CN" altLang="zh-CN"/>
              <a:t>直接模拟操作，</a:t>
            </a:r>
            <a:r>
              <a:rPr lang="zh-CN" altLang="en-US"/>
              <a:t>修改</a:t>
            </a:r>
            <a:r>
              <a:rPr lang="zh-CN" altLang="zh-CN"/>
              <a:t>操作每次可以在</a:t>
            </a:r>
            <a:r>
              <a:rPr lang="en-GB" altLang="zh-CN"/>
              <a:t>O(1)</a:t>
            </a:r>
            <a:r>
              <a:rPr lang="zh-CN" altLang="zh-CN"/>
              <a:t>做到，</a:t>
            </a:r>
            <a:r>
              <a:rPr lang="zh-CN" altLang="en-US"/>
              <a:t>询问</a:t>
            </a:r>
            <a:r>
              <a:rPr lang="zh-CN" altLang="zh-CN"/>
              <a:t>操作期望复度为</a:t>
            </a:r>
            <a:r>
              <a:rPr lang="en-GB" altLang="zh-CN"/>
              <a:t>O(log</a:t>
            </a:r>
            <a:r>
              <a:rPr lang="en-GB" altLang="zh-CN" baseline="-25000"/>
              <a:t>2</a:t>
            </a:r>
            <a:r>
              <a:rPr lang="en-GB" altLang="zh-CN"/>
              <a:t>N)</a:t>
            </a:r>
            <a:r>
              <a:rPr lang="zh-CN" altLang="zh-CN"/>
              <a:t>，不过最坏的情况下会达到</a:t>
            </a:r>
            <a:r>
              <a:rPr lang="en-GB" altLang="zh-CN"/>
              <a:t>O(n)</a:t>
            </a:r>
            <a:r>
              <a:rPr lang="zh-CN" altLang="zh-CN"/>
              <a:t>。</a:t>
            </a:r>
          </a:p>
          <a:p>
            <a:r>
              <a:rPr lang="zh-CN" altLang="zh-CN"/>
              <a:t>显然，在大量询问的情况下，直接模拟操作会</a:t>
            </a:r>
            <a:r>
              <a:rPr lang="en-GB" altLang="zh-CN"/>
              <a:t>TLE</a:t>
            </a:r>
            <a:r>
              <a:rPr lang="zh-CN" altLang="zh-CN"/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1391458" y="980728"/>
            <a:ext cx="39837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</a:rPr>
              <a:t>单纯地模拟</a:t>
            </a:r>
            <a:r>
              <a:rPr lang="en-US" altLang="zh-CN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</a:rPr>
              <a:t>?</a:t>
            </a:r>
            <a:endParaRPr lang="zh-CN" altLang="en-US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+mn-lt"/>
              <a:ea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/>
              <a:t>Query on a tree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/>
          </a:p>
          <a:p>
            <a:r>
              <a:rPr lang="zh-CN" altLang="en-US"/>
              <a:t>这是</a:t>
            </a:r>
            <a:r>
              <a:rPr lang="zh-CN" altLang="zh-CN"/>
              <a:t>一道树链剖分的</a:t>
            </a:r>
            <a:r>
              <a:rPr lang="zh-CN" altLang="en-US"/>
              <a:t>经典</a:t>
            </a:r>
            <a:r>
              <a:rPr lang="zh-CN" altLang="zh-CN"/>
              <a:t>入门题。</a:t>
            </a:r>
            <a:endParaRPr lang="en-US" altLang="zh-CN"/>
          </a:p>
          <a:p>
            <a:r>
              <a:rPr lang="zh-CN" altLang="zh-CN"/>
              <a:t>建立树</a:t>
            </a:r>
            <a:r>
              <a:rPr lang="zh-CN" altLang="en-US"/>
              <a:t>，</a:t>
            </a:r>
            <a:r>
              <a:rPr lang="zh-CN" altLang="zh-CN"/>
              <a:t>进行重链剖分，</a:t>
            </a:r>
            <a:r>
              <a:rPr lang="zh-CN" altLang="en-US"/>
              <a:t>用数据结构维护重链，再进行</a:t>
            </a:r>
            <a:r>
              <a:rPr lang="zh-CN" altLang="zh-CN"/>
              <a:t>修改操作和查询操作</a:t>
            </a:r>
            <a:r>
              <a:rPr lang="zh-CN" altLang="en-US"/>
              <a:t>。</a:t>
            </a:r>
            <a:endParaRPr lang="en-US" altLang="zh-CN"/>
          </a:p>
          <a:p>
            <a:r>
              <a:rPr lang="zh-CN" altLang="zh-CN"/>
              <a:t>比较理想的支持修改操作且维护区间最大值的数据结构是线段树。</a:t>
            </a:r>
          </a:p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07222" y="1052736"/>
            <a:ext cx="328808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</a:rPr>
              <a:t>树链剖分</a:t>
            </a:r>
            <a:r>
              <a:rPr lang="en-US" altLang="zh-CN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  <a:ea typeface="+mn-ea"/>
              </a:rPr>
              <a:t>?</a:t>
            </a:r>
            <a:endParaRPr lang="zh-CN" altLang="en-US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+mn-lt"/>
              <a:ea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/>
              <a:t>Query on a tree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不过，</a:t>
            </a:r>
            <a:r>
              <a:rPr lang="zh-CN" altLang="zh-CN"/>
              <a:t>题中需要</a:t>
            </a:r>
            <a:r>
              <a:rPr lang="zh-CN" altLang="en-US"/>
              <a:t>维护</a:t>
            </a:r>
            <a:r>
              <a:rPr lang="zh-CN" altLang="zh-CN"/>
              <a:t>的是边权。</a:t>
            </a:r>
            <a:endParaRPr lang="en-US" altLang="zh-CN"/>
          </a:p>
          <a:p>
            <a:r>
              <a:rPr lang="zh-CN" altLang="en-US"/>
              <a:t>将</a:t>
            </a:r>
            <a:r>
              <a:rPr lang="zh-CN" altLang="zh-CN"/>
              <a:t>边</a:t>
            </a:r>
            <a:r>
              <a:rPr lang="en-GB" altLang="zh-CN"/>
              <a:t>(fa[x],x)</a:t>
            </a:r>
            <a:r>
              <a:rPr lang="zh-CN" altLang="zh-CN"/>
              <a:t>的权值，作为点</a:t>
            </a:r>
            <a:r>
              <a:rPr lang="en-GB" altLang="zh-CN"/>
              <a:t>x</a:t>
            </a:r>
            <a:r>
              <a:rPr lang="zh-CN" altLang="zh-CN"/>
              <a:t>的权值。</a:t>
            </a:r>
            <a:endParaRPr lang="en-US" altLang="zh-CN"/>
          </a:p>
          <a:p>
            <a:r>
              <a:rPr lang="zh-CN" altLang="en-US"/>
              <a:t>根节点权值为一个无限小的值。</a:t>
            </a:r>
            <a:endParaRPr lang="zh-CN" altLang="zh-CN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CN" altLang="en-US" dirty="0"/>
              <a:t>四、总结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</a:p>
        </p:txBody>
      </p:sp>
      <p:sp>
        <p:nvSpPr>
          <p:cNvPr id="64514" name="内容占位符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/>
              <a:t>树链剖分在信息学竞赛中越来越多的被考到，也是解题很有用的工具。</a:t>
            </a:r>
            <a:endParaRPr lang="en-US" altLang="zh-CN"/>
          </a:p>
          <a:p>
            <a:r>
              <a:rPr lang="zh-CN" altLang="en-US"/>
              <a:t>平时多写写，容易有感觉，提高正确率。</a:t>
            </a:r>
            <a:endParaRPr lang="en-US" altLang="zh-CN"/>
          </a:p>
          <a:p>
            <a:r>
              <a:rPr lang="zh-CN" altLang="en-US"/>
              <a:t>注意学会缩代码和提高程序的效率。</a:t>
            </a:r>
            <a:endParaRPr lang="en-US" altLang="zh-C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altLang="zh-CN"/>
              <a:t>Thanks for listening.</a:t>
            </a:r>
            <a:endParaRPr lang="zh-CN" altLang="en-US"/>
          </a:p>
        </p:txBody>
      </p:sp>
      <p:sp>
        <p:nvSpPr>
          <p:cNvPr id="65538" name="副标题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Questions are welcome.</a:t>
            </a:r>
            <a:endParaRPr lang="zh-CN" alt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7|7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9|2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1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|7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5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6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6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7.9|7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2|0|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|0|0.3|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6|0.6"/>
</p:tagLst>
</file>

<file path=ppt/theme/theme1.xml><?xml version="1.0" encoding="utf-8"?>
<a:theme xmlns:a="http://schemas.openxmlformats.org/drawingml/2006/main" name="A000120141119A01PPBG">
  <a:themeElements>
    <a:clrScheme name="自定义 497">
      <a:dk1>
        <a:srgbClr val="FFFFFF"/>
      </a:dk1>
      <a:lt1>
        <a:srgbClr val="55595B"/>
      </a:lt1>
      <a:dk2>
        <a:srgbClr val="FFFFFF"/>
      </a:dk2>
      <a:lt2>
        <a:srgbClr val="55595B"/>
      </a:lt2>
      <a:accent1>
        <a:srgbClr val="C17435"/>
      </a:accent1>
      <a:accent2>
        <a:srgbClr val="B78623"/>
      </a:accent2>
      <a:accent3>
        <a:srgbClr val="FFC000"/>
      </a:accent3>
      <a:accent4>
        <a:srgbClr val="B1B34D"/>
      </a:accent4>
      <a:accent5>
        <a:srgbClr val="00B050"/>
      </a:accent5>
      <a:accent6>
        <a:srgbClr val="C00000"/>
      </a:accent6>
      <a:hlink>
        <a:srgbClr val="00B0F0"/>
      </a:hlink>
      <a:folHlink>
        <a:srgbClr val="AFB2B4"/>
      </a:folHlink>
    </a:clrScheme>
    <a:fontScheme name="KSO主题文字4">
      <a:majorFont>
        <a:latin typeface="Baskerville Old Face"/>
        <a:ea typeface="黑体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A000120150407A15PPBG</Template>
  <TotalTime>1316</TotalTime>
  <Words>2271</Words>
  <Application>Microsoft Office PowerPoint</Application>
  <PresentationFormat>全屏显示(4:3)</PresentationFormat>
  <Paragraphs>261</Paragraphs>
  <Slides>36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6" baseType="lpstr">
      <vt:lpstr>PMingLiU-ExtB</vt:lpstr>
      <vt:lpstr>黑体</vt:lpstr>
      <vt:lpstr>楷体</vt:lpstr>
      <vt:lpstr>Arial</vt:lpstr>
      <vt:lpstr>Baskerville Old Face</vt:lpstr>
      <vt:lpstr>Calibri</vt:lpstr>
      <vt:lpstr>Times New Roman</vt:lpstr>
      <vt:lpstr>Webdings</vt:lpstr>
      <vt:lpstr>Wingdings 2</vt:lpstr>
      <vt:lpstr>A000120141119A01PPBG</vt:lpstr>
      <vt:lpstr>树链剖分及其应用</vt:lpstr>
      <vt:lpstr>例题</vt:lpstr>
      <vt:lpstr>提要</vt:lpstr>
      <vt:lpstr>一、树链剖分相关概念</vt:lpstr>
      <vt:lpstr>剖分目的</vt:lpstr>
      <vt:lpstr>剖分方法</vt:lpstr>
      <vt:lpstr>轻边和重边</vt:lpstr>
      <vt:lpstr>轻边和重边</vt:lpstr>
      <vt:lpstr>轻重边路径剖分的性质</vt:lpstr>
      <vt:lpstr>二、树链剖分的实现</vt:lpstr>
      <vt:lpstr>重链剖分</vt:lpstr>
      <vt:lpstr>重链剖分</vt:lpstr>
      <vt:lpstr>重链剖分</vt:lpstr>
      <vt:lpstr>重链剖分</vt:lpstr>
      <vt:lpstr>重链剖分</vt:lpstr>
      <vt:lpstr>重链剖分</vt:lpstr>
      <vt:lpstr>维护重链</vt:lpstr>
      <vt:lpstr>修改操作</vt:lpstr>
      <vt:lpstr>修改操作</vt:lpstr>
      <vt:lpstr>修改操作</vt:lpstr>
      <vt:lpstr>修改操作</vt:lpstr>
      <vt:lpstr>修改操作</vt:lpstr>
      <vt:lpstr>修改操作</vt:lpstr>
      <vt:lpstr>修改操作</vt:lpstr>
      <vt:lpstr>修改操作</vt:lpstr>
      <vt:lpstr>查询操作</vt:lpstr>
      <vt:lpstr>查询操作</vt:lpstr>
      <vt:lpstr>三、例题</vt:lpstr>
      <vt:lpstr>Query on a tree</vt:lpstr>
      <vt:lpstr>Query on a tree</vt:lpstr>
      <vt:lpstr>Query on a tree</vt:lpstr>
      <vt:lpstr>Query on a tree</vt:lpstr>
      <vt:lpstr>Query on a tree</vt:lpstr>
      <vt:lpstr>四、总结</vt:lpstr>
      <vt:lpstr>总结</vt:lpstr>
      <vt:lpstr>Thanks for listening.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树链剖分及其应用</dc:title>
  <dc:creator>JiangYiyao</dc:creator>
  <cp:lastModifiedBy>Dongyue Fong</cp:lastModifiedBy>
  <cp:revision>556</cp:revision>
  <dcterms:created xsi:type="dcterms:W3CDTF">2012-05-24T11:26:28Z</dcterms:created>
  <dcterms:modified xsi:type="dcterms:W3CDTF">2022-08-07T15:59:17Z</dcterms:modified>
</cp:coreProperties>
</file>