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3"/>
    <p:sldMasterId id="2147483675" r:id="rId4"/>
    <p:sldMasterId id="2147483687" r:id="rId5"/>
  </p:sldMasterIdLst>
  <p:notesMasterIdLst>
    <p:notesMasterId r:id="rId17"/>
  </p:notesMasterIdLst>
  <p:sldIdLst>
    <p:sldId id="256" r:id="rId6"/>
    <p:sldId id="257" r:id="rId7"/>
    <p:sldId id="258" r:id="rId8"/>
    <p:sldId id="283" r:id="rId9"/>
    <p:sldId id="274" r:id="rId10"/>
    <p:sldId id="259" r:id="rId11"/>
    <p:sldId id="260" r:id="rId12"/>
    <p:sldId id="261" r:id="rId13"/>
    <p:sldId id="262" r:id="rId14"/>
    <p:sldId id="299" r:id="rId15"/>
    <p:sldId id="300" r:id="rId16"/>
    <p:sldId id="301" r:id="rId18"/>
    <p:sldId id="302" r:id="rId19"/>
    <p:sldId id="263" r:id="rId20"/>
    <p:sldId id="303" r:id="rId21"/>
    <p:sldId id="304" r:id="rId22"/>
    <p:sldId id="305" r:id="rId23"/>
    <p:sldId id="335" r:id="rId24"/>
    <p:sldId id="336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85" r:id="rId33"/>
    <p:sldId id="287" r:id="rId34"/>
    <p:sldId id="273" r:id="rId35"/>
    <p:sldId id="277" r:id="rId36"/>
    <p:sldId id="278" r:id="rId37"/>
    <p:sldId id="279" r:id="rId38"/>
    <p:sldId id="280" r:id="rId39"/>
    <p:sldId id="281" r:id="rId40"/>
    <p:sldId id="286" r:id="rId41"/>
    <p:sldId id="288" r:id="rId42"/>
    <p:sldId id="289" r:id="rId43"/>
    <p:sldId id="290" r:id="rId44"/>
    <p:sldId id="291" r:id="rId45"/>
    <p:sldId id="293" r:id="rId46"/>
    <p:sldId id="294" r:id="rId47"/>
    <p:sldId id="295" r:id="rId48"/>
    <p:sldId id="296" r:id="rId49"/>
    <p:sldId id="297" r:id="rId50"/>
    <p:sldId id="298" r:id="rId5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00CC"/>
    <a:srgbClr val="009900"/>
    <a:srgbClr val="6699FF"/>
    <a:srgbClr val="3333FF"/>
    <a:srgbClr val="00FF00"/>
    <a:srgbClr val="FF0000"/>
    <a:srgbClr val="000099"/>
    <a:srgbClr val="007A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082" autoAdjust="0"/>
  </p:normalViewPr>
  <p:slideViewPr>
    <p:cSldViewPr>
      <p:cViewPr varScale="1">
        <p:scale>
          <a:sx n="81" d="100"/>
          <a:sy n="81" d="100"/>
        </p:scale>
        <p:origin x="-834" y="-102"/>
      </p:cViewPr>
      <p:guideLst>
        <p:guide orient="horz" pos="2160"/>
        <p:guide pos="28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4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0" Type="http://schemas.openxmlformats.org/officeDocument/2006/relationships/slide" Target="slides/slide34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29.png"/></Relationships>
</file>

<file path=ppt/drawings/_rels/vmlDrawing3.vml.rels><?xml version="1.0" encoding="UTF-8" standalone="yes"?>
<Relationships xmlns="http://schemas.openxmlformats.org/package/2006/relationships"><Relationship Id="rId7" Type="http://schemas.openxmlformats.org/officeDocument/2006/relationships/image" Target="../media/image51.png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drawings/_rels/vmlDrawing5.vml.rels><?xml version="1.0" encoding="UTF-8" standalone="yes"?>
<Relationships xmlns="http://schemas.openxmlformats.org/package/2006/relationships"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2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zh-CN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9221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2D7C5161-48B2-43F1-85D1-FF91EDE08891}" type="slidenum">
              <a:rPr lang="en-US" altLang="zh-CN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绿色代码：处理向上方向，和祖先节点的关系。</a:t>
            </a:r>
            <a:endParaRPr lang="en-US" altLang="zh-CN" dirty="0" smtClean="0"/>
          </a:p>
          <a:p>
            <a:r>
              <a:rPr lang="zh-CN" altLang="en-US" dirty="0" smtClean="0"/>
              <a:t>深红代码：处理向下方向，和子孙节点的关系。</a:t>
            </a:r>
            <a:endParaRPr lang="en-US" altLang="zh-CN" dirty="0" smtClean="0"/>
          </a:p>
          <a:p>
            <a:r>
              <a:rPr lang="zh-CN" altLang="en-US" smtClean="0"/>
              <a:t>蓝色代码：处理中间部分的关系。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C5161-48B2-43F1-85D1-FF91EDE08891}" type="slidenum">
              <a:rPr lang="en-US" altLang="zh-CN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  <a:endParaRPr lang="zh-CN" altLang="en-US" noProof="0" smtClean="0"/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  <a:endParaRPr lang="zh-CN" altLang="en-US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FAAAEEF-9651-4692-A551-1AA5D6F8030F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5EE46-13D9-42DE-B27C-E2E601F6791C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C7BA2-03D9-4056-85BA-548357B76189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5" y="1905000"/>
            <a:ext cx="4194175" cy="4194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194175" cy="4194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F812A9-3F09-4368-A8DD-C56EF1F28563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8E028-282C-4FCE-A52E-40C915EB1FB6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D19467-A868-468A-945B-4CCF1F959AC6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2686B8-E924-4289-9549-CB8692E9E735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ED9FA-87FA-48ED-93D3-C5F848670627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E360F2-EB50-4B43-ACD3-E02183E2BDCC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AF74D0-4DCB-4439-9A2F-B2134D4860BB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8" y="609600"/>
            <a:ext cx="2135187" cy="548957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609600"/>
            <a:ext cx="6253163" cy="548957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29EB8C-1D74-455A-9BC0-40410FE29065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096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1625" y="1905000"/>
            <a:ext cx="4194175" cy="41941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194175" cy="41941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3783FA24-5E94-42D8-8EFE-5B6B3EC61186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301625" y="6096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301625" y="1905000"/>
            <a:ext cx="4194175" cy="20208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194175" cy="20208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301625" y="4078288"/>
            <a:ext cx="4194175" cy="20208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4078288"/>
            <a:ext cx="4194175" cy="20208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ED65415B-06E2-442C-902D-9383B5AE0191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096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1625" y="1905000"/>
            <a:ext cx="4194175" cy="41941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194175" cy="20208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078288"/>
            <a:ext cx="4194175" cy="20208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1B3F07AB-7E66-476A-B35E-242777781860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3962400" y="1066800"/>
            <a:ext cx="4648200" cy="1981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  <a:endParaRPr lang="zh-CN" altLang="en-US" noProof="0" smtClean="0"/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3962400" y="3657600"/>
            <a:ext cx="4572000" cy="16764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  <a:endParaRPr lang="zh-CN" altLang="en-US" noProof="0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1625" y="607695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07695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07695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C5B96405-F9FA-4C62-BAB3-8062256AD084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DBDF27-530E-47E4-8638-BBDC4B8AB91A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0D953-93BA-416D-A130-31D3646C1D7A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194175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1375" y="1981200"/>
            <a:ext cx="4194175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F91A3-F16A-4C69-9395-5426B77FCC2E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74ACD7-5BBD-4239-9F91-E4D3393F2420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7E15CE-9858-4890-A7AD-F3165958C8CF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20B772-A8BA-4B87-971E-5CD92242CED4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1AC68B-A84E-441E-9139-8BD32F461BDD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0F21D1-F8F0-4709-BA95-46CAB790AD04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CC787-C82F-4ABF-B950-5573D2CCCB1B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10363" y="685800"/>
            <a:ext cx="2135187" cy="5181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685800"/>
            <a:ext cx="6256338" cy="5181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7BDCF6-6C8C-4EF8-83C0-325CE6EEDFE4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/>
          <p:nvPr/>
        </p:nvGrpSpPr>
        <p:grpSpPr bwMode="auto"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6147" name="未知"/>
            <p:cNvSpPr/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48" name="未知"/>
            <p:cNvSpPr/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49" name="未知"/>
            <p:cNvSpPr/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0" name="未知"/>
            <p:cNvSpPr/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1" name="未知"/>
            <p:cNvSpPr/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2" name="未知"/>
            <p:cNvSpPr/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3" name="未知"/>
            <p:cNvSpPr/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4" name="未知"/>
            <p:cNvSpPr/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5" name="未知"/>
            <p:cNvSpPr/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6" name="未知"/>
            <p:cNvSpPr/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7" name="未知"/>
            <p:cNvSpPr/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8" name="未知"/>
            <p:cNvSpPr/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9" name="未知"/>
            <p:cNvSpPr/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0" name="未知"/>
            <p:cNvSpPr/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1" name="未知"/>
            <p:cNvSpPr/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2" name="未知"/>
            <p:cNvSpPr/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3" name="未知"/>
            <p:cNvSpPr/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4" name="未知"/>
            <p:cNvSpPr/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5" name="未知"/>
            <p:cNvSpPr/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6" name="未知"/>
            <p:cNvSpPr/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7" name="未知"/>
            <p:cNvSpPr/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8" name="未知"/>
            <p:cNvSpPr/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169" name="Group 25"/>
          <p:cNvGrpSpPr/>
          <p:nvPr/>
        </p:nvGrpSpPr>
        <p:grpSpPr bwMode="auto">
          <a:xfrm>
            <a:off x="20638" y="6161088"/>
            <a:ext cx="9169400" cy="138112"/>
            <a:chOff x="0" y="0"/>
            <a:chExt cx="5776" cy="87"/>
          </a:xfrm>
        </p:grpSpPr>
        <p:sp>
          <p:nvSpPr>
            <p:cNvPr id="6170" name="未知"/>
            <p:cNvSpPr/>
            <p:nvPr userDrawn="1"/>
          </p:nvSpPr>
          <p:spPr bwMode="auto">
            <a:xfrm>
              <a:off x="4041" y="15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1" name="未知"/>
            <p:cNvSpPr/>
            <p:nvPr userDrawn="1"/>
          </p:nvSpPr>
          <p:spPr bwMode="auto">
            <a:xfrm>
              <a:off x="1727" y="6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2" name="未知"/>
            <p:cNvSpPr/>
            <p:nvPr userDrawn="1"/>
          </p:nvSpPr>
          <p:spPr bwMode="auto">
            <a:xfrm>
              <a:off x="0" y="0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173" name="Rectangle 2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  <a:endParaRPr lang="zh-CN" altLang="en-US" noProof="0" smtClean="0"/>
          </a:p>
        </p:txBody>
      </p:sp>
      <p:sp>
        <p:nvSpPr>
          <p:cNvPr id="6174" name="Rectangle 3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  <a:endParaRPr lang="zh-CN" altLang="en-US" noProof="0" smtClean="0"/>
          </a:p>
        </p:txBody>
      </p:sp>
      <p:sp>
        <p:nvSpPr>
          <p:cNvPr id="6175" name="Rectangle 31"/>
          <p:cNvSpPr>
            <a:spLocks noGrp="1" noChangeArrowheads="1"/>
          </p:cNvSpPr>
          <p:nvPr>
            <p:ph type="dt" sz="quarter" idx="2"/>
          </p:nvPr>
        </p:nvSpPr>
        <p:spPr>
          <a:xfrm>
            <a:off x="6858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176" name="Rectangle 32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484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177" name="Rectangle 33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3484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20CBDFF-CBC5-496F-A389-7E15833BF790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7CC4F1-4AE0-49A9-870D-27BC08877261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0B97E6-17DD-423E-87EE-1560EC56352F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079452-8343-45AC-BBC3-6074F9E6FFD0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F45E0C-A028-4735-864B-99A0501AFA59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5A9A3C-6828-4A5E-9765-2C146C075EA4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102257-B57A-4DAC-8DF9-5B6D39A19CF9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2F90F6-BE09-4104-A5B3-63C96BB39EC8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FC7D58-6B51-4B0B-B15D-5C7BA2BA071A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39831-B1E9-49F3-90C3-23F4B9369EC9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BDAA68-613A-4327-B69A-3389983EE416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/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8195" name="Group 3"/>
            <p:cNvGrpSpPr/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8196" name="Rectangle 4"/>
              <p:cNvSpPr>
                <a:spLocks noChangeArrowheads="1"/>
              </p:cNvSpPr>
              <p:nvPr/>
            </p:nvSpPr>
            <p:spPr bwMode="auto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8197" name="Group 5"/>
              <p:cNvGrpSpPr/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8198" name="Line 6"/>
                <p:cNvSpPr>
                  <a:spLocks noChangeShapeType="1"/>
                </p:cNvSpPr>
                <p:nvPr/>
              </p:nvSpPr>
              <p:spPr bwMode="auto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199" name="Line 7"/>
                <p:cNvSpPr>
                  <a:spLocks noChangeShapeType="1"/>
                </p:cNvSpPr>
                <p:nvPr/>
              </p:nvSpPr>
              <p:spPr bwMode="auto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00" name="Line 8"/>
                <p:cNvSpPr>
                  <a:spLocks noChangeShapeType="1"/>
                </p:cNvSpPr>
                <p:nvPr/>
              </p:nvSpPr>
              <p:spPr bwMode="auto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01" name="Line 9"/>
                <p:cNvSpPr>
                  <a:spLocks noChangeShapeType="1"/>
                </p:cNvSpPr>
                <p:nvPr/>
              </p:nvSpPr>
              <p:spPr bwMode="auto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02" name="Line 10"/>
                <p:cNvSpPr>
                  <a:spLocks noChangeShapeType="1"/>
                </p:cNvSpPr>
                <p:nvPr/>
              </p:nvSpPr>
              <p:spPr bwMode="auto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03" name="Line 11"/>
                <p:cNvSpPr>
                  <a:spLocks noChangeShapeType="1"/>
                </p:cNvSpPr>
                <p:nvPr/>
              </p:nvSpPr>
              <p:spPr bwMode="auto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04" name="Line 12"/>
                <p:cNvSpPr>
                  <a:spLocks noChangeShapeType="1"/>
                </p:cNvSpPr>
                <p:nvPr/>
              </p:nvSpPr>
              <p:spPr bwMode="auto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05" name="Line 13"/>
                <p:cNvSpPr>
                  <a:spLocks noChangeShapeType="1"/>
                </p:cNvSpPr>
                <p:nvPr/>
              </p:nvSpPr>
              <p:spPr bwMode="auto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06" name="Line 14"/>
                <p:cNvSpPr>
                  <a:spLocks noChangeShapeType="1"/>
                </p:cNvSpPr>
                <p:nvPr/>
              </p:nvSpPr>
              <p:spPr bwMode="auto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07" name="Line 15"/>
                <p:cNvSpPr>
                  <a:spLocks noChangeShapeType="1"/>
                </p:cNvSpPr>
                <p:nvPr/>
              </p:nvSpPr>
              <p:spPr bwMode="auto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08" name="Line 16"/>
                <p:cNvSpPr>
                  <a:spLocks noChangeShapeType="1"/>
                </p:cNvSpPr>
                <p:nvPr/>
              </p:nvSpPr>
              <p:spPr bwMode="auto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09" name="Line 17"/>
                <p:cNvSpPr>
                  <a:spLocks noChangeShapeType="1"/>
                </p:cNvSpPr>
                <p:nvPr/>
              </p:nvSpPr>
              <p:spPr bwMode="auto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10" name="Line 18"/>
                <p:cNvSpPr>
                  <a:spLocks noChangeShapeType="1"/>
                </p:cNvSpPr>
                <p:nvPr/>
              </p:nvSpPr>
              <p:spPr bwMode="auto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11" name="Line 19"/>
                <p:cNvSpPr>
                  <a:spLocks noChangeShapeType="1"/>
                </p:cNvSpPr>
                <p:nvPr/>
              </p:nvSpPr>
              <p:spPr bwMode="auto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12" name="Line 20"/>
                <p:cNvSpPr>
                  <a:spLocks noChangeShapeType="1"/>
                </p:cNvSpPr>
                <p:nvPr/>
              </p:nvSpPr>
              <p:spPr bwMode="auto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13" name="Line 21"/>
                <p:cNvSpPr>
                  <a:spLocks noChangeShapeType="1"/>
                </p:cNvSpPr>
                <p:nvPr/>
              </p:nvSpPr>
              <p:spPr bwMode="auto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14" name="Line 22"/>
                <p:cNvSpPr>
                  <a:spLocks noChangeShapeType="1"/>
                </p:cNvSpPr>
                <p:nvPr/>
              </p:nvSpPr>
              <p:spPr bwMode="auto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15" name="Line 23"/>
                <p:cNvSpPr>
                  <a:spLocks noChangeShapeType="1"/>
                </p:cNvSpPr>
                <p:nvPr/>
              </p:nvSpPr>
              <p:spPr bwMode="auto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16" name="Line 24"/>
                <p:cNvSpPr>
                  <a:spLocks noChangeShapeType="1"/>
                </p:cNvSpPr>
                <p:nvPr/>
              </p:nvSpPr>
              <p:spPr bwMode="auto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17" name="Line 25"/>
                <p:cNvSpPr>
                  <a:spLocks noChangeShapeType="1"/>
                </p:cNvSpPr>
                <p:nvPr/>
              </p:nvSpPr>
              <p:spPr bwMode="auto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18" name="Line 26"/>
                <p:cNvSpPr>
                  <a:spLocks noChangeShapeType="1"/>
                </p:cNvSpPr>
                <p:nvPr/>
              </p:nvSpPr>
              <p:spPr bwMode="auto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19" name="Line 27"/>
                <p:cNvSpPr>
                  <a:spLocks noChangeShapeType="1"/>
                </p:cNvSpPr>
                <p:nvPr/>
              </p:nvSpPr>
              <p:spPr bwMode="auto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20" name="Line 28"/>
                <p:cNvSpPr>
                  <a:spLocks noChangeShapeType="1"/>
                </p:cNvSpPr>
                <p:nvPr/>
              </p:nvSpPr>
              <p:spPr bwMode="auto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21" name="Line 29"/>
                <p:cNvSpPr>
                  <a:spLocks noChangeShapeType="1"/>
                </p:cNvSpPr>
                <p:nvPr/>
              </p:nvSpPr>
              <p:spPr bwMode="auto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22" name="Line 30"/>
                <p:cNvSpPr>
                  <a:spLocks noChangeShapeType="1"/>
                </p:cNvSpPr>
                <p:nvPr/>
              </p:nvSpPr>
              <p:spPr bwMode="auto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23" name="Line 31"/>
                <p:cNvSpPr>
                  <a:spLocks noChangeShapeType="1"/>
                </p:cNvSpPr>
                <p:nvPr/>
              </p:nvSpPr>
              <p:spPr bwMode="auto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24" name="Line 32"/>
                <p:cNvSpPr>
                  <a:spLocks noChangeShapeType="1"/>
                </p:cNvSpPr>
                <p:nvPr/>
              </p:nvSpPr>
              <p:spPr bwMode="auto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25" name="Line 33"/>
                <p:cNvSpPr>
                  <a:spLocks noChangeShapeType="1"/>
                </p:cNvSpPr>
                <p:nvPr/>
              </p:nvSpPr>
              <p:spPr bwMode="auto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26" name="Line 34"/>
                <p:cNvSpPr>
                  <a:spLocks noChangeShapeType="1"/>
                </p:cNvSpPr>
                <p:nvPr/>
              </p:nvSpPr>
              <p:spPr bwMode="auto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27" name="Line 35"/>
                <p:cNvSpPr>
                  <a:spLocks noChangeShapeType="1"/>
                </p:cNvSpPr>
                <p:nvPr/>
              </p:nvSpPr>
              <p:spPr bwMode="auto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28" name="Line 36"/>
                <p:cNvSpPr>
                  <a:spLocks noChangeShapeType="1"/>
                </p:cNvSpPr>
                <p:nvPr/>
              </p:nvSpPr>
              <p:spPr bwMode="auto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29" name="Line 37"/>
                <p:cNvSpPr>
                  <a:spLocks noChangeShapeType="1"/>
                </p:cNvSpPr>
                <p:nvPr/>
              </p:nvSpPr>
              <p:spPr bwMode="auto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30" name="Line 38"/>
                <p:cNvSpPr>
                  <a:spLocks noChangeShapeType="1"/>
                </p:cNvSpPr>
                <p:nvPr/>
              </p:nvSpPr>
              <p:spPr bwMode="auto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31" name="Line 39"/>
                <p:cNvSpPr>
                  <a:spLocks noChangeShapeType="1"/>
                </p:cNvSpPr>
                <p:nvPr/>
              </p:nvSpPr>
              <p:spPr bwMode="auto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32" name="Line 40"/>
                <p:cNvSpPr>
                  <a:spLocks noChangeShapeType="1"/>
                </p:cNvSpPr>
                <p:nvPr/>
              </p:nvSpPr>
              <p:spPr bwMode="auto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33" name="Line 41"/>
                <p:cNvSpPr>
                  <a:spLocks noChangeShapeType="1"/>
                </p:cNvSpPr>
                <p:nvPr/>
              </p:nvSpPr>
              <p:spPr bwMode="auto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34" name="Line 42"/>
                <p:cNvSpPr>
                  <a:spLocks noChangeShapeType="1"/>
                </p:cNvSpPr>
                <p:nvPr/>
              </p:nvSpPr>
              <p:spPr bwMode="auto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35" name="Line 43"/>
                <p:cNvSpPr>
                  <a:spLocks noChangeShapeType="1"/>
                </p:cNvSpPr>
                <p:nvPr/>
              </p:nvSpPr>
              <p:spPr bwMode="auto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36" name="Line 44"/>
                <p:cNvSpPr>
                  <a:spLocks noChangeShapeType="1"/>
                </p:cNvSpPr>
                <p:nvPr/>
              </p:nvSpPr>
              <p:spPr bwMode="auto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37" name="Line 45"/>
                <p:cNvSpPr>
                  <a:spLocks noChangeShapeType="1"/>
                </p:cNvSpPr>
                <p:nvPr/>
              </p:nvSpPr>
              <p:spPr bwMode="auto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38" name="Line 46"/>
                <p:cNvSpPr>
                  <a:spLocks noChangeShapeType="1"/>
                </p:cNvSpPr>
                <p:nvPr/>
              </p:nvSpPr>
              <p:spPr bwMode="auto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39" name="Line 47"/>
                <p:cNvSpPr>
                  <a:spLocks noChangeShapeType="1"/>
                </p:cNvSpPr>
                <p:nvPr/>
              </p:nvSpPr>
              <p:spPr bwMode="auto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40" name="Line 48"/>
                <p:cNvSpPr>
                  <a:spLocks noChangeShapeType="1"/>
                </p:cNvSpPr>
                <p:nvPr/>
              </p:nvSpPr>
              <p:spPr bwMode="auto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41" name="Line 49"/>
                <p:cNvSpPr>
                  <a:spLocks noChangeShapeType="1"/>
                </p:cNvSpPr>
                <p:nvPr/>
              </p:nvSpPr>
              <p:spPr bwMode="auto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42" name="Line 50"/>
                <p:cNvSpPr>
                  <a:spLocks noChangeShapeType="1"/>
                </p:cNvSpPr>
                <p:nvPr/>
              </p:nvSpPr>
              <p:spPr bwMode="auto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43" name="Line 51"/>
                <p:cNvSpPr>
                  <a:spLocks noChangeShapeType="1"/>
                </p:cNvSpPr>
                <p:nvPr/>
              </p:nvSpPr>
              <p:spPr bwMode="auto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44" name="Line 52"/>
                <p:cNvSpPr>
                  <a:spLocks noChangeShapeType="1"/>
                </p:cNvSpPr>
                <p:nvPr/>
              </p:nvSpPr>
              <p:spPr bwMode="auto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45" name="Line 53"/>
                <p:cNvSpPr>
                  <a:spLocks noChangeShapeType="1"/>
                </p:cNvSpPr>
                <p:nvPr/>
              </p:nvSpPr>
              <p:spPr bwMode="auto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46" name="Line 54"/>
                <p:cNvSpPr>
                  <a:spLocks noChangeShapeType="1"/>
                </p:cNvSpPr>
                <p:nvPr/>
              </p:nvSpPr>
              <p:spPr bwMode="auto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47" name="Line 55"/>
                <p:cNvSpPr>
                  <a:spLocks noChangeShapeType="1"/>
                </p:cNvSpPr>
                <p:nvPr/>
              </p:nvSpPr>
              <p:spPr bwMode="auto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48" name="Line 56"/>
                <p:cNvSpPr>
                  <a:spLocks noChangeShapeType="1"/>
                </p:cNvSpPr>
                <p:nvPr/>
              </p:nvSpPr>
              <p:spPr bwMode="auto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8249" name="Line 57"/>
              <p:cNvSpPr>
                <a:spLocks noChangeShapeType="1"/>
              </p:cNvSpPr>
              <p:nvPr/>
            </p:nvSpPr>
            <p:spPr bwMode="auto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 cmpd="sng">
                <a:solidFill>
                  <a:schemeClr val="hlink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8250" name="Group 58"/>
            <p:cNvGrpSpPr/>
            <p:nvPr userDrawn="1"/>
          </p:nvGrpSpPr>
          <p:grpSpPr bwMode="auto">
            <a:xfrm>
              <a:off x="3" y="559"/>
              <a:ext cx="4192" cy="1796"/>
              <a:chOff x="0" y="0"/>
              <a:chExt cx="4192" cy="1796"/>
            </a:xfrm>
          </p:grpSpPr>
          <p:sp>
            <p:nvSpPr>
              <p:cNvPr id="8251" name="Line 59"/>
              <p:cNvSpPr>
                <a:spLocks noChangeShapeType="1"/>
              </p:cNvSpPr>
              <p:nvPr/>
            </p:nvSpPr>
            <p:spPr bwMode="auto">
              <a:xfrm>
                <a:off x="503" y="0"/>
                <a:ext cx="0" cy="1796"/>
              </a:xfrm>
              <a:prstGeom prst="line">
                <a:avLst/>
              </a:prstGeom>
              <a:noFill/>
              <a:ln w="9525" cmpd="sng">
                <a:solidFill>
                  <a:schemeClr val="hlink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252" name="Line 60"/>
              <p:cNvSpPr>
                <a:spLocks noChangeShapeType="1"/>
              </p:cNvSpPr>
              <p:nvPr/>
            </p:nvSpPr>
            <p:spPr bwMode="auto">
              <a:xfrm flipH="1" flipV="1">
                <a:off x="0" y="1365"/>
                <a:ext cx="3211" cy="1"/>
              </a:xfrm>
              <a:prstGeom prst="line">
                <a:avLst/>
              </a:prstGeom>
              <a:noFill/>
              <a:ln w="9525" cmpd="sng">
                <a:solidFill>
                  <a:schemeClr val="hlink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253" name="Line 61"/>
              <p:cNvSpPr>
                <a:spLocks noChangeShapeType="1"/>
              </p:cNvSpPr>
              <p:nvPr/>
            </p:nvSpPr>
            <p:spPr bwMode="auto">
              <a:xfrm flipH="1" flipV="1">
                <a:off x="381" y="379"/>
                <a:ext cx="3811" cy="1"/>
              </a:xfrm>
              <a:prstGeom prst="line">
                <a:avLst/>
              </a:prstGeom>
              <a:noFill/>
              <a:ln w="9525" cmpd="sng">
                <a:solidFill>
                  <a:schemeClr val="hlink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254" name="Arc 62"/>
              <p:cNvSpPr/>
              <p:nvPr/>
            </p:nvSpPr>
            <p:spPr bwMode="auto">
              <a:xfrm rot="16200000" flipH="1">
                <a:off x="422" y="30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 cmpd="sng">
                <a:solidFill>
                  <a:schemeClr val="hlink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8255" name="Group 63"/>
            <p:cNvGrpSpPr/>
            <p:nvPr userDrawn="1"/>
          </p:nvGrpSpPr>
          <p:grpSpPr bwMode="auto">
            <a:xfrm>
              <a:off x="1480" y="1952"/>
              <a:ext cx="3808" cy="1812"/>
              <a:chOff x="0" y="0"/>
              <a:chExt cx="3808" cy="1812"/>
            </a:xfrm>
          </p:grpSpPr>
          <p:sp>
            <p:nvSpPr>
              <p:cNvPr id="8256" name="Line 64"/>
              <p:cNvSpPr>
                <a:spLocks noChangeShapeType="1"/>
              </p:cNvSpPr>
              <p:nvPr/>
            </p:nvSpPr>
            <p:spPr bwMode="auto">
              <a:xfrm flipV="1">
                <a:off x="0" y="1490"/>
                <a:ext cx="3808" cy="0"/>
              </a:xfrm>
              <a:prstGeom prst="line">
                <a:avLst/>
              </a:prstGeom>
              <a:noFill/>
              <a:ln w="9525" cmpd="sng">
                <a:solidFill>
                  <a:schemeClr val="hlink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257" name="Line 65"/>
              <p:cNvSpPr>
                <a:spLocks noChangeShapeType="1"/>
              </p:cNvSpPr>
              <p:nvPr/>
            </p:nvSpPr>
            <p:spPr bwMode="auto">
              <a:xfrm flipH="1">
                <a:off x="3692" y="0"/>
                <a:ext cx="0" cy="1812"/>
              </a:xfrm>
              <a:prstGeom prst="line">
                <a:avLst/>
              </a:prstGeom>
              <a:noFill/>
              <a:ln w="9525" cmpd="sng">
                <a:solidFill>
                  <a:schemeClr val="hlink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258" name="Arc 66"/>
              <p:cNvSpPr/>
              <p:nvPr/>
            </p:nvSpPr>
            <p:spPr bwMode="auto">
              <a:xfrm rot="5400000">
                <a:off x="3616" y="1393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 cmpd="sng">
                <a:solidFill>
                  <a:schemeClr val="hlink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8259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  <a:endParaRPr lang="zh-CN" altLang="en-US" noProof="0" smtClean="0"/>
          </a:p>
        </p:txBody>
      </p:sp>
      <p:sp>
        <p:nvSpPr>
          <p:cNvPr id="8260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  <a:endParaRPr lang="zh-CN" altLang="en-US" noProof="0" smtClean="0"/>
          </a:p>
        </p:txBody>
      </p:sp>
      <p:sp>
        <p:nvSpPr>
          <p:cNvPr id="8261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262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263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514CCE1-F338-4D30-93A4-628699A49E0A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E9F29-7B6D-410A-8F76-BC4C25E75622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277C2-1AF1-4098-8302-D10B5923F791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1D5BAB-8CB3-4AF5-964F-35A1A4738E8D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1C4D9A-D994-402C-A820-71132A4587DB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818BF0-D78A-48E9-B48F-60C0AAB041EC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F2CB31-15EC-4452-835C-9AE4A4B00927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9393C2-1CCC-4715-A567-D3C33C846D40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2B01C9-6A57-4C7B-845D-0572F82B8359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5E481D-0B0E-4988-AD2E-ACCD2ED7659E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53202-B3DC-4FD8-BBBB-C36BFA713BDE}" type="slidenum">
              <a:rPr lang="en-US" altLang="zh-CN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2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12" Type="http://schemas.openxmlformats.org/officeDocument/2006/relationships/image" Target="../media/image4.jpeg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8" Type="http://schemas.openxmlformats.org/officeDocument/2006/relationships/theme" Target="../theme/theme3.xml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jpeg"/><Relationship Id="rId11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4" Type="http://schemas.openxmlformats.org/officeDocument/2006/relationships/theme" Target="../theme/theme4.xml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609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905000"/>
            <a:ext cx="8540750" cy="419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D2A438E9-B2D4-4EC0-BEA9-BD18D7172301}" type="slidenum">
              <a:rPr lang="en-US" altLang="zh-CN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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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6858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3075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4800" y="1981200"/>
            <a:ext cx="854075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019800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198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019800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129E6A5E-91B6-475C-B2B6-8B678D79B6FD}" type="slidenum">
              <a:rPr lang="en-US" altLang="zh-CN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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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/>
          <p:nvPr/>
        </p:nvGrpSpPr>
        <p:grpSpPr bwMode="auto">
          <a:xfrm>
            <a:off x="0" y="0"/>
            <a:ext cx="9156700" cy="757238"/>
            <a:chOff x="0" y="0"/>
            <a:chExt cx="5768" cy="477"/>
          </a:xfrm>
        </p:grpSpPr>
        <p:sp>
          <p:nvSpPr>
            <p:cNvPr id="5123" name="未知"/>
            <p:cNvSpPr/>
            <p:nvPr userDrawn="1"/>
          </p:nvSpPr>
          <p:spPr bwMode="auto">
            <a:xfrm>
              <a:off x="5" y="0"/>
              <a:ext cx="5763" cy="477"/>
            </a:xfrm>
            <a:custGeom>
              <a:avLst/>
              <a:gdLst>
                <a:gd name="T0" fmla="*/ 0 w 5763"/>
                <a:gd name="T1" fmla="*/ 450 h 477"/>
                <a:gd name="T2" fmla="*/ 3 w 5763"/>
                <a:gd name="T3" fmla="*/ 0 h 477"/>
                <a:gd name="T4" fmla="*/ 5763 w 5763"/>
                <a:gd name="T5" fmla="*/ 0 h 477"/>
                <a:gd name="T6" fmla="*/ 5763 w 5763"/>
                <a:gd name="T7" fmla="*/ 465 h 477"/>
                <a:gd name="T8" fmla="*/ 4821 w 5763"/>
                <a:gd name="T9" fmla="*/ 477 h 477"/>
                <a:gd name="T10" fmla="*/ 4326 w 5763"/>
                <a:gd name="T11" fmla="*/ 447 h 477"/>
                <a:gd name="T12" fmla="*/ 3783 w 5763"/>
                <a:gd name="T13" fmla="*/ 465 h 477"/>
                <a:gd name="T14" fmla="*/ 3417 w 5763"/>
                <a:gd name="T15" fmla="*/ 456 h 477"/>
                <a:gd name="T16" fmla="*/ 2973 w 5763"/>
                <a:gd name="T17" fmla="*/ 459 h 477"/>
                <a:gd name="T18" fmla="*/ 2451 w 5763"/>
                <a:gd name="T19" fmla="*/ 453 h 477"/>
                <a:gd name="T20" fmla="*/ 2289 w 5763"/>
                <a:gd name="T21" fmla="*/ 441 h 477"/>
                <a:gd name="T22" fmla="*/ 2010 w 5763"/>
                <a:gd name="T23" fmla="*/ 453 h 477"/>
                <a:gd name="T24" fmla="*/ 1827 w 5763"/>
                <a:gd name="T25" fmla="*/ 450 h 477"/>
                <a:gd name="T26" fmla="*/ 1215 w 5763"/>
                <a:gd name="T27" fmla="*/ 465 h 477"/>
                <a:gd name="T28" fmla="*/ 660 w 5763"/>
                <a:gd name="T29" fmla="*/ 456 h 477"/>
                <a:gd name="T30" fmla="*/ 0 w 5763"/>
                <a:gd name="T31" fmla="*/ 45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4" name="未知"/>
            <p:cNvSpPr/>
            <p:nvPr userDrawn="1"/>
          </p:nvSpPr>
          <p:spPr bwMode="auto">
            <a:xfrm>
              <a:off x="0" y="98"/>
              <a:ext cx="256" cy="253"/>
            </a:xfrm>
            <a:custGeom>
              <a:avLst/>
              <a:gdLst>
                <a:gd name="T0" fmla="*/ 8 w 256"/>
                <a:gd name="T1" fmla="*/ 190 h 253"/>
                <a:gd name="T2" fmla="*/ 71 w 256"/>
                <a:gd name="T3" fmla="*/ 115 h 253"/>
                <a:gd name="T4" fmla="*/ 203 w 256"/>
                <a:gd name="T5" fmla="*/ 16 h 253"/>
                <a:gd name="T6" fmla="*/ 251 w 256"/>
                <a:gd name="T7" fmla="*/ 19 h 253"/>
                <a:gd name="T8" fmla="*/ 236 w 256"/>
                <a:gd name="T9" fmla="*/ 46 h 253"/>
                <a:gd name="T10" fmla="*/ 176 w 256"/>
                <a:gd name="T11" fmla="*/ 82 h 253"/>
                <a:gd name="T12" fmla="*/ 92 w 256"/>
                <a:gd name="T13" fmla="*/ 154 h 253"/>
                <a:gd name="T14" fmla="*/ 23 w 256"/>
                <a:gd name="T15" fmla="*/ 247 h 253"/>
                <a:gd name="T16" fmla="*/ 8 w 256"/>
                <a:gd name="T17" fmla="*/ 19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5" name="未知"/>
            <p:cNvSpPr/>
            <p:nvPr userDrawn="1"/>
          </p:nvSpPr>
          <p:spPr bwMode="auto">
            <a:xfrm>
              <a:off x="56" y="0"/>
              <a:ext cx="708" cy="459"/>
            </a:xfrm>
            <a:custGeom>
              <a:avLst/>
              <a:gdLst>
                <a:gd name="T0" fmla="*/ 0 w 708"/>
                <a:gd name="T1" fmla="*/ 432 h 459"/>
                <a:gd name="T2" fmla="*/ 0 w 708"/>
                <a:gd name="T3" fmla="*/ 453 h 459"/>
                <a:gd name="T4" fmla="*/ 72 w 708"/>
                <a:gd name="T5" fmla="*/ 324 h 459"/>
                <a:gd name="T6" fmla="*/ 198 w 708"/>
                <a:gd name="T7" fmla="*/ 201 h 459"/>
                <a:gd name="T8" fmla="*/ 366 w 708"/>
                <a:gd name="T9" fmla="*/ 102 h 459"/>
                <a:gd name="T10" fmla="*/ 531 w 708"/>
                <a:gd name="T11" fmla="*/ 36 h 459"/>
                <a:gd name="T12" fmla="*/ 609 w 708"/>
                <a:gd name="T13" fmla="*/ 0 h 459"/>
                <a:gd name="T14" fmla="*/ 708 w 708"/>
                <a:gd name="T15" fmla="*/ 3 h 459"/>
                <a:gd name="T16" fmla="*/ 591 w 708"/>
                <a:gd name="T17" fmla="*/ 66 h 459"/>
                <a:gd name="T18" fmla="*/ 417 w 708"/>
                <a:gd name="T19" fmla="*/ 126 h 459"/>
                <a:gd name="T20" fmla="*/ 237 w 708"/>
                <a:gd name="T21" fmla="*/ 231 h 459"/>
                <a:gd name="T22" fmla="*/ 117 w 708"/>
                <a:gd name="T23" fmla="*/ 345 h 459"/>
                <a:gd name="T24" fmla="*/ 51 w 708"/>
                <a:gd name="T25" fmla="*/ 459 h 459"/>
                <a:gd name="T26" fmla="*/ 0 w 708"/>
                <a:gd name="T27" fmla="*/ 453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6" name="未知"/>
            <p:cNvSpPr/>
            <p:nvPr userDrawn="1"/>
          </p:nvSpPr>
          <p:spPr bwMode="auto">
            <a:xfrm>
              <a:off x="131" y="269"/>
              <a:ext cx="251" cy="194"/>
            </a:xfrm>
            <a:custGeom>
              <a:avLst/>
              <a:gdLst>
                <a:gd name="T0" fmla="*/ 21 w 251"/>
                <a:gd name="T1" fmla="*/ 163 h 194"/>
                <a:gd name="T2" fmla="*/ 9 w 251"/>
                <a:gd name="T3" fmla="*/ 184 h 194"/>
                <a:gd name="T4" fmla="*/ 75 w 251"/>
                <a:gd name="T5" fmla="*/ 103 h 194"/>
                <a:gd name="T6" fmla="*/ 165 w 251"/>
                <a:gd name="T7" fmla="*/ 28 h 194"/>
                <a:gd name="T8" fmla="*/ 207 w 251"/>
                <a:gd name="T9" fmla="*/ 7 h 194"/>
                <a:gd name="T10" fmla="*/ 246 w 251"/>
                <a:gd name="T11" fmla="*/ 4 h 194"/>
                <a:gd name="T12" fmla="*/ 237 w 251"/>
                <a:gd name="T13" fmla="*/ 34 h 194"/>
                <a:gd name="T14" fmla="*/ 183 w 251"/>
                <a:gd name="T15" fmla="*/ 61 h 194"/>
                <a:gd name="T16" fmla="*/ 108 w 251"/>
                <a:gd name="T17" fmla="*/ 124 h 194"/>
                <a:gd name="T18" fmla="*/ 54 w 251"/>
                <a:gd name="T19" fmla="*/ 190 h 194"/>
                <a:gd name="T20" fmla="*/ 6 w 251"/>
                <a:gd name="T21" fmla="*/ 18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7" name="未知"/>
            <p:cNvSpPr/>
            <p:nvPr userDrawn="1"/>
          </p:nvSpPr>
          <p:spPr bwMode="auto">
            <a:xfrm>
              <a:off x="341" y="0"/>
              <a:ext cx="159" cy="72"/>
            </a:xfrm>
            <a:custGeom>
              <a:avLst/>
              <a:gdLst>
                <a:gd name="T0" fmla="*/ 99 w 159"/>
                <a:gd name="T1" fmla="*/ 0 h 72"/>
                <a:gd name="T2" fmla="*/ 15 w 159"/>
                <a:gd name="T3" fmla="*/ 36 h 72"/>
                <a:gd name="T4" fmla="*/ 6 w 159"/>
                <a:gd name="T5" fmla="*/ 60 h 72"/>
                <a:gd name="T6" fmla="*/ 36 w 159"/>
                <a:gd name="T7" fmla="*/ 69 h 72"/>
                <a:gd name="T8" fmla="*/ 87 w 159"/>
                <a:gd name="T9" fmla="*/ 42 h 72"/>
                <a:gd name="T10" fmla="*/ 159 w 159"/>
                <a:gd name="T11" fmla="*/ 0 h 72"/>
                <a:gd name="T12" fmla="*/ 99 w 159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8" name="未知"/>
            <p:cNvSpPr/>
            <p:nvPr userDrawn="1"/>
          </p:nvSpPr>
          <p:spPr bwMode="auto">
            <a:xfrm>
              <a:off x="488" y="0"/>
              <a:ext cx="455" cy="216"/>
            </a:xfrm>
            <a:custGeom>
              <a:avLst/>
              <a:gdLst>
                <a:gd name="T0" fmla="*/ 395 w 455"/>
                <a:gd name="T1" fmla="*/ 0 h 216"/>
                <a:gd name="T2" fmla="*/ 338 w 455"/>
                <a:gd name="T3" fmla="*/ 48 h 216"/>
                <a:gd name="T4" fmla="*/ 242 w 455"/>
                <a:gd name="T5" fmla="*/ 102 h 216"/>
                <a:gd name="T6" fmla="*/ 104 w 455"/>
                <a:gd name="T7" fmla="*/ 147 h 216"/>
                <a:gd name="T8" fmla="*/ 35 w 455"/>
                <a:gd name="T9" fmla="*/ 168 h 216"/>
                <a:gd name="T10" fmla="*/ 8 w 455"/>
                <a:gd name="T11" fmla="*/ 192 h 216"/>
                <a:gd name="T12" fmla="*/ 8 w 455"/>
                <a:gd name="T13" fmla="*/ 213 h 216"/>
                <a:gd name="T14" fmla="*/ 59 w 455"/>
                <a:gd name="T15" fmla="*/ 213 h 216"/>
                <a:gd name="T16" fmla="*/ 86 w 455"/>
                <a:gd name="T17" fmla="*/ 192 h 216"/>
                <a:gd name="T18" fmla="*/ 173 w 455"/>
                <a:gd name="T19" fmla="*/ 159 h 216"/>
                <a:gd name="T20" fmla="*/ 299 w 455"/>
                <a:gd name="T21" fmla="*/ 126 h 216"/>
                <a:gd name="T22" fmla="*/ 392 w 455"/>
                <a:gd name="T23" fmla="*/ 72 h 216"/>
                <a:gd name="T24" fmla="*/ 455 w 455"/>
                <a:gd name="T25" fmla="*/ 0 h 216"/>
                <a:gd name="T26" fmla="*/ 395 w 455"/>
                <a:gd name="T2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9" name="未知"/>
            <p:cNvSpPr/>
            <p:nvPr userDrawn="1"/>
          </p:nvSpPr>
          <p:spPr bwMode="auto">
            <a:xfrm>
              <a:off x="1448" y="37"/>
              <a:ext cx="414" cy="108"/>
            </a:xfrm>
            <a:custGeom>
              <a:avLst/>
              <a:gdLst>
                <a:gd name="T0" fmla="*/ 0 w 414"/>
                <a:gd name="T1" fmla="*/ 11 h 108"/>
                <a:gd name="T2" fmla="*/ 24 w 414"/>
                <a:gd name="T3" fmla="*/ 11 h 108"/>
                <a:gd name="T4" fmla="*/ 156 w 414"/>
                <a:gd name="T5" fmla="*/ 2 h 108"/>
                <a:gd name="T6" fmla="*/ 288 w 414"/>
                <a:gd name="T7" fmla="*/ 23 h 108"/>
                <a:gd name="T8" fmla="*/ 384 w 414"/>
                <a:gd name="T9" fmla="*/ 53 h 108"/>
                <a:gd name="T10" fmla="*/ 411 w 414"/>
                <a:gd name="T11" fmla="*/ 74 h 108"/>
                <a:gd name="T12" fmla="*/ 405 w 414"/>
                <a:gd name="T13" fmla="*/ 104 h 108"/>
                <a:gd name="T14" fmla="*/ 363 w 414"/>
                <a:gd name="T15" fmla="*/ 101 h 108"/>
                <a:gd name="T16" fmla="*/ 294 w 414"/>
                <a:gd name="T17" fmla="*/ 77 h 108"/>
                <a:gd name="T18" fmla="*/ 174 w 414"/>
                <a:gd name="T19" fmla="*/ 50 h 108"/>
                <a:gd name="T20" fmla="*/ 72 w 414"/>
                <a:gd name="T21" fmla="*/ 62 h 108"/>
                <a:gd name="T22" fmla="*/ 36 w 414"/>
                <a:gd name="T23" fmla="*/ 59 h 108"/>
                <a:gd name="T24" fmla="*/ 0 w 414"/>
                <a:gd name="T25" fmla="*/ 1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0" name="未知"/>
            <p:cNvSpPr/>
            <p:nvPr userDrawn="1"/>
          </p:nvSpPr>
          <p:spPr bwMode="auto">
            <a:xfrm>
              <a:off x="1790" y="0"/>
              <a:ext cx="520" cy="225"/>
            </a:xfrm>
            <a:custGeom>
              <a:avLst/>
              <a:gdLst>
                <a:gd name="T0" fmla="*/ 42 w 520"/>
                <a:gd name="T1" fmla="*/ 0 h 225"/>
                <a:gd name="T2" fmla="*/ 12 w 520"/>
                <a:gd name="T3" fmla="*/ 24 h 225"/>
                <a:gd name="T4" fmla="*/ 114 w 520"/>
                <a:gd name="T5" fmla="*/ 54 h 225"/>
                <a:gd name="T6" fmla="*/ 240 w 520"/>
                <a:gd name="T7" fmla="*/ 117 h 225"/>
                <a:gd name="T8" fmla="*/ 333 w 520"/>
                <a:gd name="T9" fmla="*/ 153 h 225"/>
                <a:gd name="T10" fmla="*/ 438 w 520"/>
                <a:gd name="T11" fmla="*/ 219 h 225"/>
                <a:gd name="T12" fmla="*/ 426 w 520"/>
                <a:gd name="T13" fmla="*/ 192 h 225"/>
                <a:gd name="T14" fmla="*/ 441 w 520"/>
                <a:gd name="T15" fmla="*/ 180 h 225"/>
                <a:gd name="T16" fmla="*/ 519 w 520"/>
                <a:gd name="T17" fmla="*/ 216 h 225"/>
                <a:gd name="T18" fmla="*/ 450 w 520"/>
                <a:gd name="T19" fmla="*/ 162 h 225"/>
                <a:gd name="T20" fmla="*/ 381 w 520"/>
                <a:gd name="T21" fmla="*/ 135 h 225"/>
                <a:gd name="T22" fmla="*/ 285 w 520"/>
                <a:gd name="T23" fmla="*/ 84 h 225"/>
                <a:gd name="T24" fmla="*/ 186 w 520"/>
                <a:gd name="T25" fmla="*/ 18 h 225"/>
                <a:gd name="T26" fmla="*/ 123 w 520"/>
                <a:gd name="T27" fmla="*/ 0 h 225"/>
                <a:gd name="T28" fmla="*/ 42 w 520"/>
                <a:gd name="T29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1" name="未知"/>
            <p:cNvSpPr/>
            <p:nvPr userDrawn="1"/>
          </p:nvSpPr>
          <p:spPr bwMode="auto">
            <a:xfrm>
              <a:off x="1943" y="154"/>
              <a:ext cx="431" cy="233"/>
            </a:xfrm>
            <a:custGeom>
              <a:avLst/>
              <a:gdLst>
                <a:gd name="T0" fmla="*/ 6 w 431"/>
                <a:gd name="T1" fmla="*/ 38 h 233"/>
                <a:gd name="T2" fmla="*/ 9 w 431"/>
                <a:gd name="T3" fmla="*/ 20 h 233"/>
                <a:gd name="T4" fmla="*/ 42 w 431"/>
                <a:gd name="T5" fmla="*/ 2 h 233"/>
                <a:gd name="T6" fmla="*/ 90 w 431"/>
                <a:gd name="T7" fmla="*/ 35 h 233"/>
                <a:gd name="T8" fmla="*/ 189 w 431"/>
                <a:gd name="T9" fmla="*/ 89 h 233"/>
                <a:gd name="T10" fmla="*/ 288 w 431"/>
                <a:gd name="T11" fmla="*/ 140 h 233"/>
                <a:gd name="T12" fmla="*/ 375 w 431"/>
                <a:gd name="T13" fmla="*/ 176 h 233"/>
                <a:gd name="T14" fmla="*/ 396 w 431"/>
                <a:gd name="T15" fmla="*/ 176 h 233"/>
                <a:gd name="T16" fmla="*/ 429 w 431"/>
                <a:gd name="T17" fmla="*/ 212 h 233"/>
                <a:gd name="T18" fmla="*/ 408 w 431"/>
                <a:gd name="T19" fmla="*/ 233 h 233"/>
                <a:gd name="T20" fmla="*/ 333 w 431"/>
                <a:gd name="T21" fmla="*/ 212 h 233"/>
                <a:gd name="T22" fmla="*/ 186 w 431"/>
                <a:gd name="T23" fmla="*/ 143 h 233"/>
                <a:gd name="T24" fmla="*/ 48 w 431"/>
                <a:gd name="T25" fmla="*/ 68 h 233"/>
                <a:gd name="T26" fmla="*/ 6 w 431"/>
                <a:gd name="T27" fmla="*/ 38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2" name="未知"/>
            <p:cNvSpPr/>
            <p:nvPr userDrawn="1"/>
          </p:nvSpPr>
          <p:spPr bwMode="auto">
            <a:xfrm>
              <a:off x="2262" y="87"/>
              <a:ext cx="396" cy="227"/>
            </a:xfrm>
            <a:custGeom>
              <a:avLst/>
              <a:gdLst>
                <a:gd name="T0" fmla="*/ 2 w 396"/>
                <a:gd name="T1" fmla="*/ 9 h 227"/>
                <a:gd name="T2" fmla="*/ 53 w 396"/>
                <a:gd name="T3" fmla="*/ 66 h 227"/>
                <a:gd name="T4" fmla="*/ 176 w 396"/>
                <a:gd name="T5" fmla="*/ 132 h 227"/>
                <a:gd name="T6" fmla="*/ 293 w 396"/>
                <a:gd name="T7" fmla="*/ 189 h 227"/>
                <a:gd name="T8" fmla="*/ 341 w 396"/>
                <a:gd name="T9" fmla="*/ 222 h 227"/>
                <a:gd name="T10" fmla="*/ 377 w 396"/>
                <a:gd name="T11" fmla="*/ 219 h 227"/>
                <a:gd name="T12" fmla="*/ 377 w 396"/>
                <a:gd name="T13" fmla="*/ 180 h 227"/>
                <a:gd name="T14" fmla="*/ 260 w 396"/>
                <a:gd name="T15" fmla="*/ 126 h 227"/>
                <a:gd name="T16" fmla="*/ 113 w 396"/>
                <a:gd name="T17" fmla="*/ 51 h 227"/>
                <a:gd name="T18" fmla="*/ 41 w 396"/>
                <a:gd name="T19" fmla="*/ 9 h 227"/>
                <a:gd name="T20" fmla="*/ 2 w 396"/>
                <a:gd name="T21" fmla="*/ 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3" name="未知"/>
            <p:cNvSpPr/>
            <p:nvPr userDrawn="1"/>
          </p:nvSpPr>
          <p:spPr bwMode="auto">
            <a:xfrm>
              <a:off x="2264" y="240"/>
              <a:ext cx="516" cy="223"/>
            </a:xfrm>
            <a:custGeom>
              <a:avLst/>
              <a:gdLst>
                <a:gd name="T0" fmla="*/ 3 w 516"/>
                <a:gd name="T1" fmla="*/ 10 h 223"/>
                <a:gd name="T2" fmla="*/ 105 w 516"/>
                <a:gd name="T3" fmla="*/ 97 h 223"/>
                <a:gd name="T4" fmla="*/ 243 w 516"/>
                <a:gd name="T5" fmla="*/ 178 h 223"/>
                <a:gd name="T6" fmla="*/ 357 w 516"/>
                <a:gd name="T7" fmla="*/ 217 h 223"/>
                <a:gd name="T8" fmla="*/ 498 w 516"/>
                <a:gd name="T9" fmla="*/ 214 h 223"/>
                <a:gd name="T10" fmla="*/ 468 w 516"/>
                <a:gd name="T11" fmla="*/ 187 h 223"/>
                <a:gd name="T12" fmla="*/ 309 w 516"/>
                <a:gd name="T13" fmla="*/ 136 h 223"/>
                <a:gd name="T14" fmla="*/ 123 w 516"/>
                <a:gd name="T15" fmla="*/ 34 h 223"/>
                <a:gd name="T16" fmla="*/ 3 w 516"/>
                <a:gd name="T17" fmla="*/ 1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4" name="未知"/>
            <p:cNvSpPr/>
            <p:nvPr userDrawn="1"/>
          </p:nvSpPr>
          <p:spPr bwMode="auto">
            <a:xfrm>
              <a:off x="2723" y="324"/>
              <a:ext cx="414" cy="100"/>
            </a:xfrm>
            <a:custGeom>
              <a:avLst/>
              <a:gdLst>
                <a:gd name="T0" fmla="*/ 69 w 414"/>
                <a:gd name="T1" fmla="*/ 60 h 100"/>
                <a:gd name="T2" fmla="*/ 12 w 414"/>
                <a:gd name="T3" fmla="*/ 42 h 100"/>
                <a:gd name="T4" fmla="*/ 3 w 414"/>
                <a:gd name="T5" fmla="*/ 15 h 100"/>
                <a:gd name="T6" fmla="*/ 30 w 414"/>
                <a:gd name="T7" fmla="*/ 0 h 100"/>
                <a:gd name="T8" fmla="*/ 117 w 414"/>
                <a:gd name="T9" fmla="*/ 18 h 100"/>
                <a:gd name="T10" fmla="*/ 243 w 414"/>
                <a:gd name="T11" fmla="*/ 48 h 100"/>
                <a:gd name="T12" fmla="*/ 387 w 414"/>
                <a:gd name="T13" fmla="*/ 48 h 100"/>
                <a:gd name="T14" fmla="*/ 408 w 414"/>
                <a:gd name="T15" fmla="*/ 54 h 100"/>
                <a:gd name="T16" fmla="*/ 381 w 414"/>
                <a:gd name="T17" fmla="*/ 87 h 100"/>
                <a:gd name="T18" fmla="*/ 318 w 414"/>
                <a:gd name="T19" fmla="*/ 99 h 100"/>
                <a:gd name="T20" fmla="*/ 195 w 414"/>
                <a:gd name="T21" fmla="*/ 93 h 100"/>
                <a:gd name="T22" fmla="*/ 69 w 414"/>
                <a:gd name="T23" fmla="*/ 6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5" name="未知"/>
            <p:cNvSpPr/>
            <p:nvPr userDrawn="1"/>
          </p:nvSpPr>
          <p:spPr bwMode="auto">
            <a:xfrm>
              <a:off x="3165" y="375"/>
              <a:ext cx="150" cy="72"/>
            </a:xfrm>
            <a:custGeom>
              <a:avLst/>
              <a:gdLst>
                <a:gd name="T0" fmla="*/ 3 w 150"/>
                <a:gd name="T1" fmla="*/ 67 h 72"/>
                <a:gd name="T2" fmla="*/ 84 w 150"/>
                <a:gd name="T3" fmla="*/ 19 h 72"/>
                <a:gd name="T4" fmla="*/ 123 w 150"/>
                <a:gd name="T5" fmla="*/ 1 h 72"/>
                <a:gd name="T6" fmla="*/ 150 w 150"/>
                <a:gd name="T7" fmla="*/ 22 h 72"/>
                <a:gd name="T8" fmla="*/ 123 w 150"/>
                <a:gd name="T9" fmla="*/ 55 h 72"/>
                <a:gd name="T10" fmla="*/ 90 w 150"/>
                <a:gd name="T11" fmla="*/ 70 h 72"/>
                <a:gd name="T12" fmla="*/ 0 w 150"/>
                <a:gd name="T13" fmla="*/ 6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6" name="未知"/>
            <p:cNvSpPr/>
            <p:nvPr userDrawn="1"/>
          </p:nvSpPr>
          <p:spPr bwMode="auto">
            <a:xfrm>
              <a:off x="3463" y="267"/>
              <a:ext cx="148" cy="91"/>
            </a:xfrm>
            <a:custGeom>
              <a:avLst/>
              <a:gdLst>
                <a:gd name="T0" fmla="*/ 1 w 148"/>
                <a:gd name="T1" fmla="*/ 69 h 91"/>
                <a:gd name="T2" fmla="*/ 25 w 148"/>
                <a:gd name="T3" fmla="*/ 51 h 91"/>
                <a:gd name="T4" fmla="*/ 100 w 148"/>
                <a:gd name="T5" fmla="*/ 9 h 91"/>
                <a:gd name="T6" fmla="*/ 133 w 148"/>
                <a:gd name="T7" fmla="*/ 3 h 91"/>
                <a:gd name="T8" fmla="*/ 136 w 148"/>
                <a:gd name="T9" fmla="*/ 27 h 91"/>
                <a:gd name="T10" fmla="*/ 61 w 148"/>
                <a:gd name="T11" fmla="*/ 75 h 91"/>
                <a:gd name="T12" fmla="*/ 19 w 148"/>
                <a:gd name="T13" fmla="*/ 90 h 91"/>
                <a:gd name="T14" fmla="*/ 1 w 148"/>
                <a:gd name="T15" fmla="*/ 6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7" name="未知"/>
            <p:cNvSpPr/>
            <p:nvPr userDrawn="1"/>
          </p:nvSpPr>
          <p:spPr bwMode="auto">
            <a:xfrm>
              <a:off x="3580" y="58"/>
              <a:ext cx="938" cy="158"/>
            </a:xfrm>
            <a:custGeom>
              <a:avLst/>
              <a:gdLst>
                <a:gd name="T0" fmla="*/ 172 w 938"/>
                <a:gd name="T1" fmla="*/ 86 h 158"/>
                <a:gd name="T2" fmla="*/ 61 w 938"/>
                <a:gd name="T3" fmla="*/ 137 h 158"/>
                <a:gd name="T4" fmla="*/ 16 w 938"/>
                <a:gd name="T5" fmla="*/ 155 h 158"/>
                <a:gd name="T6" fmla="*/ 7 w 938"/>
                <a:gd name="T7" fmla="*/ 122 h 158"/>
                <a:gd name="T8" fmla="*/ 58 w 938"/>
                <a:gd name="T9" fmla="*/ 80 h 158"/>
                <a:gd name="T10" fmla="*/ 172 w 938"/>
                <a:gd name="T11" fmla="*/ 38 h 158"/>
                <a:gd name="T12" fmla="*/ 304 w 938"/>
                <a:gd name="T13" fmla="*/ 11 h 158"/>
                <a:gd name="T14" fmla="*/ 463 w 938"/>
                <a:gd name="T15" fmla="*/ 2 h 158"/>
                <a:gd name="T16" fmla="*/ 631 w 938"/>
                <a:gd name="T17" fmla="*/ 23 h 158"/>
                <a:gd name="T18" fmla="*/ 796 w 938"/>
                <a:gd name="T19" fmla="*/ 53 h 158"/>
                <a:gd name="T20" fmla="*/ 841 w 938"/>
                <a:gd name="T21" fmla="*/ 47 h 158"/>
                <a:gd name="T22" fmla="*/ 907 w 938"/>
                <a:gd name="T23" fmla="*/ 71 h 158"/>
                <a:gd name="T24" fmla="*/ 919 w 938"/>
                <a:gd name="T25" fmla="*/ 101 h 158"/>
                <a:gd name="T26" fmla="*/ 793 w 938"/>
                <a:gd name="T27" fmla="*/ 98 h 158"/>
                <a:gd name="T28" fmla="*/ 634 w 938"/>
                <a:gd name="T29" fmla="*/ 62 h 158"/>
                <a:gd name="T30" fmla="*/ 439 w 938"/>
                <a:gd name="T31" fmla="*/ 38 h 158"/>
                <a:gd name="T32" fmla="*/ 238 w 938"/>
                <a:gd name="T33" fmla="*/ 59 h 158"/>
                <a:gd name="T34" fmla="*/ 172 w 938"/>
                <a:gd name="T35" fmla="*/ 8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8" name="未知"/>
            <p:cNvSpPr/>
            <p:nvPr userDrawn="1"/>
          </p:nvSpPr>
          <p:spPr bwMode="auto">
            <a:xfrm>
              <a:off x="3686" y="145"/>
              <a:ext cx="372" cy="98"/>
            </a:xfrm>
            <a:custGeom>
              <a:avLst/>
              <a:gdLst>
                <a:gd name="T0" fmla="*/ 18 w 372"/>
                <a:gd name="T1" fmla="*/ 47 h 98"/>
                <a:gd name="T2" fmla="*/ 141 w 372"/>
                <a:gd name="T3" fmla="*/ 17 h 98"/>
                <a:gd name="T4" fmla="*/ 246 w 372"/>
                <a:gd name="T5" fmla="*/ 2 h 98"/>
                <a:gd name="T6" fmla="*/ 351 w 372"/>
                <a:gd name="T7" fmla="*/ 5 h 98"/>
                <a:gd name="T8" fmla="*/ 372 w 372"/>
                <a:gd name="T9" fmla="*/ 23 h 98"/>
                <a:gd name="T10" fmla="*/ 354 w 372"/>
                <a:gd name="T11" fmla="*/ 44 h 98"/>
                <a:gd name="T12" fmla="*/ 264 w 372"/>
                <a:gd name="T13" fmla="*/ 50 h 98"/>
                <a:gd name="T14" fmla="*/ 168 w 372"/>
                <a:gd name="T15" fmla="*/ 53 h 98"/>
                <a:gd name="T16" fmla="*/ 72 w 372"/>
                <a:gd name="T17" fmla="*/ 77 h 98"/>
                <a:gd name="T18" fmla="*/ 15 w 372"/>
                <a:gd name="T19" fmla="*/ 95 h 98"/>
                <a:gd name="T20" fmla="*/ 0 w 372"/>
                <a:gd name="T21" fmla="*/ 5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9" name="未知"/>
            <p:cNvSpPr/>
            <p:nvPr userDrawn="1"/>
          </p:nvSpPr>
          <p:spPr bwMode="auto">
            <a:xfrm>
              <a:off x="3618" y="308"/>
              <a:ext cx="318" cy="158"/>
            </a:xfrm>
            <a:custGeom>
              <a:avLst/>
              <a:gdLst>
                <a:gd name="T0" fmla="*/ 0 w 318"/>
                <a:gd name="T1" fmla="*/ 158 h 158"/>
                <a:gd name="T2" fmla="*/ 12 w 318"/>
                <a:gd name="T3" fmla="*/ 137 h 158"/>
                <a:gd name="T4" fmla="*/ 162 w 318"/>
                <a:gd name="T5" fmla="*/ 71 h 158"/>
                <a:gd name="T6" fmla="*/ 249 w 318"/>
                <a:gd name="T7" fmla="*/ 20 h 158"/>
                <a:gd name="T8" fmla="*/ 285 w 318"/>
                <a:gd name="T9" fmla="*/ 2 h 158"/>
                <a:gd name="T10" fmla="*/ 309 w 318"/>
                <a:gd name="T11" fmla="*/ 11 h 158"/>
                <a:gd name="T12" fmla="*/ 303 w 318"/>
                <a:gd name="T13" fmla="*/ 47 h 158"/>
                <a:gd name="T14" fmla="*/ 219 w 318"/>
                <a:gd name="T15" fmla="*/ 89 h 158"/>
                <a:gd name="T16" fmla="*/ 108 w 318"/>
                <a:gd name="T17" fmla="*/ 140 h 158"/>
                <a:gd name="T18" fmla="*/ 57 w 318"/>
                <a:gd name="T19" fmla="*/ 152 h 158"/>
                <a:gd name="T20" fmla="*/ 0 w 318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40" name="未知"/>
            <p:cNvSpPr/>
            <p:nvPr userDrawn="1"/>
          </p:nvSpPr>
          <p:spPr bwMode="auto">
            <a:xfrm>
              <a:off x="3413" y="291"/>
              <a:ext cx="380" cy="174"/>
            </a:xfrm>
            <a:custGeom>
              <a:avLst/>
              <a:gdLst>
                <a:gd name="T0" fmla="*/ 3 w 380"/>
                <a:gd name="T1" fmla="*/ 165 h 174"/>
                <a:gd name="T2" fmla="*/ 129 w 380"/>
                <a:gd name="T3" fmla="*/ 93 h 174"/>
                <a:gd name="T4" fmla="*/ 261 w 380"/>
                <a:gd name="T5" fmla="*/ 30 h 174"/>
                <a:gd name="T6" fmla="*/ 351 w 380"/>
                <a:gd name="T7" fmla="*/ 0 h 174"/>
                <a:gd name="T8" fmla="*/ 378 w 380"/>
                <a:gd name="T9" fmla="*/ 27 h 174"/>
                <a:gd name="T10" fmla="*/ 336 w 380"/>
                <a:gd name="T11" fmla="*/ 51 h 174"/>
                <a:gd name="T12" fmla="*/ 291 w 380"/>
                <a:gd name="T13" fmla="*/ 60 h 174"/>
                <a:gd name="T14" fmla="*/ 240 w 380"/>
                <a:gd name="T15" fmla="*/ 75 h 174"/>
                <a:gd name="T16" fmla="*/ 189 w 380"/>
                <a:gd name="T17" fmla="*/ 120 h 174"/>
                <a:gd name="T18" fmla="*/ 102 w 380"/>
                <a:gd name="T19" fmla="*/ 174 h 174"/>
                <a:gd name="T20" fmla="*/ 0 w 380"/>
                <a:gd name="T21" fmla="*/ 16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41" name="未知"/>
            <p:cNvSpPr/>
            <p:nvPr userDrawn="1"/>
          </p:nvSpPr>
          <p:spPr bwMode="auto">
            <a:xfrm>
              <a:off x="4178" y="187"/>
              <a:ext cx="523" cy="69"/>
            </a:xfrm>
            <a:custGeom>
              <a:avLst/>
              <a:gdLst>
                <a:gd name="T0" fmla="*/ 84 w 523"/>
                <a:gd name="T1" fmla="*/ 11 h 69"/>
                <a:gd name="T2" fmla="*/ 27 w 523"/>
                <a:gd name="T3" fmla="*/ 5 h 69"/>
                <a:gd name="T4" fmla="*/ 9 w 523"/>
                <a:gd name="T5" fmla="*/ 35 h 69"/>
                <a:gd name="T6" fmla="*/ 81 w 523"/>
                <a:gd name="T7" fmla="*/ 56 h 69"/>
                <a:gd name="T8" fmla="*/ 255 w 523"/>
                <a:gd name="T9" fmla="*/ 68 h 69"/>
                <a:gd name="T10" fmla="*/ 432 w 523"/>
                <a:gd name="T11" fmla="*/ 50 h 69"/>
                <a:gd name="T12" fmla="*/ 513 w 523"/>
                <a:gd name="T13" fmla="*/ 5 h 69"/>
                <a:gd name="T14" fmla="*/ 372 w 523"/>
                <a:gd name="T15" fmla="*/ 20 h 69"/>
                <a:gd name="T16" fmla="*/ 141 w 523"/>
                <a:gd name="T17" fmla="*/ 14 h 69"/>
                <a:gd name="T18" fmla="*/ 84 w 523"/>
                <a:gd name="T19" fmla="*/ 1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42" name="未知"/>
            <p:cNvSpPr/>
            <p:nvPr userDrawn="1"/>
          </p:nvSpPr>
          <p:spPr bwMode="auto">
            <a:xfrm>
              <a:off x="4689" y="186"/>
              <a:ext cx="537" cy="120"/>
            </a:xfrm>
            <a:custGeom>
              <a:avLst/>
              <a:gdLst>
                <a:gd name="T0" fmla="*/ 23 w 537"/>
                <a:gd name="T1" fmla="*/ 6 h 120"/>
                <a:gd name="T2" fmla="*/ 188 w 537"/>
                <a:gd name="T3" fmla="*/ 3 h 120"/>
                <a:gd name="T4" fmla="*/ 323 w 537"/>
                <a:gd name="T5" fmla="*/ 27 h 120"/>
                <a:gd name="T6" fmla="*/ 464 w 537"/>
                <a:gd name="T7" fmla="*/ 69 h 120"/>
                <a:gd name="T8" fmla="*/ 521 w 537"/>
                <a:gd name="T9" fmla="*/ 90 h 120"/>
                <a:gd name="T10" fmla="*/ 533 w 537"/>
                <a:gd name="T11" fmla="*/ 105 h 120"/>
                <a:gd name="T12" fmla="*/ 497 w 537"/>
                <a:gd name="T13" fmla="*/ 120 h 120"/>
                <a:gd name="T14" fmla="*/ 452 w 537"/>
                <a:gd name="T15" fmla="*/ 108 h 120"/>
                <a:gd name="T16" fmla="*/ 350 w 537"/>
                <a:gd name="T17" fmla="*/ 72 h 120"/>
                <a:gd name="T18" fmla="*/ 158 w 537"/>
                <a:gd name="T19" fmla="*/ 39 h 120"/>
                <a:gd name="T20" fmla="*/ 50 w 537"/>
                <a:gd name="T21" fmla="*/ 39 h 120"/>
                <a:gd name="T22" fmla="*/ 23 w 537"/>
                <a:gd name="T23" fmla="*/ 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43" name="未知"/>
            <p:cNvSpPr/>
            <p:nvPr userDrawn="1"/>
          </p:nvSpPr>
          <p:spPr bwMode="auto">
            <a:xfrm>
              <a:off x="4968" y="312"/>
              <a:ext cx="800" cy="143"/>
            </a:xfrm>
            <a:custGeom>
              <a:avLst/>
              <a:gdLst>
                <a:gd name="T0" fmla="*/ 800 w 800"/>
                <a:gd name="T1" fmla="*/ 24 h 143"/>
                <a:gd name="T2" fmla="*/ 782 w 800"/>
                <a:gd name="T3" fmla="*/ 15 h 143"/>
                <a:gd name="T4" fmla="*/ 659 w 800"/>
                <a:gd name="T5" fmla="*/ 63 h 143"/>
                <a:gd name="T6" fmla="*/ 500 w 800"/>
                <a:gd name="T7" fmla="*/ 84 h 143"/>
                <a:gd name="T8" fmla="*/ 326 w 800"/>
                <a:gd name="T9" fmla="*/ 69 h 143"/>
                <a:gd name="T10" fmla="*/ 98 w 800"/>
                <a:gd name="T11" fmla="*/ 21 h 143"/>
                <a:gd name="T12" fmla="*/ 11 w 800"/>
                <a:gd name="T13" fmla="*/ 6 h 143"/>
                <a:gd name="T14" fmla="*/ 32 w 800"/>
                <a:gd name="T15" fmla="*/ 60 h 143"/>
                <a:gd name="T16" fmla="*/ 155 w 800"/>
                <a:gd name="T17" fmla="*/ 96 h 143"/>
                <a:gd name="T18" fmla="*/ 410 w 800"/>
                <a:gd name="T19" fmla="*/ 138 h 143"/>
                <a:gd name="T20" fmla="*/ 596 w 800"/>
                <a:gd name="T21" fmla="*/ 129 h 143"/>
                <a:gd name="T22" fmla="*/ 737 w 800"/>
                <a:gd name="T23" fmla="*/ 90 h 143"/>
                <a:gd name="T24" fmla="*/ 788 w 800"/>
                <a:gd name="T25" fmla="*/ 69 h 143"/>
                <a:gd name="T26" fmla="*/ 800 w 800"/>
                <a:gd name="T27" fmla="*/ 2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44" name="未知"/>
            <p:cNvSpPr/>
            <p:nvPr userDrawn="1"/>
          </p:nvSpPr>
          <p:spPr bwMode="auto">
            <a:xfrm>
              <a:off x="5318" y="240"/>
              <a:ext cx="402" cy="115"/>
            </a:xfrm>
            <a:custGeom>
              <a:avLst/>
              <a:gdLst>
                <a:gd name="T0" fmla="*/ 402 w 402"/>
                <a:gd name="T1" fmla="*/ 0 h 115"/>
                <a:gd name="T2" fmla="*/ 384 w 402"/>
                <a:gd name="T3" fmla="*/ 12 h 115"/>
                <a:gd name="T4" fmla="*/ 276 w 402"/>
                <a:gd name="T5" fmla="*/ 51 h 115"/>
                <a:gd name="T6" fmla="*/ 165 w 402"/>
                <a:gd name="T7" fmla="*/ 66 h 115"/>
                <a:gd name="T8" fmla="*/ 51 w 402"/>
                <a:gd name="T9" fmla="*/ 57 h 115"/>
                <a:gd name="T10" fmla="*/ 15 w 402"/>
                <a:gd name="T11" fmla="*/ 54 h 115"/>
                <a:gd name="T12" fmla="*/ 3 w 402"/>
                <a:gd name="T13" fmla="*/ 69 h 115"/>
                <a:gd name="T14" fmla="*/ 9 w 402"/>
                <a:gd name="T15" fmla="*/ 93 h 115"/>
                <a:gd name="T16" fmla="*/ 54 w 402"/>
                <a:gd name="T17" fmla="*/ 102 h 115"/>
                <a:gd name="T18" fmla="*/ 198 w 402"/>
                <a:gd name="T19" fmla="*/ 111 h 115"/>
                <a:gd name="T20" fmla="*/ 336 w 402"/>
                <a:gd name="T21" fmla="*/ 75 h 115"/>
                <a:gd name="T22" fmla="*/ 375 w 402"/>
                <a:gd name="T23" fmla="*/ 54 h 115"/>
                <a:gd name="T24" fmla="*/ 402 w 402"/>
                <a:gd name="T2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5145" name="Group 25"/>
          <p:cNvGrpSpPr/>
          <p:nvPr/>
        </p:nvGrpSpPr>
        <p:grpSpPr bwMode="auto">
          <a:xfrm>
            <a:off x="0" y="6180138"/>
            <a:ext cx="9169400" cy="138112"/>
            <a:chOff x="0" y="0"/>
            <a:chExt cx="5776" cy="87"/>
          </a:xfrm>
        </p:grpSpPr>
        <p:sp>
          <p:nvSpPr>
            <p:cNvPr id="5146" name="未知"/>
            <p:cNvSpPr/>
            <p:nvPr userDrawn="1"/>
          </p:nvSpPr>
          <p:spPr bwMode="auto">
            <a:xfrm>
              <a:off x="4041" y="15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47" name="未知"/>
            <p:cNvSpPr/>
            <p:nvPr userDrawn="1"/>
          </p:nvSpPr>
          <p:spPr bwMode="auto">
            <a:xfrm>
              <a:off x="1727" y="6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48" name="未知"/>
            <p:cNvSpPr/>
            <p:nvPr userDrawn="1"/>
          </p:nvSpPr>
          <p:spPr bwMode="auto">
            <a:xfrm>
              <a:off x="0" y="0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514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83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515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515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515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ctr">
              <a:defRPr sz="1400">
                <a:latin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515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D14A5183-2BED-4C9B-910C-8E7140A488B6}" type="slidenum">
              <a:rPr lang="en-US" altLang="zh-CN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90000"/>
        <a:buBlip>
          <a:blip r:embed="rId13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Blip>
          <a:blip r:embed="rId14"/>
        </a:buBlip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6"/>
        </a:buBlip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/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7171" name="Group 3"/>
            <p:cNvGrpSpPr/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7172" name="Group 4"/>
              <p:cNvGrpSpPr/>
              <p:nvPr/>
            </p:nvGrpSpPr>
            <p:grpSpPr bwMode="auto">
              <a:xfrm>
                <a:off x="0" y="192"/>
                <a:ext cx="5760" cy="4032"/>
                <a:chOff x="0" y="0"/>
                <a:chExt cx="5760" cy="4032"/>
              </a:xfrm>
            </p:grpSpPr>
            <p:sp>
              <p:nvSpPr>
                <p:cNvPr id="7173" name="Line 5"/>
                <p:cNvSpPr>
                  <a:spLocks noChangeShapeType="1"/>
                </p:cNvSpPr>
                <p:nvPr/>
              </p:nvSpPr>
              <p:spPr bwMode="auto">
                <a:xfrm>
                  <a:off x="0" y="0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74" name="Line 6"/>
                <p:cNvSpPr>
                  <a:spLocks noChangeShapeType="1"/>
                </p:cNvSpPr>
                <p:nvPr/>
              </p:nvSpPr>
              <p:spPr bwMode="auto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75" name="Line 7"/>
                <p:cNvSpPr>
                  <a:spLocks noChangeShapeType="1"/>
                </p:cNvSpPr>
                <p:nvPr/>
              </p:nvSpPr>
              <p:spPr bwMode="auto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76" name="Line 8"/>
                <p:cNvSpPr>
                  <a:spLocks noChangeShapeType="1"/>
                </p:cNvSpPr>
                <p:nvPr/>
              </p:nvSpPr>
              <p:spPr bwMode="auto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77" name="Line 9"/>
                <p:cNvSpPr>
                  <a:spLocks noChangeShapeType="1"/>
                </p:cNvSpPr>
                <p:nvPr/>
              </p:nvSpPr>
              <p:spPr bwMode="auto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78" name="Line 10"/>
                <p:cNvSpPr>
                  <a:spLocks noChangeShapeType="1"/>
                </p:cNvSpPr>
                <p:nvPr/>
              </p:nvSpPr>
              <p:spPr bwMode="auto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79" name="Line 11"/>
                <p:cNvSpPr>
                  <a:spLocks noChangeShapeType="1"/>
                </p:cNvSpPr>
                <p:nvPr/>
              </p:nvSpPr>
              <p:spPr bwMode="auto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80" name="Line 12"/>
                <p:cNvSpPr>
                  <a:spLocks noChangeShapeType="1"/>
                </p:cNvSpPr>
                <p:nvPr/>
              </p:nvSpPr>
              <p:spPr bwMode="auto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81" name="Line 13"/>
                <p:cNvSpPr>
                  <a:spLocks noChangeShapeType="1"/>
                </p:cNvSpPr>
                <p:nvPr/>
              </p:nvSpPr>
              <p:spPr bwMode="auto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82" name="Line 14"/>
                <p:cNvSpPr>
                  <a:spLocks noChangeShapeType="1"/>
                </p:cNvSpPr>
                <p:nvPr/>
              </p:nvSpPr>
              <p:spPr bwMode="auto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83" name="Line 15"/>
                <p:cNvSpPr>
                  <a:spLocks noChangeShapeType="1"/>
                </p:cNvSpPr>
                <p:nvPr/>
              </p:nvSpPr>
              <p:spPr bwMode="auto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84" name="Line 16"/>
                <p:cNvSpPr>
                  <a:spLocks noChangeShapeType="1"/>
                </p:cNvSpPr>
                <p:nvPr/>
              </p:nvSpPr>
              <p:spPr bwMode="auto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85" name="Line 17"/>
                <p:cNvSpPr>
                  <a:spLocks noChangeShapeType="1"/>
                </p:cNvSpPr>
                <p:nvPr/>
              </p:nvSpPr>
              <p:spPr bwMode="auto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86" name="Line 18"/>
                <p:cNvSpPr>
                  <a:spLocks noChangeShapeType="1"/>
                </p:cNvSpPr>
                <p:nvPr/>
              </p:nvSpPr>
              <p:spPr bwMode="auto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87" name="Line 19"/>
                <p:cNvSpPr>
                  <a:spLocks noChangeShapeType="1"/>
                </p:cNvSpPr>
                <p:nvPr/>
              </p:nvSpPr>
              <p:spPr bwMode="auto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88" name="Line 20"/>
                <p:cNvSpPr>
                  <a:spLocks noChangeShapeType="1"/>
                </p:cNvSpPr>
                <p:nvPr/>
              </p:nvSpPr>
              <p:spPr bwMode="auto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89" name="Line 21"/>
                <p:cNvSpPr>
                  <a:spLocks noChangeShapeType="1"/>
                </p:cNvSpPr>
                <p:nvPr/>
              </p:nvSpPr>
              <p:spPr bwMode="auto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90" name="Line 22"/>
                <p:cNvSpPr>
                  <a:spLocks noChangeShapeType="1"/>
                </p:cNvSpPr>
                <p:nvPr/>
              </p:nvSpPr>
              <p:spPr bwMode="auto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91" name="Line 23"/>
                <p:cNvSpPr>
                  <a:spLocks noChangeShapeType="1"/>
                </p:cNvSpPr>
                <p:nvPr/>
              </p:nvSpPr>
              <p:spPr bwMode="auto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92" name="Line 24"/>
                <p:cNvSpPr>
                  <a:spLocks noChangeShapeType="1"/>
                </p:cNvSpPr>
                <p:nvPr/>
              </p:nvSpPr>
              <p:spPr bwMode="auto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93" name="Line 25"/>
                <p:cNvSpPr>
                  <a:spLocks noChangeShapeType="1"/>
                </p:cNvSpPr>
                <p:nvPr/>
              </p:nvSpPr>
              <p:spPr bwMode="auto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94" name="Line 26"/>
                <p:cNvSpPr>
                  <a:spLocks noChangeShapeType="1"/>
                </p:cNvSpPr>
                <p:nvPr/>
              </p:nvSpPr>
              <p:spPr bwMode="auto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195" name="Group 27"/>
              <p:cNvGrpSpPr/>
              <p:nvPr/>
            </p:nvGrpSpPr>
            <p:grpSpPr bwMode="auto">
              <a:xfrm>
                <a:off x="192" y="0"/>
                <a:ext cx="5376" cy="4320"/>
                <a:chOff x="0" y="0"/>
                <a:chExt cx="5376" cy="4320"/>
              </a:xfrm>
            </p:grpSpPr>
            <p:sp>
              <p:nvSpPr>
                <p:cNvPr id="7196" name="Line 28"/>
                <p:cNvSpPr>
                  <a:spLocks noChangeShapeType="1"/>
                </p:cNvSpPr>
                <p:nvPr/>
              </p:nvSpPr>
              <p:spPr bwMode="auto">
                <a:xfrm>
                  <a:off x="0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97" name="Line 29"/>
                <p:cNvSpPr>
                  <a:spLocks noChangeShapeType="1"/>
                </p:cNvSpPr>
                <p:nvPr/>
              </p:nvSpPr>
              <p:spPr bwMode="auto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98" name="Line 30"/>
                <p:cNvSpPr>
                  <a:spLocks noChangeShapeType="1"/>
                </p:cNvSpPr>
                <p:nvPr/>
              </p:nvSpPr>
              <p:spPr bwMode="auto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99" name="Line 31"/>
                <p:cNvSpPr>
                  <a:spLocks noChangeShapeType="1"/>
                </p:cNvSpPr>
                <p:nvPr/>
              </p:nvSpPr>
              <p:spPr bwMode="auto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00" name="Line 32"/>
                <p:cNvSpPr>
                  <a:spLocks noChangeShapeType="1"/>
                </p:cNvSpPr>
                <p:nvPr/>
              </p:nvSpPr>
              <p:spPr bwMode="auto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01" name="Line 33"/>
                <p:cNvSpPr>
                  <a:spLocks noChangeShapeType="1"/>
                </p:cNvSpPr>
                <p:nvPr/>
              </p:nvSpPr>
              <p:spPr bwMode="auto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02" name="Line 34"/>
                <p:cNvSpPr>
                  <a:spLocks noChangeShapeType="1"/>
                </p:cNvSpPr>
                <p:nvPr/>
              </p:nvSpPr>
              <p:spPr bwMode="auto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03" name="Line 35"/>
                <p:cNvSpPr>
                  <a:spLocks noChangeShapeType="1"/>
                </p:cNvSpPr>
                <p:nvPr/>
              </p:nvSpPr>
              <p:spPr bwMode="auto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04" name="Line 36"/>
                <p:cNvSpPr>
                  <a:spLocks noChangeShapeType="1"/>
                </p:cNvSpPr>
                <p:nvPr/>
              </p:nvSpPr>
              <p:spPr bwMode="auto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05" name="Line 37"/>
                <p:cNvSpPr>
                  <a:spLocks noChangeShapeType="1"/>
                </p:cNvSpPr>
                <p:nvPr/>
              </p:nvSpPr>
              <p:spPr bwMode="auto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06" name="Line 38"/>
                <p:cNvSpPr>
                  <a:spLocks noChangeShapeType="1"/>
                </p:cNvSpPr>
                <p:nvPr/>
              </p:nvSpPr>
              <p:spPr bwMode="auto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07" name="Line 39"/>
                <p:cNvSpPr>
                  <a:spLocks noChangeShapeType="1"/>
                </p:cNvSpPr>
                <p:nvPr/>
              </p:nvSpPr>
              <p:spPr bwMode="auto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08" name="Line 40"/>
                <p:cNvSpPr>
                  <a:spLocks noChangeShapeType="1"/>
                </p:cNvSpPr>
                <p:nvPr/>
              </p:nvSpPr>
              <p:spPr bwMode="auto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09" name="Line 41"/>
                <p:cNvSpPr>
                  <a:spLocks noChangeShapeType="1"/>
                </p:cNvSpPr>
                <p:nvPr/>
              </p:nvSpPr>
              <p:spPr bwMode="auto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10" name="Line 42"/>
                <p:cNvSpPr>
                  <a:spLocks noChangeShapeType="1"/>
                </p:cNvSpPr>
                <p:nvPr/>
              </p:nvSpPr>
              <p:spPr bwMode="auto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11" name="Line 43"/>
                <p:cNvSpPr>
                  <a:spLocks noChangeShapeType="1"/>
                </p:cNvSpPr>
                <p:nvPr/>
              </p:nvSpPr>
              <p:spPr bwMode="auto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12" name="Line 44"/>
                <p:cNvSpPr>
                  <a:spLocks noChangeShapeType="1"/>
                </p:cNvSpPr>
                <p:nvPr/>
              </p:nvSpPr>
              <p:spPr bwMode="auto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13" name="Line 45"/>
                <p:cNvSpPr>
                  <a:spLocks noChangeShapeType="1"/>
                </p:cNvSpPr>
                <p:nvPr/>
              </p:nvSpPr>
              <p:spPr bwMode="auto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14" name="Line 46"/>
                <p:cNvSpPr>
                  <a:spLocks noChangeShapeType="1"/>
                </p:cNvSpPr>
                <p:nvPr/>
              </p:nvSpPr>
              <p:spPr bwMode="auto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15" name="Line 47"/>
                <p:cNvSpPr>
                  <a:spLocks noChangeShapeType="1"/>
                </p:cNvSpPr>
                <p:nvPr/>
              </p:nvSpPr>
              <p:spPr bwMode="auto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16" name="Line 48"/>
                <p:cNvSpPr>
                  <a:spLocks noChangeShapeType="1"/>
                </p:cNvSpPr>
                <p:nvPr/>
              </p:nvSpPr>
              <p:spPr bwMode="auto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17" name="Line 49"/>
                <p:cNvSpPr>
                  <a:spLocks noChangeShapeType="1"/>
                </p:cNvSpPr>
                <p:nvPr/>
              </p:nvSpPr>
              <p:spPr bwMode="auto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18" name="Line 50"/>
                <p:cNvSpPr>
                  <a:spLocks noChangeShapeType="1"/>
                </p:cNvSpPr>
                <p:nvPr/>
              </p:nvSpPr>
              <p:spPr bwMode="auto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19" name="Line 51"/>
                <p:cNvSpPr>
                  <a:spLocks noChangeShapeType="1"/>
                </p:cNvSpPr>
                <p:nvPr/>
              </p:nvSpPr>
              <p:spPr bwMode="auto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20" name="Line 52"/>
                <p:cNvSpPr>
                  <a:spLocks noChangeShapeType="1"/>
                </p:cNvSpPr>
                <p:nvPr/>
              </p:nvSpPr>
              <p:spPr bwMode="auto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21" name="Line 53"/>
                <p:cNvSpPr>
                  <a:spLocks noChangeShapeType="1"/>
                </p:cNvSpPr>
                <p:nvPr/>
              </p:nvSpPr>
              <p:spPr bwMode="auto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22" name="Line 54"/>
                <p:cNvSpPr>
                  <a:spLocks noChangeShapeType="1"/>
                </p:cNvSpPr>
                <p:nvPr/>
              </p:nvSpPr>
              <p:spPr bwMode="auto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23" name="Line 55"/>
                <p:cNvSpPr>
                  <a:spLocks noChangeShapeType="1"/>
                </p:cNvSpPr>
                <p:nvPr/>
              </p:nvSpPr>
              <p:spPr bwMode="auto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224" name="Line 56"/>
                <p:cNvSpPr>
                  <a:spLocks noChangeShapeType="1"/>
                </p:cNvSpPr>
                <p:nvPr/>
              </p:nvSpPr>
              <p:spPr bwMode="auto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7225" name="Rectangle 57" descr="60%"/>
            <p:cNvSpPr>
              <a:spLocks noChangeArrowheads="1"/>
            </p:cNvSpPr>
            <p:nvPr/>
          </p:nvSpPr>
          <p:spPr bwMode="auto">
            <a:xfrm>
              <a:off x="2112" y="0"/>
              <a:ext cx="3648" cy="96"/>
            </a:xfrm>
            <a:prstGeom prst="rect">
              <a:avLst/>
            </a:prstGeom>
            <a:blipFill dpi="0" rotWithShape="0">
              <a:blip r:embed="rId1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26" name="Line 58"/>
            <p:cNvSpPr>
              <a:spLocks noChangeShapeType="1"/>
            </p:cNvSpPr>
            <p:nvPr/>
          </p:nvSpPr>
          <p:spPr bwMode="auto">
            <a:xfrm>
              <a:off x="5568" y="0"/>
              <a:ext cx="0" cy="1488"/>
            </a:xfrm>
            <a:prstGeom prst="line">
              <a:avLst/>
            </a:prstGeom>
            <a:noFill/>
            <a:ln w="9525" cmpd="sng">
              <a:solidFill>
                <a:schemeClr val="hlink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7227" name="Group 59"/>
            <p:cNvGrpSpPr/>
            <p:nvPr/>
          </p:nvGrpSpPr>
          <p:grpSpPr bwMode="auto">
            <a:xfrm>
              <a:off x="261" y="892"/>
              <a:ext cx="1124" cy="1464"/>
              <a:chOff x="0" y="0"/>
              <a:chExt cx="2208" cy="2876"/>
            </a:xfrm>
          </p:grpSpPr>
          <p:sp>
            <p:nvSpPr>
              <p:cNvPr id="7228" name="Line 60"/>
              <p:cNvSpPr>
                <a:spLocks noChangeShapeType="1"/>
              </p:cNvSpPr>
              <p:nvPr/>
            </p:nvSpPr>
            <p:spPr bwMode="auto">
              <a:xfrm flipH="1">
                <a:off x="0" y="121"/>
                <a:ext cx="2208" cy="0"/>
              </a:xfrm>
              <a:prstGeom prst="line">
                <a:avLst/>
              </a:prstGeom>
              <a:noFill/>
              <a:ln w="9525" cmpd="sng">
                <a:solidFill>
                  <a:schemeClr val="hlink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29" name="Line 61"/>
              <p:cNvSpPr>
                <a:spLocks noChangeShapeType="1"/>
              </p:cNvSpPr>
              <p:nvPr/>
            </p:nvSpPr>
            <p:spPr bwMode="auto">
              <a:xfrm>
                <a:off x="240" y="4"/>
                <a:ext cx="0" cy="2872"/>
              </a:xfrm>
              <a:prstGeom prst="line">
                <a:avLst/>
              </a:prstGeom>
              <a:noFill/>
              <a:ln w="9525" cmpd="sng">
                <a:solidFill>
                  <a:schemeClr val="hlink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30" name="Arc 62"/>
              <p:cNvSpPr/>
              <p:nvPr/>
            </p:nvSpPr>
            <p:spPr bwMode="auto">
              <a:xfrm flipH="1">
                <a:off x="121" y="0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 cmpd="sng">
                <a:solidFill>
                  <a:schemeClr val="hlink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7231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7232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7233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234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235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400">
                <a:latin typeface="+mn-lt"/>
              </a:defRPr>
            </a:lvl1pPr>
          </a:lstStyle>
          <a:p>
            <a:fld id="{2298AA65-756B-4EF0-9218-98759E082F50}" type="slidenum">
              <a:rPr lang="en-US" altLang="zh-CN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anose="05000000000000000000" pitchFamily="2" charset="2"/>
        <a:buBlip>
          <a:blip r:embed="rId13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anose="05000000000000000000" pitchFamily="2" charset="2"/>
        <a:buChar char="w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hyperlink" Target="Splay%20Tree/&#26700;&#38754;/Splay%20Tree.htm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27.png"/><Relationship Id="rId7" Type="http://schemas.openxmlformats.org/officeDocument/2006/relationships/oleObject" Target="../embeddings/oleObject4.bin"/><Relationship Id="rId6" Type="http://schemas.openxmlformats.org/officeDocument/2006/relationships/image" Target="../media/image26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25.png"/><Relationship Id="rId3" Type="http://schemas.openxmlformats.org/officeDocument/2006/relationships/oleObject" Target="../embeddings/oleObject2.bin"/><Relationship Id="rId2" Type="http://schemas.openxmlformats.org/officeDocument/2006/relationships/image" Target="../media/image24.png"/><Relationship Id="rId12" Type="http://schemas.openxmlformats.org/officeDocument/2006/relationships/vmlDrawing" Target="../drawings/vmlDrawing1.vml"/><Relationship Id="rId11" Type="http://schemas.openxmlformats.org/officeDocument/2006/relationships/slideLayout" Target="../slideLayouts/slideLayout4.xml"/><Relationship Id="rId10" Type="http://schemas.openxmlformats.org/officeDocument/2006/relationships/image" Target="../media/image28.png"/><Relationship Id="rId1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2.vml"/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32.png"/><Relationship Id="rId6" Type="http://schemas.openxmlformats.org/officeDocument/2006/relationships/oleObject" Target="../embeddings/oleObject8.bin"/><Relationship Id="rId5" Type="http://schemas.openxmlformats.org/officeDocument/2006/relationships/image" Target="../media/image31.png"/><Relationship Id="rId4" Type="http://schemas.openxmlformats.org/officeDocument/2006/relationships/oleObject" Target="../embeddings/oleObject7.bin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.jpeg"/><Relationship Id="rId8" Type="http://schemas.openxmlformats.org/officeDocument/2006/relationships/slide" Target="slide45.xml"/><Relationship Id="rId7" Type="http://schemas.openxmlformats.org/officeDocument/2006/relationships/slide" Target="slide44.xml"/><Relationship Id="rId6" Type="http://schemas.openxmlformats.org/officeDocument/2006/relationships/slide" Target="slide43.xml"/><Relationship Id="rId5" Type="http://schemas.openxmlformats.org/officeDocument/2006/relationships/slide" Target="slide42.xml"/><Relationship Id="rId4" Type="http://schemas.openxmlformats.org/officeDocument/2006/relationships/slide" Target="slide41.xml"/><Relationship Id="rId3" Type="http://schemas.openxmlformats.org/officeDocument/2006/relationships/slide" Target="slide40.xml"/><Relationship Id="rId2" Type="http://schemas.openxmlformats.org/officeDocument/2006/relationships/slide" Target="slide39.xml"/><Relationship Id="rId10" Type="http://schemas.openxmlformats.org/officeDocument/2006/relationships/slideLayout" Target="../slideLayouts/slideLayout27.xml"/><Relationship Id="rId1" Type="http://schemas.openxmlformats.org/officeDocument/2006/relationships/slide" Target="slide38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.bin"/><Relationship Id="rId8" Type="http://schemas.openxmlformats.org/officeDocument/2006/relationships/image" Target="../media/image48.png"/><Relationship Id="rId7" Type="http://schemas.openxmlformats.org/officeDocument/2006/relationships/oleObject" Target="../embeddings/oleObject12.bin"/><Relationship Id="rId6" Type="http://schemas.openxmlformats.org/officeDocument/2006/relationships/image" Target="../media/image47.png"/><Relationship Id="rId5" Type="http://schemas.openxmlformats.org/officeDocument/2006/relationships/oleObject" Target="../embeddings/oleObject11.bin"/><Relationship Id="rId4" Type="http://schemas.openxmlformats.org/officeDocument/2006/relationships/image" Target="../media/image46.png"/><Relationship Id="rId3" Type="http://schemas.openxmlformats.org/officeDocument/2006/relationships/oleObject" Target="../embeddings/oleObject10.bin"/><Relationship Id="rId20" Type="http://schemas.openxmlformats.org/officeDocument/2006/relationships/vmlDrawing" Target="../drawings/vmlDrawing3.vml"/><Relationship Id="rId2" Type="http://schemas.openxmlformats.org/officeDocument/2006/relationships/image" Target="../media/image45.png"/><Relationship Id="rId19" Type="http://schemas.openxmlformats.org/officeDocument/2006/relationships/slideLayout" Target="../slideLayouts/slideLayout27.xml"/><Relationship Id="rId18" Type="http://schemas.openxmlformats.org/officeDocument/2006/relationships/image" Target="../media/image44.jpeg"/><Relationship Id="rId17" Type="http://schemas.openxmlformats.org/officeDocument/2006/relationships/slide" Target="slide45.xml"/><Relationship Id="rId16" Type="http://schemas.openxmlformats.org/officeDocument/2006/relationships/image" Target="../media/image52.jpeg"/><Relationship Id="rId15" Type="http://schemas.openxmlformats.org/officeDocument/2006/relationships/slide" Target="slide37.xml"/><Relationship Id="rId14" Type="http://schemas.openxmlformats.org/officeDocument/2006/relationships/image" Target="../media/image51.png"/><Relationship Id="rId13" Type="http://schemas.openxmlformats.org/officeDocument/2006/relationships/oleObject" Target="../embeddings/oleObject15.bin"/><Relationship Id="rId12" Type="http://schemas.openxmlformats.org/officeDocument/2006/relationships/image" Target="../media/image50.png"/><Relationship Id="rId11" Type="http://schemas.openxmlformats.org/officeDocument/2006/relationships/oleObject" Target="../embeddings/oleObject14.bin"/><Relationship Id="rId10" Type="http://schemas.openxmlformats.org/officeDocument/2006/relationships/image" Target="../media/image49.png"/><Relationship Id="rId1" Type="http://schemas.openxmlformats.org/officeDocument/2006/relationships/oleObject" Target="../embeddings/oleObject9.bin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slide" Target="slide45.xml"/><Relationship Id="rId8" Type="http://schemas.openxmlformats.org/officeDocument/2006/relationships/image" Target="../media/image52.jpeg"/><Relationship Id="rId7" Type="http://schemas.openxmlformats.org/officeDocument/2006/relationships/slide" Target="slide37.xml"/><Relationship Id="rId6" Type="http://schemas.openxmlformats.org/officeDocument/2006/relationships/image" Target="../media/image55.png"/><Relationship Id="rId5" Type="http://schemas.openxmlformats.org/officeDocument/2006/relationships/oleObject" Target="../embeddings/oleObject18.bin"/><Relationship Id="rId4" Type="http://schemas.openxmlformats.org/officeDocument/2006/relationships/image" Target="../media/image54.png"/><Relationship Id="rId3" Type="http://schemas.openxmlformats.org/officeDocument/2006/relationships/oleObject" Target="../embeddings/oleObject17.bin"/><Relationship Id="rId2" Type="http://schemas.openxmlformats.org/officeDocument/2006/relationships/image" Target="../media/image53.png"/><Relationship Id="rId12" Type="http://schemas.openxmlformats.org/officeDocument/2006/relationships/vmlDrawing" Target="../drawings/vmlDrawing4.vml"/><Relationship Id="rId11" Type="http://schemas.openxmlformats.org/officeDocument/2006/relationships/slideLayout" Target="../slideLayouts/slideLayout27.xml"/><Relationship Id="rId10" Type="http://schemas.openxmlformats.org/officeDocument/2006/relationships/image" Target="../media/image44.jpeg"/><Relationship Id="rId1" Type="http://schemas.openxmlformats.org/officeDocument/2006/relationships/oleObject" Target="../embeddings/oleObject16.bin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.bin"/><Relationship Id="rId8" Type="http://schemas.openxmlformats.org/officeDocument/2006/relationships/image" Target="../media/image27.png"/><Relationship Id="rId7" Type="http://schemas.openxmlformats.org/officeDocument/2006/relationships/oleObject" Target="../embeddings/oleObject22.bin"/><Relationship Id="rId6" Type="http://schemas.openxmlformats.org/officeDocument/2006/relationships/image" Target="../media/image26.png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5.png"/><Relationship Id="rId3" Type="http://schemas.openxmlformats.org/officeDocument/2006/relationships/oleObject" Target="../embeddings/oleObject20.bin"/><Relationship Id="rId2" Type="http://schemas.openxmlformats.org/officeDocument/2006/relationships/image" Target="../media/image24.png"/><Relationship Id="rId16" Type="http://schemas.openxmlformats.org/officeDocument/2006/relationships/vmlDrawing" Target="../drawings/vmlDrawing5.vml"/><Relationship Id="rId15" Type="http://schemas.openxmlformats.org/officeDocument/2006/relationships/slideLayout" Target="../slideLayouts/slideLayout27.xml"/><Relationship Id="rId14" Type="http://schemas.openxmlformats.org/officeDocument/2006/relationships/image" Target="../media/image44.jpeg"/><Relationship Id="rId13" Type="http://schemas.openxmlformats.org/officeDocument/2006/relationships/slide" Target="slide45.xml"/><Relationship Id="rId12" Type="http://schemas.openxmlformats.org/officeDocument/2006/relationships/image" Target="../media/image52.jpeg"/><Relationship Id="rId11" Type="http://schemas.openxmlformats.org/officeDocument/2006/relationships/slide" Target="slide37.xml"/><Relationship Id="rId10" Type="http://schemas.openxmlformats.org/officeDocument/2006/relationships/image" Target="../media/image28.png"/><Relationship Id="rId1" Type="http://schemas.openxmlformats.org/officeDocument/2006/relationships/oleObject" Target="../embeddings/oleObject19.bin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.jpeg"/><Relationship Id="rId8" Type="http://schemas.openxmlformats.org/officeDocument/2006/relationships/slide" Target="slide37.xml"/><Relationship Id="rId7" Type="http://schemas.openxmlformats.org/officeDocument/2006/relationships/image" Target="../media/image32.png"/><Relationship Id="rId6" Type="http://schemas.openxmlformats.org/officeDocument/2006/relationships/oleObject" Target="../embeddings/oleObject26.bin"/><Relationship Id="rId5" Type="http://schemas.openxmlformats.org/officeDocument/2006/relationships/image" Target="../media/image31.png"/><Relationship Id="rId4" Type="http://schemas.openxmlformats.org/officeDocument/2006/relationships/oleObject" Target="../embeddings/oleObject25.bin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3" Type="http://schemas.openxmlformats.org/officeDocument/2006/relationships/vmlDrawing" Target="../drawings/vmlDrawing6.vml"/><Relationship Id="rId12" Type="http://schemas.openxmlformats.org/officeDocument/2006/relationships/slideLayout" Target="../slideLayouts/slideLayout27.xml"/><Relationship Id="rId11" Type="http://schemas.openxmlformats.org/officeDocument/2006/relationships/image" Target="../media/image44.jpeg"/><Relationship Id="rId10" Type="http://schemas.openxmlformats.org/officeDocument/2006/relationships/slide" Target="slide45.xml"/><Relationship Id="rId1" Type="http://schemas.openxmlformats.org/officeDocument/2006/relationships/oleObject" Target="../embeddings/oleObject24.bin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7.xml"/><Relationship Id="rId5" Type="http://schemas.openxmlformats.org/officeDocument/2006/relationships/image" Target="../media/image44.jpeg"/><Relationship Id="rId4" Type="http://schemas.openxmlformats.org/officeDocument/2006/relationships/slide" Target="slide45.xml"/><Relationship Id="rId3" Type="http://schemas.openxmlformats.org/officeDocument/2006/relationships/image" Target="../media/image52.jpeg"/><Relationship Id="rId2" Type="http://schemas.openxmlformats.org/officeDocument/2006/relationships/slide" Target="slide37.xml"/><Relationship Id="rId1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7.xml"/><Relationship Id="rId4" Type="http://schemas.openxmlformats.org/officeDocument/2006/relationships/image" Target="../media/image44.jpeg"/><Relationship Id="rId3" Type="http://schemas.openxmlformats.org/officeDocument/2006/relationships/slide" Target="slide45.xml"/><Relationship Id="rId2" Type="http://schemas.openxmlformats.org/officeDocument/2006/relationships/image" Target="../media/image52.jpeg"/><Relationship Id="rId1" Type="http://schemas.openxmlformats.org/officeDocument/2006/relationships/slide" Target="slide37.xml"/></Relationships>
</file>

<file path=ppt/slides/_rels/slide4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9.xml"/><Relationship Id="rId4" Type="http://schemas.openxmlformats.org/officeDocument/2006/relationships/image" Target="../media/image44.jpeg"/><Relationship Id="rId3" Type="http://schemas.openxmlformats.org/officeDocument/2006/relationships/slide" Target="slide45.xml"/><Relationship Id="rId2" Type="http://schemas.openxmlformats.org/officeDocument/2006/relationships/image" Target="../media/image52.jpeg"/><Relationship Id="rId1" Type="http://schemas.openxmlformats.org/officeDocument/2006/relationships/slide" Target="slide3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image" Target="../media/image52.jpeg"/><Relationship Id="rId1" Type="http://schemas.openxmlformats.org/officeDocument/2006/relationships/slide" Target="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0CE77270-747E-4F36-884F-C77CED0FCE89}" type="slidenum">
              <a:rPr lang="en-US" altLang="zh-CN"/>
            </a:fld>
            <a:endParaRPr lang="en-US"/>
          </a:p>
        </p:txBody>
      </p:sp>
      <p:sp>
        <p:nvSpPr>
          <p:cNvPr id="10242" name="Rectangle 2"/>
          <p:cNvSpPr>
            <a:spLocks noGrp="1" noRot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z="3600">
                <a:solidFill>
                  <a:schemeClr val="tx1"/>
                </a:solidFill>
                <a:ea typeface="黑体" panose="02010609060101010101" pitchFamily="49" charset="-122"/>
              </a:rPr>
              <a:t>伸展树的基本操作与应用</a:t>
            </a:r>
            <a:endParaRPr lang="zh-CN" altLang="en-US" sz="3600">
              <a:solidFill>
                <a:schemeClr val="tx1"/>
              </a:solidFill>
              <a:ea typeface="黑体" panose="02010609060101010101" pitchFamily="49" charset="-122"/>
            </a:endParaRPr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476375" y="4221163"/>
            <a:ext cx="6400800" cy="1752600"/>
          </a:xfrm>
        </p:spPr>
        <p:txBody>
          <a:bodyPr/>
          <a:lstStyle/>
          <a:p>
            <a:pPr algn="r"/>
            <a:endParaRPr lang="en-US" altLang="zh-CN" sz="1800" dirty="0"/>
          </a:p>
          <a:p>
            <a:r>
              <a:rPr lang="zh-CN" altLang="en-US" sz="2800" dirty="0" smtClean="0">
                <a:solidFill>
                  <a:srgbClr val="007A77"/>
                </a:solidFill>
                <a:ea typeface="隶书" panose="02010509060101010101" pitchFamily="49" charset="-122"/>
              </a:rPr>
              <a:t>作者：芜湖一中  </a:t>
            </a:r>
            <a:r>
              <a:rPr lang="zh-CN" altLang="en-US" sz="2800" dirty="0">
                <a:solidFill>
                  <a:srgbClr val="007A77"/>
                </a:solidFill>
                <a:ea typeface="隶书" panose="02010509060101010101" pitchFamily="49" charset="-122"/>
              </a:rPr>
              <a:t>杨思</a:t>
            </a:r>
            <a:r>
              <a:rPr lang="zh-CN" altLang="en-US" sz="2800" dirty="0" smtClean="0">
                <a:solidFill>
                  <a:srgbClr val="007A77"/>
                </a:solidFill>
                <a:ea typeface="隶书" panose="02010509060101010101" pitchFamily="49" charset="-122"/>
              </a:rPr>
              <a:t>雨</a:t>
            </a:r>
            <a:endParaRPr lang="en-US" altLang="zh-CN" sz="2800" dirty="0" smtClean="0">
              <a:solidFill>
                <a:srgbClr val="007A77"/>
              </a:solidFill>
              <a:ea typeface="隶书" panose="02010509060101010101" pitchFamily="49" charset="-122"/>
            </a:endParaRPr>
          </a:p>
          <a:p>
            <a:r>
              <a:rPr lang="zh-CN" altLang="en-US" sz="2800" dirty="0" smtClean="0">
                <a:solidFill>
                  <a:srgbClr val="007A77"/>
                </a:solidFill>
                <a:ea typeface="隶书" panose="02010509060101010101" pitchFamily="49" charset="-122"/>
              </a:rPr>
              <a:t>修改：东莞中学 方东跃</a:t>
            </a:r>
            <a:endParaRPr lang="zh-CN" altLang="en-US" sz="2800" dirty="0">
              <a:solidFill>
                <a:srgbClr val="007A77"/>
              </a:solidFill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0647D-9DF2-4F6B-B0A9-29AD76F93ADA}" type="slidenum">
              <a:rPr lang="en-US" altLang="zh-CN"/>
            </a:fld>
            <a:endParaRPr lang="en-US"/>
          </a:p>
        </p:txBody>
      </p:sp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引言</a:t>
            </a:r>
            <a:endParaRPr lang="zh-CN" altLang="en-US"/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</a:pPr>
            <a:r>
              <a:rPr lang="zh-CN" sz="2800" dirty="0">
                <a:solidFill>
                  <a:srgbClr val="FF0000"/>
                </a:solidFill>
                <a:ea typeface="黑体" panose="02010609060101010101" pitchFamily="49" charset="-122"/>
              </a:rPr>
              <a:t>二叉查找树</a:t>
            </a:r>
            <a:r>
              <a:rPr lang="zh-CN" sz="2800" dirty="0">
                <a:solidFill>
                  <a:srgbClr val="FF0000"/>
                </a:solidFill>
              </a:rPr>
              <a:t>(</a:t>
            </a:r>
            <a:r>
              <a:rPr lang="en-US" sz="2800" dirty="0">
                <a:solidFill>
                  <a:srgbClr val="FF0000"/>
                </a:solidFill>
              </a:rPr>
              <a:t>Binary Search Tree)</a:t>
            </a:r>
            <a:r>
              <a:rPr lang="zh-CN" sz="2800" dirty="0">
                <a:solidFill>
                  <a:srgbClr val="FF0000"/>
                </a:solidFill>
                <a:ea typeface="仿宋_GB2312" pitchFamily="1" charset="-122"/>
              </a:rPr>
              <a:t> </a:t>
            </a:r>
            <a:r>
              <a:rPr lang="zh-CN" sz="2800" dirty="0">
                <a:latin typeface="Times New Roman" panose="02020603050405020304" pitchFamily="18" charset="0"/>
                <a:ea typeface="仿宋_GB2312" pitchFamily="1" charset="-122"/>
              </a:rPr>
              <a:t>可以被用来表示有序集合、建立索引或优先队列等</a:t>
            </a:r>
            <a:r>
              <a:rPr lang="zh-CN" sz="2800" dirty="0" smtClean="0">
                <a:latin typeface="Times New Roman" panose="02020603050405020304" pitchFamily="18" charset="0"/>
                <a:ea typeface="仿宋_GB2312" pitchFamily="1" charset="-122"/>
              </a:rPr>
              <a:t>。</a:t>
            </a:r>
            <a:endParaRPr lang="zh-CN" sz="2800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</a:pPr>
            <a:r>
              <a:rPr lang="zh-CN" sz="2800" dirty="0">
                <a:latin typeface="Times New Roman" panose="02020603050405020304" pitchFamily="18" charset="0"/>
                <a:ea typeface="仿宋_GB2312" pitchFamily="1" charset="-122"/>
              </a:rPr>
              <a:t>最坏情况下，作用于二叉查找树上的基本操作的时间复杂度，</a:t>
            </a:r>
            <a:r>
              <a:rPr lang="zh-CN" sz="2800" dirty="0">
                <a:ea typeface="仿宋_GB2312" pitchFamily="1" charset="-122"/>
              </a:rPr>
              <a:t>可能达到</a:t>
            </a:r>
            <a:r>
              <a:rPr lang="en-US" sz="2800" dirty="0">
                <a:ea typeface="仿宋_GB2312" pitchFamily="1" charset="-122"/>
              </a:rPr>
              <a:t>O(n</a:t>
            </a:r>
            <a:r>
              <a:rPr lang="en-US" sz="2800" dirty="0" smtClean="0">
                <a:ea typeface="仿宋_GB2312" pitchFamily="1" charset="-122"/>
              </a:rPr>
              <a:t>)。</a:t>
            </a:r>
            <a:endParaRPr lang="zh-CN" sz="2800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</a:pPr>
            <a:r>
              <a:rPr lang="zh-CN" sz="2800" dirty="0">
                <a:latin typeface="Times New Roman" panose="02020603050405020304" pitchFamily="18" charset="0"/>
                <a:ea typeface="仿宋_GB2312" pitchFamily="1" charset="-122"/>
              </a:rPr>
              <a:t>某些二</a:t>
            </a:r>
            <a:r>
              <a:rPr lang="zh-CN" sz="2800" dirty="0">
                <a:ea typeface="仿宋_GB2312" pitchFamily="1" charset="-122"/>
              </a:rPr>
              <a:t>叉查找树的变形，基本操作在最坏情况下性能依然很好，如红黑树、</a:t>
            </a:r>
            <a:r>
              <a:rPr lang="en-US" sz="2800" dirty="0">
                <a:ea typeface="仿宋_GB2312" pitchFamily="1" charset="-122"/>
              </a:rPr>
              <a:t>AVL</a:t>
            </a:r>
            <a:r>
              <a:rPr lang="zh-CN" sz="2800" dirty="0">
                <a:ea typeface="仿宋_GB2312" pitchFamily="1" charset="-122"/>
              </a:rPr>
              <a:t>树</a:t>
            </a:r>
            <a:r>
              <a:rPr lang="zh-CN" sz="2800" dirty="0">
                <a:latin typeface="Times New Roman" panose="02020603050405020304" pitchFamily="18" charset="0"/>
                <a:ea typeface="仿宋_GB2312" pitchFamily="1" charset="-122"/>
              </a:rPr>
              <a:t>等。</a:t>
            </a:r>
            <a:endParaRPr lang="en-US" sz="2800" dirty="0">
              <a:ea typeface="仿宋_GB2312" pitchFamily="1" charset="-122"/>
            </a:endParaRPr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utoUpdateAnimBg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C9267-DE88-4A34-B939-8DAA2EBF1E80}" type="slidenum">
              <a:rPr lang="en-US" altLang="zh-CN"/>
            </a:fld>
            <a:endParaRPr lang="en-US"/>
          </a:p>
        </p:txBody>
      </p:sp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伸展树</a:t>
            </a:r>
            <a:endParaRPr lang="en-US"/>
          </a:p>
        </p:txBody>
      </p:sp>
      <p:sp>
        <p:nvSpPr>
          <p:cNvPr id="122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2209800"/>
            <a:ext cx="8507413" cy="3921125"/>
          </a:xfrm>
        </p:spPr>
        <p:txBody>
          <a:bodyPr/>
          <a:lstStyle/>
          <a:p>
            <a:r>
              <a:rPr lang="zh-CN" dirty="0">
                <a:ea typeface="黑体" panose="02010609060101010101" pitchFamily="49" charset="-122"/>
              </a:rPr>
              <a:t>伸展树</a:t>
            </a:r>
            <a:r>
              <a:rPr lang="zh-CN" dirty="0"/>
              <a:t>(</a:t>
            </a:r>
            <a:r>
              <a:rPr lang="en-US" dirty="0"/>
              <a:t>Splay Tree)</a:t>
            </a:r>
            <a:r>
              <a:rPr lang="zh-CN" dirty="0"/>
              <a:t>是二叉查找树的改进。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对伸展树的操作的平摊复杂度是</a:t>
            </a:r>
            <a:r>
              <a:rPr lang="en-US" dirty="0"/>
              <a:t>O(log</a:t>
            </a:r>
            <a:r>
              <a:rPr lang="en-US" baseline="-25000" dirty="0"/>
              <a:t>2</a:t>
            </a:r>
            <a:r>
              <a:rPr lang="en-US" dirty="0"/>
              <a:t>n)</a:t>
            </a:r>
            <a:r>
              <a:rPr lang="zh-CN" dirty="0"/>
              <a:t>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伸展树的空间要求、编程难度非常低。</a:t>
            </a:r>
            <a:endParaRPr lang="zh-CN" dirty="0"/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F1FE-40E7-4704-88CD-CC3BF9415356}" type="slidenum">
              <a:rPr lang="en-US" altLang="zh-CN"/>
            </a:fld>
            <a:endParaRPr lang="en-US"/>
          </a:p>
        </p:txBody>
      </p:sp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伸展树</a:t>
            </a:r>
            <a:endParaRPr lang="zh-CN" altLang="en-US"/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905000"/>
            <a:ext cx="8540750" cy="3468688"/>
          </a:xfrm>
        </p:spPr>
        <p:txBody>
          <a:bodyPr/>
          <a:lstStyle/>
          <a:p>
            <a:r>
              <a:rPr lang="zh-CN" dirty="0"/>
              <a:t>伸展树与二叉查找树一样，也具有</a:t>
            </a:r>
            <a:r>
              <a:rPr lang="zh-CN" sz="3600" dirty="0">
                <a:solidFill>
                  <a:srgbClr val="FF0000"/>
                </a:solidFill>
                <a:ea typeface="华文新魏" panose="02010800040101010101" pitchFamily="2" charset="-122"/>
              </a:rPr>
              <a:t>有序性</a:t>
            </a:r>
            <a:r>
              <a:rPr lang="zh-CN" dirty="0"/>
              <a:t>。</a:t>
            </a:r>
            <a:endParaRPr lang="zh-CN" dirty="0"/>
          </a:p>
          <a:p>
            <a:pPr>
              <a:buFont typeface="Wingdings" panose="05000000000000000000" pitchFamily="2" charset="2"/>
              <a:buNone/>
            </a:pPr>
            <a:r>
              <a:rPr lang="zh-CN" dirty="0"/>
              <a:t>   </a:t>
            </a:r>
            <a:r>
              <a:rPr lang="zh-CN" dirty="0">
                <a:solidFill>
                  <a:srgbClr val="007A77"/>
                </a:solidFill>
                <a:ea typeface="楷体_GB2312" pitchFamily="1" charset="-122"/>
              </a:rPr>
              <a:t>即伸展树中的每一个节点</a:t>
            </a:r>
            <a:r>
              <a:rPr lang="en-US" dirty="0">
                <a:solidFill>
                  <a:srgbClr val="007A77"/>
                </a:solidFill>
                <a:ea typeface="楷体_GB2312" pitchFamily="1" charset="-122"/>
              </a:rPr>
              <a:t>x</a:t>
            </a:r>
            <a:r>
              <a:rPr lang="zh-CN" dirty="0">
                <a:solidFill>
                  <a:srgbClr val="007A77"/>
                </a:solidFill>
                <a:ea typeface="楷体_GB2312" pitchFamily="1" charset="-122"/>
              </a:rPr>
              <a:t>都满足：该节点左子树中的每一个元素都小于</a:t>
            </a:r>
            <a:r>
              <a:rPr lang="en-US" dirty="0">
                <a:solidFill>
                  <a:srgbClr val="007A77"/>
                </a:solidFill>
                <a:ea typeface="楷体_GB2312" pitchFamily="1" charset="-122"/>
              </a:rPr>
              <a:t>x</a:t>
            </a:r>
            <a:r>
              <a:rPr lang="zh-CN" dirty="0">
                <a:solidFill>
                  <a:srgbClr val="007A77"/>
                </a:solidFill>
                <a:ea typeface="楷体_GB2312" pitchFamily="1" charset="-122"/>
              </a:rPr>
              <a:t>，而其右子树中的每一个元素都大于</a:t>
            </a:r>
            <a:r>
              <a:rPr lang="en-US" dirty="0">
                <a:solidFill>
                  <a:srgbClr val="007A77"/>
                </a:solidFill>
                <a:ea typeface="楷体_GB2312" pitchFamily="1" charset="-122"/>
              </a:rPr>
              <a:t>x</a:t>
            </a:r>
            <a:r>
              <a:rPr lang="zh-CN" dirty="0">
                <a:solidFill>
                  <a:srgbClr val="007A77"/>
                </a:solidFill>
                <a:ea typeface="楷体_GB2312" pitchFamily="1" charset="-122"/>
              </a:rPr>
              <a:t>。</a:t>
            </a:r>
            <a:endParaRPr lang="zh-CN" dirty="0">
              <a:solidFill>
                <a:srgbClr val="007A77"/>
              </a:solidFill>
              <a:ea typeface="楷体_GB2312" pitchFamily="1" charset="-122"/>
            </a:endParaRPr>
          </a:p>
          <a:p>
            <a:pPr>
              <a:buFont typeface="Wingdings" panose="05000000000000000000" pitchFamily="2" charset="2"/>
              <a:buNone/>
            </a:pPr>
            <a:endParaRPr lang="zh-CN" dirty="0"/>
          </a:p>
          <a:p>
            <a:r>
              <a:rPr lang="zh-CN" dirty="0"/>
              <a:t>伸展树可以</a:t>
            </a:r>
            <a:r>
              <a:rPr lang="zh-CN" sz="3600" dirty="0">
                <a:ea typeface="华文新魏" panose="02010800040101010101" pitchFamily="2" charset="-122"/>
              </a:rPr>
              <a:t>自我调整</a:t>
            </a:r>
            <a:r>
              <a:rPr lang="zh-CN" dirty="0"/>
              <a:t>，这就要依靠          </a:t>
            </a:r>
            <a:endParaRPr lang="zh-CN" sz="3700" dirty="0">
              <a:ea typeface="楷体_GB2312" pitchFamily="1" charset="-122"/>
            </a:endParaRPr>
          </a:p>
        </p:txBody>
      </p:sp>
      <p:sp>
        <p:nvSpPr>
          <p:cNvPr id="13316" name="WordArt 4"/>
          <p:cNvSpPr>
            <a:spLocks noChangeArrowheads="1" noChangeShapeType="1"/>
          </p:cNvSpPr>
          <p:nvPr/>
        </p:nvSpPr>
        <p:spPr bwMode="auto">
          <a:xfrm>
            <a:off x="1187450" y="5300663"/>
            <a:ext cx="5616575" cy="935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kern="10">
                <a:ln w="19050" cmpd="sng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幼圆" panose="02010509060101010101" charset="-122"/>
                <a:ea typeface="幼圆" panose="02010509060101010101" charset="-122"/>
              </a:rPr>
              <a:t>伸展操作</a:t>
            </a:r>
            <a:r>
              <a:rPr lang="en-US" altLang="zh-CN" sz="3600" kern="10">
                <a:ln w="19050" cmpd="sng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幼圆" panose="02010509060101010101" charset="-122"/>
                <a:ea typeface="幼圆" panose="02010509060101010101" charset="-122"/>
              </a:rPr>
              <a:t>Splay(x,S)</a:t>
            </a:r>
            <a:endParaRPr lang="zh-CN" altLang="en-US" sz="3600" kern="10">
              <a:ln w="19050" cmpd="sng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幼圆" panose="02010509060101010101" charset="-122"/>
              <a:ea typeface="幼圆" panose="02010509060101010101" charset="-122"/>
            </a:endParaRPr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F14B8-2040-49D9-8F3A-81AD619AD55D}" type="slidenum">
              <a:rPr lang="en-US" altLang="zh-CN"/>
            </a:fld>
            <a:endParaRPr lang="en-US"/>
          </a:p>
        </p:txBody>
      </p:sp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伸展操作</a:t>
            </a:r>
            <a:r>
              <a:rPr lang="en-US"/>
              <a:t>Splay(x,S)</a:t>
            </a:r>
            <a:endParaRPr lang="en-US"/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sz="3600" dirty="0">
                <a:solidFill>
                  <a:srgbClr val="6600CC"/>
                </a:solidFill>
                <a:ea typeface="黑体" panose="02010609060101010101" pitchFamily="49" charset="-122"/>
              </a:rPr>
              <a:t>伸展操作</a:t>
            </a:r>
            <a:r>
              <a:rPr lang="en-US" sz="3600" dirty="0">
                <a:solidFill>
                  <a:srgbClr val="6600CC"/>
                </a:solidFill>
                <a:ea typeface="仿宋_GB2312" pitchFamily="1" charset="-122"/>
              </a:rPr>
              <a:t>Splay(</a:t>
            </a:r>
            <a:r>
              <a:rPr lang="en-US" sz="3600" dirty="0" err="1">
                <a:solidFill>
                  <a:srgbClr val="6600CC"/>
                </a:solidFill>
                <a:ea typeface="仿宋_GB2312" pitchFamily="1" charset="-122"/>
              </a:rPr>
              <a:t>x,S</a:t>
            </a:r>
            <a:r>
              <a:rPr lang="en-US" sz="3600" dirty="0">
                <a:solidFill>
                  <a:srgbClr val="6600CC"/>
                </a:solidFill>
                <a:ea typeface="仿宋_GB2312" pitchFamily="1" charset="-122"/>
              </a:rPr>
              <a:t>)</a:t>
            </a:r>
            <a:r>
              <a:rPr lang="zh-CN" dirty="0">
                <a:ea typeface="仿宋_GB2312" pitchFamily="1" charset="-122"/>
              </a:rPr>
              <a:t>是在保持伸展树有序性的前提下，通过一系列旋转操作将伸展树</a:t>
            </a:r>
            <a:r>
              <a:rPr lang="en-US" dirty="0">
                <a:ea typeface="仿宋_GB2312" pitchFamily="1" charset="-122"/>
              </a:rPr>
              <a:t>S</a:t>
            </a:r>
            <a:r>
              <a:rPr lang="zh-CN" dirty="0">
                <a:ea typeface="仿宋_GB2312" pitchFamily="1" charset="-122"/>
              </a:rPr>
              <a:t>中的元素</a:t>
            </a:r>
            <a:r>
              <a:rPr lang="en-US" dirty="0">
                <a:ea typeface="仿宋_GB2312" pitchFamily="1" charset="-122"/>
              </a:rPr>
              <a:t>x</a:t>
            </a:r>
            <a:r>
              <a:rPr lang="zh-CN" dirty="0">
                <a:ea typeface="仿宋_GB2312" pitchFamily="1" charset="-122"/>
              </a:rPr>
              <a:t>调整至树的根部的操作。</a:t>
            </a:r>
            <a:endParaRPr lang="zh-CN" dirty="0">
              <a:ea typeface="仿宋_GB2312" pitchFamily="1" charset="-122"/>
            </a:endParaRPr>
          </a:p>
          <a:p>
            <a:endParaRPr lang="zh-CN" dirty="0">
              <a:latin typeface="仿宋_GB2312" pitchFamily="1" charset="-122"/>
              <a:ea typeface="仿宋_GB2312" pitchFamily="1" charset="-122"/>
            </a:endParaRPr>
          </a:p>
          <a:p>
            <a:r>
              <a:rPr lang="zh-CN" dirty="0">
                <a:solidFill>
                  <a:srgbClr val="007A77"/>
                </a:solidFill>
                <a:latin typeface="Times New Roman" panose="02020603050405020304" pitchFamily="18" charset="0"/>
                <a:ea typeface="仿宋_GB2312" pitchFamily="1" charset="-122"/>
              </a:rPr>
              <a:t>在旋转的过程中，要分三种情况分别处理：</a:t>
            </a:r>
            <a:endParaRPr lang="zh-CN" dirty="0">
              <a:solidFill>
                <a:srgbClr val="007A77"/>
              </a:solidFill>
              <a:latin typeface="Times New Roman" panose="02020603050405020304" pitchFamily="18" charset="0"/>
              <a:ea typeface="仿宋_GB2312" pitchFamily="1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sz="2800" dirty="0">
                <a:solidFill>
                  <a:srgbClr val="007A77"/>
                </a:solidFill>
              </a:rPr>
              <a:t>    1</a:t>
            </a:r>
            <a:r>
              <a:rPr lang="zh-CN" sz="2800" dirty="0" smtClean="0">
                <a:solidFill>
                  <a:srgbClr val="007A77"/>
                </a:solidFill>
              </a:rPr>
              <a:t>)</a:t>
            </a:r>
            <a:r>
              <a:rPr lang="en-US" altLang="zh-CN" sz="2800" dirty="0" smtClean="0">
                <a:solidFill>
                  <a:srgbClr val="007A77"/>
                </a:solidFill>
              </a:rPr>
              <a:t> </a:t>
            </a:r>
            <a:r>
              <a:rPr lang="en-US" sz="2800" dirty="0" smtClean="0">
                <a:solidFill>
                  <a:srgbClr val="007A77"/>
                </a:solidFill>
              </a:rPr>
              <a:t>Zig </a:t>
            </a:r>
            <a:r>
              <a:rPr lang="zh-CN" sz="2800" dirty="0">
                <a:solidFill>
                  <a:srgbClr val="007A77"/>
                </a:solidFill>
              </a:rPr>
              <a:t>或 </a:t>
            </a:r>
            <a:r>
              <a:rPr lang="en-US" sz="2800" dirty="0" err="1">
                <a:solidFill>
                  <a:srgbClr val="007A77"/>
                </a:solidFill>
              </a:rPr>
              <a:t>Zag</a:t>
            </a:r>
            <a:endParaRPr lang="en-US" sz="2800" dirty="0">
              <a:solidFill>
                <a:srgbClr val="007A77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sz="2800" dirty="0">
                <a:solidFill>
                  <a:srgbClr val="007A77"/>
                </a:solidFill>
              </a:rPr>
              <a:t>    2</a:t>
            </a:r>
            <a:r>
              <a:rPr lang="en-US" sz="2800" dirty="0" smtClean="0">
                <a:solidFill>
                  <a:srgbClr val="007A77"/>
                </a:solidFill>
              </a:rPr>
              <a:t>) Zig-Zig </a:t>
            </a:r>
            <a:r>
              <a:rPr lang="zh-CN" sz="2800" dirty="0">
                <a:solidFill>
                  <a:srgbClr val="007A77"/>
                </a:solidFill>
              </a:rPr>
              <a:t>或 </a:t>
            </a:r>
            <a:r>
              <a:rPr lang="en-US" sz="2800" dirty="0" err="1">
                <a:solidFill>
                  <a:srgbClr val="007A77"/>
                </a:solidFill>
              </a:rPr>
              <a:t>Zag-Zag</a:t>
            </a:r>
            <a:endParaRPr lang="en-US" sz="2800" dirty="0">
              <a:solidFill>
                <a:srgbClr val="007A77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sz="2800" dirty="0">
                <a:solidFill>
                  <a:srgbClr val="007A77"/>
                </a:solidFill>
              </a:rPr>
              <a:t>    3</a:t>
            </a:r>
            <a:r>
              <a:rPr lang="en-US" sz="2800" dirty="0" smtClean="0">
                <a:solidFill>
                  <a:srgbClr val="007A77"/>
                </a:solidFill>
              </a:rPr>
              <a:t>) Zig-</a:t>
            </a:r>
            <a:r>
              <a:rPr lang="en-US" sz="2800" dirty="0" err="1" smtClean="0">
                <a:solidFill>
                  <a:srgbClr val="007A77"/>
                </a:solidFill>
              </a:rPr>
              <a:t>Zag</a:t>
            </a:r>
            <a:r>
              <a:rPr lang="en-US" sz="2800" dirty="0" smtClean="0">
                <a:solidFill>
                  <a:srgbClr val="007A77"/>
                </a:solidFill>
              </a:rPr>
              <a:t> </a:t>
            </a:r>
            <a:r>
              <a:rPr lang="zh-CN" sz="2800" dirty="0">
                <a:solidFill>
                  <a:srgbClr val="007A77"/>
                </a:solidFill>
              </a:rPr>
              <a:t>或 </a:t>
            </a:r>
            <a:r>
              <a:rPr lang="en-US" sz="2800" dirty="0" err="1">
                <a:solidFill>
                  <a:srgbClr val="007A77"/>
                </a:solidFill>
              </a:rPr>
              <a:t>Zag</a:t>
            </a:r>
            <a:r>
              <a:rPr lang="en-US" sz="2800" dirty="0">
                <a:solidFill>
                  <a:srgbClr val="007A77"/>
                </a:solidFill>
              </a:rPr>
              <a:t>-Zig </a:t>
            </a:r>
            <a:endParaRPr lang="en-US" sz="2800" dirty="0">
              <a:solidFill>
                <a:srgbClr val="007A77"/>
              </a:solidFill>
            </a:endParaRPr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D197D-2795-4452-9BA1-20062E1ECAAA}" type="slidenum">
              <a:rPr lang="en-US" altLang="zh-CN"/>
            </a:fld>
            <a:endParaRPr lang="en-US"/>
          </a:p>
        </p:txBody>
      </p:sp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伸展操作</a:t>
            </a:r>
            <a:r>
              <a:rPr lang="en-US"/>
              <a:t>Splay(x,S) </a:t>
            </a:r>
            <a:r>
              <a:rPr lang="zh-CN"/>
              <a:t>情况</a:t>
            </a:r>
            <a:r>
              <a:rPr lang="en-US"/>
              <a:t>1</a:t>
            </a:r>
            <a:endParaRPr lang="en-US"/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905000"/>
            <a:ext cx="4940300" cy="1282700"/>
          </a:xfrm>
        </p:spPr>
        <p:txBody>
          <a:bodyPr/>
          <a:lstStyle/>
          <a:p>
            <a:r>
              <a:rPr lang="en-US" sz="2800" dirty="0" smtClean="0"/>
              <a:t>Zig </a:t>
            </a:r>
            <a:r>
              <a:rPr lang="zh-CN" sz="2800" dirty="0" smtClean="0"/>
              <a:t>或</a:t>
            </a:r>
            <a:r>
              <a:rPr lang="en-US" altLang="zh-CN" sz="2800" dirty="0" smtClean="0"/>
              <a:t> </a:t>
            </a:r>
            <a:r>
              <a:rPr lang="en-US" sz="2800" dirty="0" err="1" smtClean="0"/>
              <a:t>Zag</a:t>
            </a:r>
            <a:r>
              <a:rPr lang="zh-CN" sz="2800" dirty="0">
                <a:latin typeface="Times New Roman" panose="02020603050405020304" pitchFamily="18" charset="0"/>
              </a:rPr>
              <a:t>操作：</a:t>
            </a:r>
            <a:endParaRPr lang="zh-CN" sz="2800" dirty="0"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sz="2800" dirty="0">
                <a:latin typeface="Times New Roman" panose="02020603050405020304" pitchFamily="18" charset="0"/>
              </a:rPr>
              <a:t>   </a:t>
            </a:r>
            <a:r>
              <a:rPr lang="zh-CN" sz="2800" dirty="0">
                <a:solidFill>
                  <a:srgbClr val="007A77"/>
                </a:solidFill>
                <a:ea typeface="楷体_GB2312" pitchFamily="1" charset="-122"/>
              </a:rPr>
              <a:t>节点</a:t>
            </a:r>
            <a:r>
              <a:rPr lang="en-US" sz="2800" dirty="0">
                <a:solidFill>
                  <a:srgbClr val="007A77"/>
                </a:solidFill>
                <a:ea typeface="楷体_GB2312" pitchFamily="1" charset="-122"/>
              </a:rPr>
              <a:t>x</a:t>
            </a:r>
            <a:r>
              <a:rPr lang="zh-CN" sz="2800" dirty="0">
                <a:solidFill>
                  <a:srgbClr val="007A77"/>
                </a:solidFill>
                <a:ea typeface="楷体_GB2312" pitchFamily="1" charset="-122"/>
              </a:rPr>
              <a:t>的父节点</a:t>
            </a:r>
            <a:r>
              <a:rPr lang="en-US" sz="2800" dirty="0">
                <a:solidFill>
                  <a:srgbClr val="007A77"/>
                </a:solidFill>
                <a:ea typeface="楷体_GB2312" pitchFamily="1" charset="-122"/>
              </a:rPr>
              <a:t>y</a:t>
            </a:r>
            <a:r>
              <a:rPr lang="zh-CN" sz="2800" dirty="0">
                <a:solidFill>
                  <a:srgbClr val="007A77"/>
                </a:solidFill>
                <a:ea typeface="楷体_GB2312" pitchFamily="1" charset="-122"/>
              </a:rPr>
              <a:t>是根节点。</a:t>
            </a:r>
            <a:endParaRPr lang="zh-CN" sz="2800" dirty="0">
              <a:solidFill>
                <a:srgbClr val="007A77"/>
              </a:solidFill>
              <a:ea typeface="楷体_GB2312" pitchFamily="1" charset="-122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3333750" y="2900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/>
          </a:p>
        </p:txBody>
      </p:sp>
      <p:pic>
        <p:nvPicPr>
          <p:cNvPr id="15365" name="Picture 5"/>
          <p:cNvPicPr>
            <a:picLocks noGrp="1" noRot="1" noChangeAspect="1" noChangeArrowheads="1"/>
          </p:cNvPicPr>
          <p:nvPr>
            <p:ph sz="half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55763" y="3463925"/>
            <a:ext cx="6235700" cy="2595563"/>
          </a:xfrm>
          <a:noFill/>
        </p:spPr>
      </p:pic>
    </p:spTree>
  </p:cSld>
  <p:clrMapOvr>
    <a:masterClrMapping/>
  </p:clrMapOvr>
  <p:transition advTm="488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6E78E-2E9F-4679-8022-E091C13A6C4D}" type="slidenum">
              <a:rPr lang="en-US" altLang="zh-CN"/>
            </a:fld>
            <a:endParaRPr lang="en-US"/>
          </a:p>
        </p:txBody>
      </p:sp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伸展操作</a:t>
            </a:r>
            <a:r>
              <a:rPr lang="en-US"/>
              <a:t>Splay(x,S) </a:t>
            </a:r>
            <a:r>
              <a:rPr lang="zh-CN"/>
              <a:t>情况</a:t>
            </a:r>
            <a:r>
              <a:rPr lang="en-US"/>
              <a:t>2</a:t>
            </a:r>
            <a:endParaRPr lang="en-US"/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905000"/>
            <a:ext cx="7708900" cy="2311400"/>
          </a:xfrm>
        </p:spPr>
        <p:txBody>
          <a:bodyPr/>
          <a:lstStyle/>
          <a:p>
            <a:r>
              <a:rPr lang="en-US" sz="2800" dirty="0" smtClean="0"/>
              <a:t>Zig-Zig </a:t>
            </a:r>
            <a:r>
              <a:rPr lang="zh-CN" sz="2800" dirty="0" smtClean="0"/>
              <a:t>或</a:t>
            </a:r>
            <a:r>
              <a:rPr lang="en-US" altLang="zh-CN" sz="2800" dirty="0" smtClean="0"/>
              <a:t> </a:t>
            </a:r>
            <a:r>
              <a:rPr lang="en-US" sz="2800" dirty="0" err="1" smtClean="0"/>
              <a:t>Zag-Zag</a:t>
            </a:r>
            <a:r>
              <a:rPr lang="zh-CN" sz="2800" dirty="0"/>
              <a:t>操作：</a:t>
            </a:r>
            <a:endParaRPr lang="zh-CN" sz="2800" dirty="0"/>
          </a:p>
          <a:p>
            <a:pPr>
              <a:buFont typeface="Wingdings" panose="05000000000000000000" pitchFamily="2" charset="2"/>
              <a:buNone/>
            </a:pPr>
            <a:r>
              <a:rPr lang="zh-CN" sz="2800" dirty="0">
                <a:latin typeface="Times New Roman" panose="02020603050405020304" pitchFamily="18" charset="0"/>
              </a:rPr>
              <a:t>    </a:t>
            </a:r>
            <a:r>
              <a:rPr lang="zh-CN" sz="2800" dirty="0">
                <a:solidFill>
                  <a:srgbClr val="007A77"/>
                </a:solidFill>
                <a:ea typeface="楷体_GB2312" pitchFamily="1" charset="-122"/>
              </a:rPr>
              <a:t>节点</a:t>
            </a:r>
            <a:r>
              <a:rPr lang="en-US" sz="2800" dirty="0">
                <a:solidFill>
                  <a:srgbClr val="007A77"/>
                </a:solidFill>
                <a:ea typeface="楷体_GB2312" pitchFamily="1" charset="-122"/>
              </a:rPr>
              <a:t>x</a:t>
            </a:r>
            <a:r>
              <a:rPr lang="zh-CN" sz="2800" dirty="0">
                <a:solidFill>
                  <a:srgbClr val="007A77"/>
                </a:solidFill>
                <a:ea typeface="楷体_GB2312" pitchFamily="1" charset="-122"/>
              </a:rPr>
              <a:t>的父节点</a:t>
            </a:r>
            <a:r>
              <a:rPr lang="en-US" sz="2800" dirty="0">
                <a:solidFill>
                  <a:srgbClr val="007A77"/>
                </a:solidFill>
                <a:ea typeface="楷体_GB2312" pitchFamily="1" charset="-122"/>
              </a:rPr>
              <a:t>y</a:t>
            </a:r>
            <a:r>
              <a:rPr lang="zh-CN" sz="2800" dirty="0">
                <a:solidFill>
                  <a:srgbClr val="007A77"/>
                </a:solidFill>
                <a:ea typeface="楷体_GB2312" pitchFamily="1" charset="-122"/>
              </a:rPr>
              <a:t>不是根节点，且</a:t>
            </a:r>
            <a:r>
              <a:rPr lang="en-US" sz="2800" dirty="0">
                <a:solidFill>
                  <a:srgbClr val="007A77"/>
                </a:solidFill>
                <a:ea typeface="楷体_GB2312" pitchFamily="1" charset="-122"/>
              </a:rPr>
              <a:t>x</a:t>
            </a:r>
            <a:r>
              <a:rPr lang="zh-CN" sz="2800" dirty="0">
                <a:solidFill>
                  <a:srgbClr val="007A77"/>
                </a:solidFill>
                <a:ea typeface="楷体_GB2312" pitchFamily="1" charset="-122"/>
              </a:rPr>
              <a:t>与</a:t>
            </a:r>
            <a:r>
              <a:rPr lang="en-US" sz="2800" dirty="0">
                <a:solidFill>
                  <a:srgbClr val="007A77"/>
                </a:solidFill>
                <a:ea typeface="楷体_GB2312" pitchFamily="1" charset="-122"/>
              </a:rPr>
              <a:t>y</a:t>
            </a:r>
            <a:r>
              <a:rPr lang="zh-CN" sz="2800" dirty="0">
                <a:solidFill>
                  <a:srgbClr val="007A77"/>
                </a:solidFill>
                <a:ea typeface="楷体_GB2312" pitchFamily="1" charset="-122"/>
              </a:rPr>
              <a:t>同时是各自父节点的左孩子或者同时是各自父节点的右孩子。</a:t>
            </a:r>
            <a:r>
              <a:rPr lang="zh-CN" sz="2800" dirty="0">
                <a:solidFill>
                  <a:srgbClr val="007A77"/>
                </a:solidFill>
              </a:rPr>
              <a:t> </a:t>
            </a:r>
            <a:endParaRPr lang="en-US" sz="2800" dirty="0">
              <a:solidFill>
                <a:srgbClr val="007A77"/>
              </a:solidFill>
            </a:endParaRPr>
          </a:p>
        </p:txBody>
      </p:sp>
      <p:pic>
        <p:nvPicPr>
          <p:cNvPr id="1638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3573463"/>
            <a:ext cx="6192837" cy="2316162"/>
          </a:xfrm>
          <a:noFill/>
        </p:spPr>
      </p:pic>
      <p:sp>
        <p:nvSpPr>
          <p:cNvPr id="8" name="手杖形箭头 7"/>
          <p:cNvSpPr/>
          <p:nvPr/>
        </p:nvSpPr>
        <p:spPr>
          <a:xfrm rot="17717328">
            <a:off x="2154059" y="3645025"/>
            <a:ext cx="576064" cy="432048"/>
          </a:xfrm>
          <a:prstGeom prst="utur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手杖形箭头 11"/>
          <p:cNvSpPr/>
          <p:nvPr/>
        </p:nvSpPr>
        <p:spPr>
          <a:xfrm rot="17717328">
            <a:off x="1722011" y="4213758"/>
            <a:ext cx="576064" cy="432048"/>
          </a:xfrm>
          <a:prstGeom prst="utur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3717032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①</a:t>
            </a:r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970614" y="429309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②</a:t>
            </a:r>
            <a:endParaRPr lang="zh-CN" altLang="en-US" dirty="0"/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9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16D9A-4158-4957-8E95-C4033159A75B}" type="slidenum">
              <a:rPr lang="en-US" altLang="zh-CN"/>
            </a:fld>
            <a:endParaRPr lang="en-US"/>
          </a:p>
        </p:txBody>
      </p:sp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伸展操作</a:t>
            </a:r>
            <a:r>
              <a:rPr lang="en-US"/>
              <a:t>Splay(x,S) </a:t>
            </a:r>
            <a:r>
              <a:rPr lang="zh-CN"/>
              <a:t>情况</a:t>
            </a:r>
            <a:r>
              <a:rPr lang="en-US"/>
              <a:t>3</a:t>
            </a:r>
            <a:endParaRPr lang="zh-CN"/>
          </a:p>
        </p:txBody>
      </p:sp>
      <p:sp>
        <p:nvSpPr>
          <p:cNvPr id="1741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905000"/>
            <a:ext cx="8231188" cy="1966913"/>
          </a:xfrm>
        </p:spPr>
        <p:txBody>
          <a:bodyPr/>
          <a:lstStyle/>
          <a:p>
            <a:r>
              <a:rPr lang="en-US" sz="2800" dirty="0" smtClean="0"/>
              <a:t>Zig-</a:t>
            </a:r>
            <a:r>
              <a:rPr lang="en-US" sz="2800" dirty="0" err="1" smtClean="0"/>
              <a:t>Zag</a:t>
            </a:r>
            <a:r>
              <a:rPr lang="en-US" sz="2800" dirty="0" smtClean="0"/>
              <a:t> </a:t>
            </a:r>
            <a:r>
              <a:rPr lang="zh-CN" sz="2800" dirty="0" smtClean="0"/>
              <a:t>或</a:t>
            </a:r>
            <a:r>
              <a:rPr lang="en-US" altLang="zh-CN" sz="2800" dirty="0" smtClean="0"/>
              <a:t> </a:t>
            </a:r>
            <a:r>
              <a:rPr lang="en-US" sz="2800" dirty="0" err="1" smtClean="0"/>
              <a:t>Zag</a:t>
            </a:r>
            <a:r>
              <a:rPr lang="en-US" sz="2800" dirty="0" smtClean="0"/>
              <a:t>-Zig</a:t>
            </a:r>
            <a:r>
              <a:rPr lang="zh-CN" sz="2800" dirty="0"/>
              <a:t>操作：</a:t>
            </a:r>
            <a:endParaRPr lang="zh-CN" sz="2800" dirty="0"/>
          </a:p>
          <a:p>
            <a:pPr>
              <a:buFont typeface="Wingdings" panose="05000000000000000000" pitchFamily="2" charset="2"/>
              <a:buNone/>
            </a:pPr>
            <a:r>
              <a:rPr lang="zh-CN" sz="2800" dirty="0">
                <a:latin typeface="Times New Roman" panose="02020603050405020304" pitchFamily="18" charset="0"/>
              </a:rPr>
              <a:t> </a:t>
            </a:r>
            <a:r>
              <a:rPr lang="zh-CN" sz="2800" dirty="0"/>
              <a:t>   </a:t>
            </a:r>
            <a:r>
              <a:rPr lang="zh-CN" sz="2800" dirty="0">
                <a:solidFill>
                  <a:srgbClr val="007A77"/>
                </a:solidFill>
                <a:ea typeface="楷体_GB2312" pitchFamily="1" charset="-122"/>
              </a:rPr>
              <a:t>节点</a:t>
            </a:r>
            <a:r>
              <a:rPr lang="en-US" sz="2800" dirty="0">
                <a:solidFill>
                  <a:srgbClr val="007A77"/>
                </a:solidFill>
                <a:ea typeface="楷体_GB2312" pitchFamily="1" charset="-122"/>
              </a:rPr>
              <a:t>x</a:t>
            </a:r>
            <a:r>
              <a:rPr lang="zh-CN" sz="2800" dirty="0">
                <a:solidFill>
                  <a:srgbClr val="007A77"/>
                </a:solidFill>
                <a:ea typeface="楷体_GB2312" pitchFamily="1" charset="-122"/>
              </a:rPr>
              <a:t>的父节点</a:t>
            </a:r>
            <a:r>
              <a:rPr lang="en-US" sz="2800" dirty="0">
                <a:solidFill>
                  <a:srgbClr val="007A77"/>
                </a:solidFill>
                <a:ea typeface="楷体_GB2312" pitchFamily="1" charset="-122"/>
              </a:rPr>
              <a:t>y</a:t>
            </a:r>
            <a:r>
              <a:rPr lang="zh-CN" sz="2800" dirty="0">
                <a:solidFill>
                  <a:srgbClr val="007A77"/>
                </a:solidFill>
                <a:ea typeface="楷体_GB2312" pitchFamily="1" charset="-122"/>
              </a:rPr>
              <a:t>不是根节点，</a:t>
            </a:r>
            <a:r>
              <a:rPr lang="en-US" sz="2800" dirty="0">
                <a:solidFill>
                  <a:srgbClr val="007A77"/>
                </a:solidFill>
                <a:ea typeface="楷体_GB2312" pitchFamily="1" charset="-122"/>
              </a:rPr>
              <a:t>x</a:t>
            </a:r>
            <a:r>
              <a:rPr lang="zh-CN" sz="2800" dirty="0">
                <a:solidFill>
                  <a:srgbClr val="007A77"/>
                </a:solidFill>
                <a:ea typeface="楷体_GB2312" pitchFamily="1" charset="-122"/>
              </a:rPr>
              <a:t>与</a:t>
            </a:r>
            <a:r>
              <a:rPr lang="en-US" sz="2800" dirty="0">
                <a:solidFill>
                  <a:srgbClr val="007A77"/>
                </a:solidFill>
                <a:ea typeface="楷体_GB2312" pitchFamily="1" charset="-122"/>
              </a:rPr>
              <a:t>y</a:t>
            </a:r>
            <a:r>
              <a:rPr lang="zh-CN" sz="2800" dirty="0">
                <a:solidFill>
                  <a:srgbClr val="007A77"/>
                </a:solidFill>
                <a:ea typeface="楷体_GB2312" pitchFamily="1" charset="-122"/>
              </a:rPr>
              <a:t>中一个是其父节点的左孩子而另一个是其父节点的右孩子。 </a:t>
            </a:r>
            <a:endParaRPr lang="en-US" sz="2800" dirty="0">
              <a:solidFill>
                <a:srgbClr val="007A77"/>
              </a:solidFill>
              <a:ea typeface="楷体_GB2312" pitchFamily="1" charset="-122"/>
            </a:endParaRPr>
          </a:p>
        </p:txBody>
      </p:sp>
      <p:pic>
        <p:nvPicPr>
          <p:cNvPr id="1741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3644900"/>
            <a:ext cx="6769100" cy="2249488"/>
          </a:xfrm>
          <a:noFill/>
        </p:spPr>
      </p:pic>
      <p:sp>
        <p:nvSpPr>
          <p:cNvPr id="6" name="手杖形箭头 5"/>
          <p:cNvSpPr/>
          <p:nvPr/>
        </p:nvSpPr>
        <p:spPr>
          <a:xfrm rot="17717328">
            <a:off x="1921269" y="4280240"/>
            <a:ext cx="571515" cy="359166"/>
          </a:xfrm>
          <a:prstGeom prst="utur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65671" y="4312697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①</a:t>
            </a:r>
            <a:endParaRPr lang="zh-CN" altLang="en-US" dirty="0"/>
          </a:p>
        </p:txBody>
      </p:sp>
      <p:sp>
        <p:nvSpPr>
          <p:cNvPr id="9" name="手杖形箭头 8"/>
          <p:cNvSpPr/>
          <p:nvPr/>
        </p:nvSpPr>
        <p:spPr>
          <a:xfrm rot="12221551" flipV="1">
            <a:off x="2359180" y="3527299"/>
            <a:ext cx="611622" cy="583386"/>
          </a:xfrm>
          <a:prstGeom prst="utur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47597" y="375513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②</a:t>
            </a:r>
            <a:endParaRPr lang="zh-CN" altLang="en-US" dirty="0"/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F76D-098C-494D-850A-EC5CA5EFDDB5}" type="slidenum">
              <a:rPr lang="en-US" altLang="zh-CN"/>
            </a:fld>
            <a:endParaRPr lang="en-US"/>
          </a:p>
        </p:txBody>
      </p:sp>
      <p:sp>
        <p:nvSpPr>
          <p:cNvPr id="18434" name="Rectangle 2"/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zh-CN"/>
              <a:t>伸展操作举例</a:t>
            </a:r>
            <a:endParaRPr lang="en-US"/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700213"/>
            <a:ext cx="2376487" cy="2232025"/>
          </a:xfrm>
          <a:noFill/>
        </p:spPr>
      </p:pic>
      <p:pic>
        <p:nvPicPr>
          <p:cNvPr id="18436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00338" y="2492375"/>
            <a:ext cx="1800225" cy="850900"/>
          </a:xfrm>
          <a:noFill/>
        </p:spPr>
      </p:pic>
      <p:pic>
        <p:nvPicPr>
          <p:cNvPr id="18437" name="Picture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1484313"/>
            <a:ext cx="1797050" cy="2665412"/>
          </a:xfrm>
          <a:noFill/>
        </p:spPr>
      </p:pic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684213" y="1628775"/>
            <a:ext cx="1608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Splay(1,S)</a:t>
            </a:r>
            <a:endParaRPr lang="en-US" sz="2400"/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6856413" y="3362325"/>
            <a:ext cx="124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endParaRPr lang="zh-CN" sz="1800"/>
          </a:p>
        </p:txBody>
      </p:sp>
      <p:pic>
        <p:nvPicPr>
          <p:cNvPr id="18440" name="Picture 8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77050" y="2349500"/>
            <a:ext cx="1238250" cy="1295400"/>
          </a:xfrm>
          <a:noFill/>
        </p:spPr>
      </p:pic>
      <p:pic>
        <p:nvPicPr>
          <p:cNvPr id="1844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789363"/>
            <a:ext cx="1509712" cy="252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437063"/>
            <a:ext cx="1576387" cy="79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3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3716338"/>
            <a:ext cx="1303337" cy="247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F76D-098C-494D-850A-EC5CA5EFDDB5}" type="slidenum">
              <a:rPr lang="en-US" altLang="zh-CN"/>
            </a:fld>
            <a:endParaRPr lang="en-US"/>
          </a:p>
        </p:txBody>
      </p:sp>
      <p:sp>
        <p:nvSpPr>
          <p:cNvPr id="18434" name="Rectangle 2"/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zh-CN"/>
              <a:t>伸展操作举例</a:t>
            </a:r>
            <a:endParaRPr lang="en-US"/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684213" y="1628775"/>
            <a:ext cx="1608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 smtClean="0"/>
              <a:t>Splay(2,S</a:t>
            </a:r>
            <a:r>
              <a:rPr lang="en-US" sz="2400" dirty="0"/>
              <a:t>)</a:t>
            </a:r>
            <a:endParaRPr lang="en-US" sz="2400" dirty="0"/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6856413" y="3362325"/>
            <a:ext cx="124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endParaRPr lang="zh-CN" sz="1800"/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95" y="2360886"/>
            <a:ext cx="7762564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ZIG</a:t>
            </a:r>
            <a:r>
              <a:rPr lang="zh-CN" altLang="en-US" dirty="0" smtClean="0"/>
              <a:t>操作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7608" y="1556792"/>
            <a:ext cx="8950896" cy="4986263"/>
          </a:xfrm>
        </p:spPr>
        <p:txBody>
          <a:bodyPr/>
          <a:lstStyle/>
          <a:p>
            <a:r>
              <a:rPr lang="es-ES" altLang="zh-CN" sz="2400" dirty="0" smtClean="0"/>
              <a:t>int </a:t>
            </a:r>
            <a:r>
              <a:rPr lang="en-US" altLang="zh-CN" sz="2400" dirty="0" smtClean="0"/>
              <a:t>ZIG</a:t>
            </a:r>
            <a:r>
              <a:rPr lang="es-ES" altLang="zh-CN" sz="2400" dirty="0" smtClean="0"/>
              <a:t>(</a:t>
            </a:r>
            <a:r>
              <a:rPr lang="en-US" altLang="zh-CN" sz="2400" dirty="0" smtClean="0"/>
              <a:t>x)</a:t>
            </a:r>
            <a:endParaRPr lang="en-US" altLang="zh-CN" sz="2400" dirty="0" smtClean="0"/>
          </a:p>
          <a:p>
            <a:r>
              <a:rPr lang="es-ES" altLang="zh-CN" sz="2400" dirty="0" smtClean="0"/>
              <a:t>{</a:t>
            </a:r>
            <a:endParaRPr lang="es-ES" altLang="zh-CN" sz="2400" dirty="0" smtClean="0"/>
          </a:p>
          <a:p>
            <a:r>
              <a:rPr lang="es-ES" altLang="zh-CN" sz="2400" dirty="0" smtClean="0"/>
              <a:t>	</a:t>
            </a:r>
            <a:r>
              <a:rPr lang="es-ES" altLang="zh-CN" sz="2400" dirty="0" smtClean="0">
                <a:solidFill>
                  <a:srgbClr val="FF0000"/>
                </a:solidFill>
              </a:rPr>
              <a:t>T</a:t>
            </a:r>
            <a:r>
              <a:rPr lang="en-US" altLang="zh-CN" sz="2400" dirty="0" err="1" smtClean="0">
                <a:solidFill>
                  <a:srgbClr val="FF0000"/>
                </a:solidFill>
              </a:rPr>
              <a:t>reeNode</a:t>
            </a:r>
            <a:r>
              <a:rPr lang="en-US" altLang="zh-CN" sz="2400" dirty="0" smtClean="0">
                <a:solidFill>
                  <a:srgbClr val="FF0000"/>
                </a:solidFill>
              </a:rPr>
              <a:t>*</a:t>
            </a:r>
            <a:r>
              <a:rPr lang="es-ES" altLang="zh-CN" sz="2400" dirty="0" smtClean="0">
                <a:solidFill>
                  <a:srgbClr val="FF0000"/>
                </a:solidFill>
              </a:rPr>
              <a:t> y = x</a:t>
            </a:r>
            <a:r>
              <a:rPr lang="en-US" altLang="zh-CN" sz="2400" dirty="0" smtClean="0">
                <a:solidFill>
                  <a:srgbClr val="FF0000"/>
                </a:solidFill>
              </a:rPr>
              <a:t>-&gt;</a:t>
            </a:r>
            <a:r>
              <a:rPr lang="es-ES" altLang="zh-CN" sz="2400" dirty="0" smtClean="0">
                <a:solidFill>
                  <a:srgbClr val="FF0000"/>
                </a:solidFill>
              </a:rPr>
              <a:t>father; </a:t>
            </a:r>
            <a:r>
              <a:rPr lang="es-ES" altLang="zh-CN" sz="2400" b="1" dirty="0" smtClean="0">
                <a:solidFill>
                  <a:srgbClr val="FF0000"/>
                </a:solidFill>
              </a:rPr>
              <a:t>// 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旋转对象是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x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结点和其父结点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y</a:t>
            </a:r>
            <a:endParaRPr lang="es-ES" altLang="zh-CN" sz="2400" b="1" dirty="0" smtClean="0">
              <a:solidFill>
                <a:srgbClr val="FF0000"/>
              </a:solidFill>
            </a:endParaRPr>
          </a:p>
          <a:p>
            <a:r>
              <a:rPr lang="es-ES" altLang="zh-CN" sz="2400" dirty="0" smtClean="0">
                <a:solidFill>
                  <a:srgbClr val="00B050"/>
                </a:solidFill>
              </a:rPr>
              <a:t>	x-&gt;father = y-&gt;father;</a:t>
            </a:r>
            <a:endParaRPr lang="es-ES" altLang="zh-CN" sz="2400" dirty="0" smtClean="0">
              <a:solidFill>
                <a:srgbClr val="00B050"/>
              </a:solidFill>
            </a:endParaRPr>
          </a:p>
          <a:p>
            <a:r>
              <a:rPr lang="es-ES" altLang="zh-CN" sz="2400" dirty="0" smtClean="0">
                <a:solidFill>
                  <a:srgbClr val="00B050"/>
                </a:solidFill>
              </a:rPr>
              <a:t>	if (y</a:t>
            </a:r>
            <a:r>
              <a:rPr lang="en-US" altLang="zh-CN" sz="2400" dirty="0" smtClean="0">
                <a:solidFill>
                  <a:srgbClr val="00B050"/>
                </a:solidFill>
              </a:rPr>
              <a:t>-&gt;father</a:t>
            </a:r>
            <a:r>
              <a:rPr lang="es-ES" altLang="zh-CN" sz="2400" dirty="0" smtClean="0">
                <a:solidFill>
                  <a:srgbClr val="00B050"/>
                </a:solidFill>
              </a:rPr>
              <a:t>!=</a:t>
            </a:r>
            <a:r>
              <a:rPr lang="en-US" altLang="zh-CN" sz="2400" dirty="0" smtClean="0">
                <a:solidFill>
                  <a:srgbClr val="00B050"/>
                </a:solidFill>
              </a:rPr>
              <a:t>NULL</a:t>
            </a:r>
            <a:r>
              <a:rPr lang="es-ES" altLang="zh-CN" sz="2400" dirty="0" smtClean="0">
                <a:solidFill>
                  <a:srgbClr val="00B050"/>
                </a:solidFill>
              </a:rPr>
              <a:t>)</a:t>
            </a:r>
            <a:r>
              <a:rPr lang="es-ES" altLang="zh-CN" sz="2400" b="1" dirty="0" smtClean="0">
                <a:solidFill>
                  <a:srgbClr val="00B050"/>
                </a:solidFill>
              </a:rPr>
              <a:t>// </a:t>
            </a:r>
            <a:r>
              <a:rPr lang="zh-CN" altLang="en-US" sz="2400" b="1" dirty="0" smtClean="0">
                <a:solidFill>
                  <a:srgbClr val="00B050"/>
                </a:solidFill>
              </a:rPr>
              <a:t>如果</a:t>
            </a:r>
            <a:r>
              <a:rPr lang="en-US" altLang="zh-CN" sz="2400" b="1" dirty="0" smtClean="0">
                <a:solidFill>
                  <a:srgbClr val="00B050"/>
                </a:solidFill>
              </a:rPr>
              <a:t>y</a:t>
            </a:r>
            <a:r>
              <a:rPr lang="zh-CN" altLang="en-US" sz="2400" b="1" dirty="0" smtClean="0">
                <a:solidFill>
                  <a:srgbClr val="00B050"/>
                </a:solidFill>
              </a:rPr>
              <a:t>不是根结点</a:t>
            </a:r>
            <a:endParaRPr lang="es-ES" altLang="zh-CN" sz="2400" b="1" dirty="0" smtClean="0">
              <a:solidFill>
                <a:srgbClr val="00B050"/>
              </a:solidFill>
            </a:endParaRPr>
          </a:p>
          <a:p>
            <a:r>
              <a:rPr lang="es-ES" altLang="zh-CN" sz="2400" dirty="0" smtClean="0">
                <a:solidFill>
                  <a:srgbClr val="00B050"/>
                </a:solidFill>
              </a:rPr>
              <a:t>            if (y-&gt;father-&gt;lchild==y) y-&gt;father-&gt;lchild = x;</a:t>
            </a:r>
            <a:endParaRPr lang="es-ES" altLang="zh-CN" sz="2400" dirty="0" smtClean="0">
              <a:solidFill>
                <a:srgbClr val="00B050"/>
              </a:solidFill>
            </a:endParaRPr>
          </a:p>
          <a:p>
            <a:r>
              <a:rPr lang="es-ES" altLang="zh-CN" sz="2400" dirty="0">
                <a:solidFill>
                  <a:srgbClr val="00B050"/>
                </a:solidFill>
              </a:rPr>
              <a:t> </a:t>
            </a:r>
            <a:r>
              <a:rPr lang="es-ES" altLang="zh-CN" sz="2400" dirty="0" smtClean="0">
                <a:solidFill>
                  <a:srgbClr val="00B050"/>
                </a:solidFill>
              </a:rPr>
              <a:t>           else y-&gt;father-&gt;rchild = x;</a:t>
            </a:r>
            <a:endParaRPr lang="es-ES" altLang="zh-CN" sz="2400" dirty="0" smtClean="0">
              <a:solidFill>
                <a:srgbClr val="00B050"/>
              </a:solidFill>
            </a:endParaRPr>
          </a:p>
          <a:p>
            <a:r>
              <a:rPr lang="es-ES" altLang="zh-CN" sz="2400" dirty="0"/>
              <a:t> </a:t>
            </a:r>
            <a:r>
              <a:rPr lang="es-ES" altLang="zh-CN" sz="2400" dirty="0" smtClean="0"/>
              <a:t>      </a:t>
            </a:r>
            <a:r>
              <a:rPr lang="es-ES" altLang="zh-CN" sz="2400" dirty="0" smtClean="0">
                <a:solidFill>
                  <a:srgbClr val="C00000"/>
                </a:solidFill>
              </a:rPr>
              <a:t>y-</a:t>
            </a:r>
            <a:r>
              <a:rPr lang="en-US" altLang="zh-CN" sz="2400" dirty="0" smtClean="0">
                <a:solidFill>
                  <a:srgbClr val="C00000"/>
                </a:solidFill>
              </a:rPr>
              <a:t>&gt;</a:t>
            </a:r>
            <a:r>
              <a:rPr lang="en-US" altLang="zh-CN" sz="2400" dirty="0" err="1" smtClean="0">
                <a:solidFill>
                  <a:srgbClr val="C00000"/>
                </a:solidFill>
              </a:rPr>
              <a:t>lchild</a:t>
            </a:r>
            <a:r>
              <a:rPr lang="en-US" altLang="zh-CN" sz="2400" dirty="0" smtClean="0">
                <a:solidFill>
                  <a:srgbClr val="C00000"/>
                </a:solidFill>
              </a:rPr>
              <a:t> = x-&gt;</a:t>
            </a:r>
            <a:r>
              <a:rPr lang="en-US" altLang="zh-CN" sz="2400" dirty="0" err="1" smtClean="0">
                <a:solidFill>
                  <a:srgbClr val="C00000"/>
                </a:solidFill>
              </a:rPr>
              <a:t>rchild</a:t>
            </a:r>
            <a:r>
              <a:rPr lang="en-US" altLang="zh-CN" sz="2400" dirty="0" smtClean="0">
                <a:solidFill>
                  <a:srgbClr val="C00000"/>
                </a:solidFill>
              </a:rPr>
              <a:t>;</a:t>
            </a:r>
            <a:endParaRPr lang="es-ES" altLang="zh-CN" sz="2400" dirty="0" smtClean="0">
              <a:solidFill>
                <a:srgbClr val="C00000"/>
              </a:solidFill>
            </a:endParaRPr>
          </a:p>
          <a:p>
            <a:r>
              <a:rPr lang="es-ES" altLang="zh-CN" sz="2400" dirty="0" smtClean="0">
                <a:solidFill>
                  <a:srgbClr val="C00000"/>
                </a:solidFill>
              </a:rPr>
              <a:t>	if (x-&gt;rchild!=NULL) x-&gt;rchild-&gt;father = y;</a:t>
            </a:r>
            <a:endParaRPr lang="es-ES" altLang="zh-CN" sz="2400" dirty="0" smtClean="0">
              <a:solidFill>
                <a:srgbClr val="C00000"/>
              </a:solidFill>
            </a:endParaRPr>
          </a:p>
          <a:p>
            <a:r>
              <a:rPr lang="es-ES" altLang="zh-CN" sz="2400" dirty="0" smtClean="0"/>
              <a:t>	x-</a:t>
            </a:r>
            <a:r>
              <a:rPr lang="en-US" altLang="zh-CN" sz="2400" dirty="0" smtClean="0"/>
              <a:t>&gt;</a:t>
            </a:r>
            <a:r>
              <a:rPr lang="en-US" altLang="zh-CN" sz="2400" dirty="0" err="1" smtClean="0"/>
              <a:t>rchild</a:t>
            </a:r>
            <a:r>
              <a:rPr lang="en-US" altLang="zh-CN" sz="2400" dirty="0" smtClean="0"/>
              <a:t> = y;    y-&gt;father = x;</a:t>
            </a:r>
            <a:endParaRPr lang="es-ES" altLang="zh-CN" sz="2400" dirty="0" smtClean="0"/>
          </a:p>
          <a:p>
            <a:r>
              <a:rPr lang="es-ES" altLang="zh-CN" sz="2400" dirty="0" smtClean="0"/>
              <a:t>}</a:t>
            </a:r>
            <a:endParaRPr lang="zh-CN" altLang="en-US" sz="24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EE46-13D9-42DE-B27C-E2E601F6791C}" type="slidenum">
              <a:rPr lang="en-US" altLang="zh-CN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ZAG</a:t>
            </a:r>
            <a:r>
              <a:rPr lang="zh-CN" altLang="en-US" dirty="0" smtClean="0"/>
              <a:t>操作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556792"/>
            <a:ext cx="8842375" cy="4986263"/>
          </a:xfrm>
        </p:spPr>
        <p:txBody>
          <a:bodyPr/>
          <a:lstStyle/>
          <a:p>
            <a:r>
              <a:rPr lang="es-ES" altLang="zh-CN" sz="2400" dirty="0" smtClean="0"/>
              <a:t>int </a:t>
            </a:r>
            <a:r>
              <a:rPr lang="en-US" altLang="zh-CN" sz="2400" dirty="0" smtClean="0"/>
              <a:t>ZAG</a:t>
            </a:r>
            <a:r>
              <a:rPr lang="es-ES" altLang="zh-CN" sz="2400" dirty="0" smtClean="0"/>
              <a:t>(</a:t>
            </a:r>
            <a:r>
              <a:rPr lang="en-US" altLang="zh-CN" sz="2400" dirty="0" smtClean="0"/>
              <a:t>x)</a:t>
            </a:r>
            <a:endParaRPr lang="en-US" altLang="zh-CN" sz="2400" dirty="0" smtClean="0"/>
          </a:p>
          <a:p>
            <a:r>
              <a:rPr lang="es-ES" altLang="zh-CN" sz="2400" dirty="0" smtClean="0"/>
              <a:t>{</a:t>
            </a:r>
            <a:endParaRPr lang="es-ES" altLang="zh-CN" sz="2400" dirty="0" smtClean="0"/>
          </a:p>
          <a:p>
            <a:r>
              <a:rPr lang="es-ES" altLang="zh-CN" sz="2400" dirty="0" smtClean="0"/>
              <a:t>	</a:t>
            </a:r>
            <a:r>
              <a:rPr lang="es-ES" altLang="zh-CN" sz="2400" dirty="0" smtClean="0">
                <a:solidFill>
                  <a:srgbClr val="FF0000"/>
                </a:solidFill>
              </a:rPr>
              <a:t>TreeNode* y = x</a:t>
            </a:r>
            <a:r>
              <a:rPr lang="en-US" altLang="zh-CN" sz="2400" dirty="0" smtClean="0">
                <a:solidFill>
                  <a:srgbClr val="FF0000"/>
                </a:solidFill>
              </a:rPr>
              <a:t>-&gt;</a:t>
            </a:r>
            <a:r>
              <a:rPr lang="es-ES" altLang="zh-CN" sz="2400" dirty="0" smtClean="0">
                <a:solidFill>
                  <a:srgbClr val="FF0000"/>
                </a:solidFill>
              </a:rPr>
              <a:t>father; </a:t>
            </a:r>
            <a:r>
              <a:rPr lang="es-ES" altLang="zh-CN" sz="2400" b="1" dirty="0" smtClean="0">
                <a:solidFill>
                  <a:srgbClr val="FF0000"/>
                </a:solidFill>
              </a:rPr>
              <a:t>// 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旋转对象是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x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结点和其父结点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y</a:t>
            </a:r>
            <a:endParaRPr lang="es-ES" altLang="zh-CN" sz="2400" b="1" dirty="0" smtClean="0">
              <a:solidFill>
                <a:srgbClr val="FF0000"/>
              </a:solidFill>
            </a:endParaRPr>
          </a:p>
          <a:p>
            <a:r>
              <a:rPr lang="es-ES" altLang="zh-CN" sz="2400" dirty="0" smtClean="0">
                <a:solidFill>
                  <a:srgbClr val="00B050"/>
                </a:solidFill>
              </a:rPr>
              <a:t>	x-&gt;father = y-&gt;father;</a:t>
            </a:r>
            <a:endParaRPr lang="es-ES" altLang="zh-CN" sz="2400" dirty="0" smtClean="0">
              <a:solidFill>
                <a:srgbClr val="00B050"/>
              </a:solidFill>
            </a:endParaRPr>
          </a:p>
          <a:p>
            <a:r>
              <a:rPr lang="es-ES" altLang="zh-CN" sz="2400" dirty="0" smtClean="0">
                <a:solidFill>
                  <a:srgbClr val="00B050"/>
                </a:solidFill>
              </a:rPr>
              <a:t>	if (y</a:t>
            </a:r>
            <a:r>
              <a:rPr lang="en-US" altLang="zh-CN" sz="2400" dirty="0" smtClean="0">
                <a:solidFill>
                  <a:srgbClr val="00B050"/>
                </a:solidFill>
              </a:rPr>
              <a:t>-&gt;father</a:t>
            </a:r>
            <a:r>
              <a:rPr lang="es-ES" altLang="zh-CN" sz="2400" dirty="0" smtClean="0">
                <a:solidFill>
                  <a:srgbClr val="00B050"/>
                </a:solidFill>
              </a:rPr>
              <a:t>!=</a:t>
            </a:r>
            <a:r>
              <a:rPr lang="en-US" altLang="zh-CN" sz="2400" dirty="0" smtClean="0">
                <a:solidFill>
                  <a:srgbClr val="00B050"/>
                </a:solidFill>
              </a:rPr>
              <a:t>NULL</a:t>
            </a:r>
            <a:r>
              <a:rPr lang="es-ES" altLang="zh-CN" sz="2400" dirty="0" smtClean="0">
                <a:solidFill>
                  <a:srgbClr val="00B050"/>
                </a:solidFill>
              </a:rPr>
              <a:t>)</a:t>
            </a:r>
            <a:r>
              <a:rPr lang="es-ES" altLang="zh-CN" sz="2400" b="1" dirty="0" smtClean="0">
                <a:solidFill>
                  <a:srgbClr val="00B050"/>
                </a:solidFill>
              </a:rPr>
              <a:t>// </a:t>
            </a:r>
            <a:r>
              <a:rPr lang="zh-CN" altLang="en-US" sz="2400" b="1" dirty="0" smtClean="0">
                <a:solidFill>
                  <a:srgbClr val="00B050"/>
                </a:solidFill>
              </a:rPr>
              <a:t>如果</a:t>
            </a:r>
            <a:r>
              <a:rPr lang="en-US" altLang="zh-CN" sz="2400" b="1" dirty="0" smtClean="0">
                <a:solidFill>
                  <a:srgbClr val="00B050"/>
                </a:solidFill>
              </a:rPr>
              <a:t>y</a:t>
            </a:r>
            <a:r>
              <a:rPr lang="zh-CN" altLang="en-US" sz="2400" b="1" dirty="0" smtClean="0">
                <a:solidFill>
                  <a:srgbClr val="00B050"/>
                </a:solidFill>
              </a:rPr>
              <a:t>不是根结点</a:t>
            </a:r>
            <a:endParaRPr lang="es-ES" altLang="zh-CN" sz="2400" b="1" dirty="0" smtClean="0">
              <a:solidFill>
                <a:srgbClr val="00B050"/>
              </a:solidFill>
            </a:endParaRPr>
          </a:p>
          <a:p>
            <a:r>
              <a:rPr lang="es-ES" altLang="zh-CN" sz="2400" dirty="0" smtClean="0">
                <a:solidFill>
                  <a:srgbClr val="00B050"/>
                </a:solidFill>
              </a:rPr>
              <a:t>            if (y-&gt;father-&gt;lchild==y) y-&gt;father-&gt;lchild = x;</a:t>
            </a:r>
            <a:endParaRPr lang="es-ES" altLang="zh-CN" sz="2400" dirty="0" smtClean="0">
              <a:solidFill>
                <a:srgbClr val="00B050"/>
              </a:solidFill>
            </a:endParaRPr>
          </a:p>
          <a:p>
            <a:r>
              <a:rPr lang="es-ES" altLang="zh-CN" sz="2400" dirty="0">
                <a:solidFill>
                  <a:srgbClr val="00B050"/>
                </a:solidFill>
              </a:rPr>
              <a:t> </a:t>
            </a:r>
            <a:r>
              <a:rPr lang="es-ES" altLang="zh-CN" sz="2400" dirty="0" smtClean="0">
                <a:solidFill>
                  <a:srgbClr val="00B050"/>
                </a:solidFill>
              </a:rPr>
              <a:t>           else y-&gt;father-&gt;rchild = x;</a:t>
            </a:r>
            <a:endParaRPr lang="es-ES" altLang="zh-CN" sz="2400" dirty="0" smtClean="0">
              <a:solidFill>
                <a:srgbClr val="00B050"/>
              </a:solidFill>
            </a:endParaRPr>
          </a:p>
          <a:p>
            <a:r>
              <a:rPr lang="es-ES" altLang="zh-CN" sz="2400" dirty="0"/>
              <a:t> </a:t>
            </a:r>
            <a:r>
              <a:rPr lang="es-ES" altLang="zh-CN" sz="2400" dirty="0" smtClean="0"/>
              <a:t>      </a:t>
            </a:r>
            <a:r>
              <a:rPr lang="es-ES" altLang="zh-CN" sz="2400" dirty="0" smtClean="0">
                <a:solidFill>
                  <a:srgbClr val="C00000"/>
                </a:solidFill>
              </a:rPr>
              <a:t>y-</a:t>
            </a:r>
            <a:r>
              <a:rPr lang="en-US" altLang="zh-CN" sz="2400" dirty="0" smtClean="0">
                <a:solidFill>
                  <a:srgbClr val="C00000"/>
                </a:solidFill>
              </a:rPr>
              <a:t>&gt;</a:t>
            </a:r>
            <a:r>
              <a:rPr lang="en-US" altLang="zh-CN" sz="2400" dirty="0" err="1" smtClean="0">
                <a:solidFill>
                  <a:srgbClr val="C00000"/>
                </a:solidFill>
              </a:rPr>
              <a:t>rchild</a:t>
            </a:r>
            <a:r>
              <a:rPr lang="en-US" altLang="zh-CN" sz="2400" dirty="0" smtClean="0">
                <a:solidFill>
                  <a:srgbClr val="C00000"/>
                </a:solidFill>
              </a:rPr>
              <a:t> = x-&gt;</a:t>
            </a:r>
            <a:r>
              <a:rPr lang="en-US" altLang="zh-CN" sz="2400" dirty="0" err="1" smtClean="0">
                <a:solidFill>
                  <a:srgbClr val="C00000"/>
                </a:solidFill>
              </a:rPr>
              <a:t>lchild</a:t>
            </a:r>
            <a:r>
              <a:rPr lang="en-US" altLang="zh-CN" sz="2400" dirty="0" smtClean="0">
                <a:solidFill>
                  <a:srgbClr val="C00000"/>
                </a:solidFill>
              </a:rPr>
              <a:t>;</a:t>
            </a:r>
            <a:endParaRPr lang="es-ES" altLang="zh-CN" sz="2400" dirty="0" smtClean="0">
              <a:solidFill>
                <a:srgbClr val="C00000"/>
              </a:solidFill>
            </a:endParaRPr>
          </a:p>
          <a:p>
            <a:r>
              <a:rPr lang="es-ES" altLang="zh-CN" sz="2400" dirty="0" smtClean="0">
                <a:solidFill>
                  <a:srgbClr val="C00000"/>
                </a:solidFill>
              </a:rPr>
              <a:t>	if (x-&gt;lchild!=NULL) x-&gt;lchild-&gt;father = y;</a:t>
            </a:r>
            <a:endParaRPr lang="es-ES" altLang="zh-CN" sz="2400" dirty="0" smtClean="0">
              <a:solidFill>
                <a:srgbClr val="C00000"/>
              </a:solidFill>
            </a:endParaRPr>
          </a:p>
          <a:p>
            <a:r>
              <a:rPr lang="es-ES" altLang="zh-CN" sz="2400" dirty="0" smtClean="0"/>
              <a:t>	x-</a:t>
            </a:r>
            <a:r>
              <a:rPr lang="en-US" altLang="zh-CN" sz="2400" dirty="0" smtClean="0"/>
              <a:t>&gt;</a:t>
            </a:r>
            <a:r>
              <a:rPr lang="en-US" altLang="zh-CN" sz="2400" dirty="0" err="1" smtClean="0"/>
              <a:t>lchild</a:t>
            </a:r>
            <a:r>
              <a:rPr lang="en-US" altLang="zh-CN" sz="2400" dirty="0" smtClean="0"/>
              <a:t> = y;    y-&gt;father = x;</a:t>
            </a:r>
            <a:endParaRPr lang="es-ES" altLang="zh-CN" sz="2400" dirty="0" smtClean="0"/>
          </a:p>
          <a:p>
            <a:r>
              <a:rPr lang="es-ES" altLang="zh-CN" sz="2400" dirty="0" smtClean="0"/>
              <a:t>}</a:t>
            </a:r>
            <a:endParaRPr lang="zh-CN" altLang="en-US" sz="24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EE46-13D9-42DE-B27C-E2E601F6791C}" type="slidenum">
              <a:rPr lang="en-US" altLang="zh-CN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188640"/>
            <a:ext cx="8540750" cy="1143000"/>
          </a:xfrm>
        </p:spPr>
        <p:txBody>
          <a:bodyPr/>
          <a:lstStyle/>
          <a:p>
            <a:r>
              <a:rPr lang="en-US" altLang="zh-CN" dirty="0" smtClean="0"/>
              <a:t>Splay</a:t>
            </a:r>
            <a:r>
              <a:rPr lang="zh-CN" altLang="en-US" dirty="0" smtClean="0"/>
              <a:t>操作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1625" y="1124744"/>
            <a:ext cx="8540750" cy="4986263"/>
          </a:xfrm>
        </p:spPr>
        <p:txBody>
          <a:bodyPr/>
          <a:lstStyle/>
          <a:p>
            <a:r>
              <a:rPr lang="es-ES" altLang="zh-CN" sz="1600" dirty="0" smtClean="0"/>
              <a:t>void Splay(int x)</a:t>
            </a:r>
            <a:endParaRPr lang="es-ES" altLang="zh-CN" sz="1600" dirty="0" smtClean="0"/>
          </a:p>
          <a:p>
            <a:r>
              <a:rPr lang="es-ES" altLang="zh-CN" sz="1600" dirty="0" smtClean="0"/>
              <a:t>{</a:t>
            </a:r>
            <a:endParaRPr lang="es-ES" altLang="zh-CN" sz="1600" dirty="0" smtClean="0"/>
          </a:p>
          <a:p>
            <a:r>
              <a:rPr lang="es-ES" altLang="zh-CN" sz="1600" dirty="0" smtClean="0"/>
              <a:t>    while (x-&gt;father!=NULL) { // </a:t>
            </a:r>
            <a:r>
              <a:rPr lang="zh-CN" altLang="en-US" sz="1600" dirty="0" smtClean="0"/>
              <a:t>如果不是根结点</a:t>
            </a:r>
            <a:endParaRPr lang="zh-CN" altLang="en-US" sz="1600" dirty="0" smtClean="0"/>
          </a:p>
          <a:p>
            <a:r>
              <a:rPr lang="en-US" altLang="zh-CN" sz="1600" dirty="0" smtClean="0"/>
              <a:t>        </a:t>
            </a:r>
            <a:r>
              <a:rPr lang="en-US" altLang="zh-CN" sz="1600" dirty="0" err="1" smtClean="0"/>
              <a:t>TreeNode</a:t>
            </a:r>
            <a:r>
              <a:rPr lang="en-US" altLang="zh-CN" sz="1600" dirty="0" smtClean="0"/>
              <a:t>* </a:t>
            </a:r>
            <a:r>
              <a:rPr lang="es-ES" altLang="zh-CN" sz="1600" dirty="0" smtClean="0"/>
              <a:t>y = x-&gt;father;</a:t>
            </a:r>
            <a:endParaRPr lang="es-ES" altLang="zh-CN" sz="1600" dirty="0" smtClean="0"/>
          </a:p>
          <a:p>
            <a:r>
              <a:rPr lang="es-ES" altLang="zh-CN" sz="1600" dirty="0" smtClean="0"/>
              <a:t>        </a:t>
            </a:r>
            <a:r>
              <a:rPr lang="es-ES" altLang="zh-CN" sz="1600" dirty="0" smtClean="0">
                <a:solidFill>
                  <a:srgbClr val="C00000"/>
                </a:solidFill>
              </a:rPr>
              <a:t>if (y-&gt;father==NULL) { // </a:t>
            </a:r>
            <a:r>
              <a:rPr lang="zh-CN" altLang="en-US" sz="1600" dirty="0" smtClean="0">
                <a:solidFill>
                  <a:srgbClr val="C00000"/>
                </a:solidFill>
              </a:rPr>
              <a:t>情况一</a:t>
            </a:r>
            <a:endParaRPr lang="es-ES" altLang="zh-CN" sz="1600" dirty="0" smtClean="0">
              <a:solidFill>
                <a:srgbClr val="C00000"/>
              </a:solidFill>
            </a:endParaRPr>
          </a:p>
          <a:p>
            <a:r>
              <a:rPr lang="es-ES" altLang="zh-CN" sz="1600" dirty="0" smtClean="0">
                <a:solidFill>
                  <a:srgbClr val="C00000"/>
                </a:solidFill>
              </a:rPr>
              <a:t>            if (y-&gt;lchild==x) ZIG(x);     else ZAG(x);</a:t>
            </a:r>
            <a:endParaRPr lang="es-ES" altLang="zh-CN" sz="1600" dirty="0" smtClean="0">
              <a:solidFill>
                <a:srgbClr val="C00000"/>
              </a:solidFill>
            </a:endParaRPr>
          </a:p>
          <a:p>
            <a:r>
              <a:rPr lang="es-ES" altLang="zh-CN" sz="1600" dirty="0" smtClean="0">
                <a:solidFill>
                  <a:srgbClr val="C00000"/>
                </a:solidFill>
              </a:rPr>
              <a:t>        }</a:t>
            </a:r>
            <a:endParaRPr lang="es-ES" altLang="zh-CN" sz="1600" dirty="0" smtClean="0">
              <a:solidFill>
                <a:srgbClr val="C00000"/>
              </a:solidFill>
            </a:endParaRPr>
          </a:p>
          <a:p>
            <a:r>
              <a:rPr lang="es-ES" altLang="zh-CN" sz="1600" dirty="0"/>
              <a:t> </a:t>
            </a:r>
            <a:r>
              <a:rPr lang="es-ES" altLang="zh-CN" sz="1600" dirty="0" smtClean="0"/>
              <a:t>       else { </a:t>
            </a:r>
            <a:r>
              <a:rPr lang="en-US" altLang="zh-CN" sz="1600" dirty="0" smtClean="0"/>
              <a:t>// </a:t>
            </a:r>
            <a:r>
              <a:rPr lang="zh-CN" altLang="en-US" sz="1600" dirty="0" smtClean="0"/>
              <a:t>情况二、三</a:t>
            </a:r>
            <a:r>
              <a:rPr lang="es-ES" altLang="zh-CN" sz="1600" dirty="0" smtClean="0"/>
              <a:t>      </a:t>
            </a:r>
            <a:endParaRPr lang="es-ES" altLang="zh-CN" sz="1600" dirty="0" smtClean="0"/>
          </a:p>
          <a:p>
            <a:r>
              <a:rPr lang="es-ES" altLang="zh-CN" sz="1600" dirty="0" smtClean="0"/>
              <a:t>            </a:t>
            </a:r>
            <a:r>
              <a:rPr lang="es-ES" altLang="zh-CN" sz="1600" dirty="0" smtClean="0">
                <a:solidFill>
                  <a:srgbClr val="009900"/>
                </a:solidFill>
              </a:rPr>
              <a:t>if (</a:t>
            </a:r>
            <a:r>
              <a:rPr lang="en-US" altLang="zh-CN" sz="1600" dirty="0" smtClean="0">
                <a:solidFill>
                  <a:srgbClr val="009900"/>
                </a:solidFill>
              </a:rPr>
              <a:t>y-&gt;father-&gt;</a:t>
            </a:r>
            <a:r>
              <a:rPr lang="en-US" altLang="zh-CN" sz="1600" dirty="0" err="1" smtClean="0">
                <a:solidFill>
                  <a:srgbClr val="009900"/>
                </a:solidFill>
              </a:rPr>
              <a:t>lchild</a:t>
            </a:r>
            <a:r>
              <a:rPr lang="en-US" altLang="zh-CN" sz="1600" dirty="0" smtClean="0">
                <a:solidFill>
                  <a:srgbClr val="009900"/>
                </a:solidFill>
              </a:rPr>
              <a:t>==y</a:t>
            </a:r>
            <a:r>
              <a:rPr lang="es-ES" altLang="zh-CN" sz="1600" dirty="0" smtClean="0">
                <a:solidFill>
                  <a:srgbClr val="009900"/>
                </a:solidFill>
              </a:rPr>
              <a:t>)</a:t>
            </a:r>
            <a:r>
              <a:rPr lang="en-US" altLang="zh-CN" sz="1600" dirty="0" smtClean="0">
                <a:solidFill>
                  <a:srgbClr val="009900"/>
                </a:solidFill>
              </a:rPr>
              <a:t>{</a:t>
            </a:r>
            <a:endParaRPr lang="en-US" altLang="zh-CN" sz="1600" dirty="0" smtClean="0">
              <a:solidFill>
                <a:srgbClr val="009900"/>
              </a:solidFill>
            </a:endParaRPr>
          </a:p>
          <a:p>
            <a:r>
              <a:rPr lang="es-ES" altLang="zh-CN" sz="1600" dirty="0" smtClean="0">
                <a:solidFill>
                  <a:srgbClr val="009900"/>
                </a:solidFill>
              </a:rPr>
              <a:t>                if (y-&gt;lchild==x) { ZIG(y); ZIG(x); }     else { ZAG(x); ZIG(x); }</a:t>
            </a:r>
            <a:endParaRPr lang="es-ES" altLang="zh-CN" sz="1600" dirty="0" smtClean="0">
              <a:solidFill>
                <a:srgbClr val="009900"/>
              </a:solidFill>
            </a:endParaRPr>
          </a:p>
          <a:p>
            <a:r>
              <a:rPr lang="es-ES" altLang="zh-CN" sz="1600" dirty="0" smtClean="0">
                <a:solidFill>
                  <a:srgbClr val="009900"/>
                </a:solidFill>
              </a:rPr>
              <a:t>            }</a:t>
            </a:r>
            <a:endParaRPr lang="es-ES" altLang="zh-CN" sz="1600" dirty="0" smtClean="0">
              <a:solidFill>
                <a:srgbClr val="009900"/>
              </a:solidFill>
            </a:endParaRPr>
          </a:p>
          <a:p>
            <a:r>
              <a:rPr lang="es-ES" altLang="zh-CN" sz="1600" dirty="0" smtClean="0"/>
              <a:t>	</a:t>
            </a:r>
            <a:r>
              <a:rPr lang="es-ES" altLang="zh-CN" sz="1600" dirty="0" smtClean="0">
                <a:solidFill>
                  <a:schemeClr val="bg1">
                    <a:lumMod val="50000"/>
                  </a:schemeClr>
                </a:solidFill>
              </a:rPr>
              <a:t>else {</a:t>
            </a:r>
            <a:endParaRPr lang="es-ES" altLang="zh-CN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altLang="zh-CN" sz="1600" dirty="0" smtClean="0">
                <a:solidFill>
                  <a:schemeClr val="bg1">
                    <a:lumMod val="50000"/>
                  </a:schemeClr>
                </a:solidFill>
              </a:rPr>
              <a:t>	    if (y-&gt;rchild==x) { ZAG(y); ZAG(x); }     else { ZIG(x); ZAG(x); }</a:t>
            </a:r>
            <a:endParaRPr lang="es-ES" altLang="zh-CN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altLang="zh-CN" sz="1600" dirty="0" smtClean="0">
                <a:solidFill>
                  <a:schemeClr val="bg1">
                    <a:lumMod val="50000"/>
                  </a:schemeClr>
                </a:solidFill>
              </a:rPr>
              <a:t>	}</a:t>
            </a:r>
            <a:endParaRPr lang="es-ES" altLang="zh-CN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altLang="zh-CN" sz="1600" dirty="0" smtClean="0"/>
              <a:t>        }// else</a:t>
            </a:r>
            <a:endParaRPr lang="es-ES" altLang="zh-CN" sz="1600" dirty="0" smtClean="0"/>
          </a:p>
          <a:p>
            <a:r>
              <a:rPr lang="es-ES" altLang="zh-CN" sz="1600" dirty="0"/>
              <a:t> </a:t>
            </a:r>
            <a:r>
              <a:rPr lang="es-ES" altLang="zh-CN" sz="1600" dirty="0" smtClean="0"/>
              <a:t>   }</a:t>
            </a:r>
            <a:r>
              <a:rPr lang="en-US" altLang="zh-CN" sz="1600" dirty="0" smtClean="0"/>
              <a:t>// while</a:t>
            </a:r>
            <a:endParaRPr lang="es-ES" altLang="zh-CN" sz="1600" dirty="0" smtClean="0"/>
          </a:p>
          <a:p>
            <a:r>
              <a:rPr lang="es-ES" altLang="zh-CN" sz="1600" dirty="0" smtClean="0"/>
              <a:t>    root = x;</a:t>
            </a:r>
            <a:endParaRPr lang="es-ES" altLang="zh-CN" sz="1600" dirty="0" smtClean="0"/>
          </a:p>
          <a:p>
            <a:r>
              <a:rPr lang="es-ES" altLang="zh-CN" sz="1600" dirty="0" smtClean="0"/>
              <a:t>}</a:t>
            </a:r>
            <a:endParaRPr lang="zh-CN" altLang="en-US" sz="16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EE46-13D9-42DE-B27C-E2E601F6791C}" type="slidenum">
              <a:rPr lang="en-US" altLang="zh-CN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80B3-9A1C-43CA-97FC-212D0CB6EFDF}" type="slidenum">
              <a:rPr lang="en-US" altLang="zh-CN"/>
            </a:fld>
            <a:endParaRPr lang="en-US"/>
          </a:p>
        </p:txBody>
      </p:sp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伸展树的基本操作</a:t>
            </a:r>
            <a:endParaRPr lang="en-US"/>
          </a:p>
        </p:txBody>
      </p:sp>
      <p:sp>
        <p:nvSpPr>
          <p:cNvPr id="19459" name="Rectangle 3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5724525" y="1916113"/>
            <a:ext cx="2728913" cy="2930525"/>
          </a:xfrm>
        </p:spPr>
        <p:txBody>
          <a:bodyPr/>
          <a:lstStyle/>
          <a:p>
            <a:r>
              <a:rPr lang="zh-CN" altLang="en-US" sz="3300"/>
              <a:t>求前趋   </a:t>
            </a:r>
            <a:endParaRPr lang="zh-CN" altLang="en-US" sz="3300"/>
          </a:p>
          <a:p>
            <a:pPr>
              <a:spcBef>
                <a:spcPct val="50000"/>
              </a:spcBef>
            </a:pPr>
            <a:r>
              <a:rPr lang="zh-CN" altLang="en-US" sz="3300"/>
              <a:t>求后继</a:t>
            </a:r>
            <a:endParaRPr lang="zh-CN" altLang="en-US" sz="3300"/>
          </a:p>
          <a:p>
            <a:pPr>
              <a:spcBef>
                <a:spcPct val="50000"/>
              </a:spcBef>
            </a:pPr>
            <a:r>
              <a:rPr lang="zh-CN" altLang="en-US" sz="3300"/>
              <a:t>合并</a:t>
            </a:r>
            <a:endParaRPr lang="zh-CN" altLang="en-US" sz="3300"/>
          </a:p>
          <a:p>
            <a:pPr>
              <a:spcBef>
                <a:spcPct val="50000"/>
              </a:spcBef>
            </a:pPr>
            <a:r>
              <a:rPr lang="zh-CN" altLang="en-US" sz="3300"/>
              <a:t>分离</a:t>
            </a:r>
            <a:endParaRPr lang="zh-CN" altLang="en-US" sz="3300"/>
          </a:p>
        </p:txBody>
      </p:sp>
      <p:sp>
        <p:nvSpPr>
          <p:cNvPr id="19460" name="Rectangle 4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619250" y="1773238"/>
            <a:ext cx="2735263" cy="3024187"/>
          </a:xfrm>
        </p:spPr>
        <p:txBody>
          <a:bodyPr/>
          <a:lstStyle/>
          <a:p>
            <a:r>
              <a:rPr lang="zh-CN" altLang="en-US" sz="3300"/>
              <a:t>查找</a:t>
            </a:r>
            <a:endParaRPr lang="zh-CN" altLang="en-US" sz="3300"/>
          </a:p>
          <a:p>
            <a:r>
              <a:rPr lang="zh-CN" altLang="en-US" sz="3300"/>
              <a:t>插入</a:t>
            </a:r>
            <a:endParaRPr lang="zh-CN" altLang="en-US" sz="3300"/>
          </a:p>
          <a:p>
            <a:r>
              <a:rPr lang="zh-CN" altLang="en-US" sz="3300"/>
              <a:t>删除</a:t>
            </a:r>
            <a:r>
              <a:rPr lang="zh-CN" altLang="en-US" sz="3300">
                <a:hlinkClick r:id="rId1" action="ppaction://hlinkfile"/>
              </a:rPr>
              <a:t>   </a:t>
            </a:r>
            <a:endParaRPr lang="zh-CN" altLang="en-US" sz="3300"/>
          </a:p>
          <a:p>
            <a:r>
              <a:rPr lang="zh-CN" altLang="en-US" sz="3300"/>
              <a:t>求最大值</a:t>
            </a:r>
            <a:endParaRPr lang="zh-CN" altLang="en-US" sz="3300"/>
          </a:p>
          <a:p>
            <a:r>
              <a:rPr lang="zh-CN" altLang="en-US" sz="3300"/>
              <a:t>求最小值</a:t>
            </a:r>
            <a:endParaRPr lang="zh-CN" altLang="en-US" sz="330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908175" y="5229225"/>
            <a:ext cx="57610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sz="5400">
                <a:ea typeface="华文行楷" panose="02010800040101010101" pitchFamily="2" charset="-122"/>
              </a:rPr>
              <a:t>伸展操作是基础！</a:t>
            </a:r>
            <a:endParaRPr lang="zh-CN" sz="5400"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80B3-9A1C-43CA-97FC-212D0CB6EFDF}" type="slidenum">
              <a:rPr lang="en-US" altLang="zh-CN"/>
            </a:fld>
            <a:endParaRPr lang="en-US"/>
          </a:p>
        </p:txBody>
      </p:sp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伸展树的基本操作</a:t>
            </a:r>
            <a:endParaRPr lang="en-US"/>
          </a:p>
        </p:txBody>
      </p:sp>
      <p:sp>
        <p:nvSpPr>
          <p:cNvPr id="19460" name="Rectangle 4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27584" y="1772816"/>
            <a:ext cx="7632848" cy="4248472"/>
          </a:xfrm>
        </p:spPr>
        <p:txBody>
          <a:bodyPr/>
          <a:lstStyle/>
          <a:p>
            <a:r>
              <a:rPr lang="zh-CN" altLang="en-US" sz="3300" b="1" dirty="0">
                <a:solidFill>
                  <a:srgbClr val="FF0000"/>
                </a:solidFill>
              </a:rPr>
              <a:t>查找</a:t>
            </a:r>
            <a:endParaRPr lang="zh-CN" altLang="en-US" sz="3300" b="1" dirty="0">
              <a:solidFill>
                <a:srgbClr val="FF0000"/>
              </a:solidFill>
            </a:endParaRPr>
          </a:p>
          <a:p>
            <a:r>
              <a:rPr lang="en-US" altLang="zh-CN" sz="3300" dirty="0" smtClean="0"/>
              <a:t>Find(x, S)</a:t>
            </a:r>
            <a:r>
              <a:rPr lang="zh-CN" altLang="en-US" sz="3300" dirty="0" smtClean="0"/>
              <a:t>：判断元素</a:t>
            </a:r>
            <a:r>
              <a:rPr lang="en-US" altLang="zh-CN" sz="3300" dirty="0" smtClean="0"/>
              <a:t>x</a:t>
            </a:r>
            <a:r>
              <a:rPr lang="zh-CN" altLang="en-US" sz="3300" dirty="0" smtClean="0"/>
              <a:t>是否在</a:t>
            </a:r>
            <a:r>
              <a:rPr lang="zh-CN" altLang="en-US" sz="3300" dirty="0"/>
              <a:t>伸展</a:t>
            </a:r>
            <a:r>
              <a:rPr lang="zh-CN" altLang="en-US" sz="3300" dirty="0" smtClean="0"/>
              <a:t>树</a:t>
            </a:r>
            <a:r>
              <a:rPr lang="en-US" altLang="zh-CN" sz="3300" dirty="0" smtClean="0"/>
              <a:t>S</a:t>
            </a:r>
            <a:r>
              <a:rPr lang="zh-CN" altLang="en-US" sz="3300" dirty="0" smtClean="0"/>
              <a:t>表示的有序集中</a:t>
            </a:r>
            <a:r>
              <a:rPr lang="zh-CN" altLang="en-US" sz="3300" dirty="0"/>
              <a:t>。</a:t>
            </a:r>
            <a:endParaRPr lang="zh-CN" altLang="en-US" sz="3300" dirty="0"/>
          </a:p>
          <a:p>
            <a:r>
              <a:rPr lang="zh-CN" altLang="en-US" sz="3300" dirty="0" smtClean="0"/>
              <a:t>首先，与在</a:t>
            </a:r>
            <a:r>
              <a:rPr lang="zh-CN" altLang="en-US" sz="3300" dirty="0"/>
              <a:t>二叉查找树中的查找操作</a:t>
            </a:r>
            <a:r>
              <a:rPr lang="zh-CN" altLang="en-US" sz="3300" dirty="0" smtClean="0"/>
              <a:t>一样，</a:t>
            </a:r>
            <a:r>
              <a:rPr lang="zh-CN" altLang="en-US" sz="3300" dirty="0"/>
              <a:t>在伸展树中</a:t>
            </a:r>
            <a:r>
              <a:rPr lang="zh-CN" altLang="en-US" sz="3300" dirty="0" smtClean="0"/>
              <a:t>查找元素</a:t>
            </a:r>
            <a:r>
              <a:rPr lang="en-US" altLang="zh-CN" sz="3300" dirty="0" smtClean="0"/>
              <a:t>x</a:t>
            </a:r>
            <a:r>
              <a:rPr lang="zh-CN" altLang="en-US" sz="3300" dirty="0" smtClean="0"/>
              <a:t>。如果</a:t>
            </a:r>
            <a:r>
              <a:rPr lang="en-US" altLang="zh-CN" sz="3300" dirty="0" smtClean="0"/>
              <a:t>x</a:t>
            </a:r>
            <a:r>
              <a:rPr lang="zh-CN" altLang="en-US" sz="3300" dirty="0" smtClean="0"/>
              <a:t>在</a:t>
            </a:r>
            <a:r>
              <a:rPr lang="zh-CN" altLang="en-US" sz="3300" dirty="0"/>
              <a:t>树中</a:t>
            </a:r>
            <a:r>
              <a:rPr lang="zh-CN" altLang="en-US" sz="3300" dirty="0" smtClean="0"/>
              <a:t>，则再执行</a:t>
            </a:r>
            <a:r>
              <a:rPr lang="en-US" altLang="zh-CN" sz="3300" dirty="0" smtClean="0"/>
              <a:t>Splay(x, S)</a:t>
            </a:r>
            <a:r>
              <a:rPr lang="zh-CN" altLang="en-US" sz="3300" dirty="0" smtClean="0"/>
              <a:t>调整伸展</a:t>
            </a:r>
            <a:r>
              <a:rPr lang="zh-CN" altLang="en-US" sz="3300" dirty="0"/>
              <a:t>树。</a:t>
            </a:r>
            <a:endParaRPr lang="zh-CN" altLang="en-US" sz="3300" dirty="0"/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80B3-9A1C-43CA-97FC-212D0CB6EFDF}" type="slidenum">
              <a:rPr lang="en-US" altLang="zh-CN"/>
            </a:fld>
            <a:endParaRPr lang="en-US"/>
          </a:p>
        </p:txBody>
      </p:sp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伸展树的基本操作</a:t>
            </a:r>
            <a:endParaRPr lang="en-US"/>
          </a:p>
        </p:txBody>
      </p:sp>
      <p:sp>
        <p:nvSpPr>
          <p:cNvPr id="19460" name="Rectangle 4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27584" y="1772816"/>
            <a:ext cx="7632848" cy="4248472"/>
          </a:xfrm>
        </p:spPr>
        <p:txBody>
          <a:bodyPr/>
          <a:lstStyle/>
          <a:p>
            <a:r>
              <a:rPr lang="zh-CN" altLang="en-US" sz="3300" b="1" dirty="0" smtClean="0">
                <a:solidFill>
                  <a:srgbClr val="FF0000"/>
                </a:solidFill>
              </a:rPr>
              <a:t>插入</a:t>
            </a:r>
            <a:endParaRPr lang="zh-CN" altLang="en-US" sz="3300" b="1" dirty="0" smtClean="0">
              <a:solidFill>
                <a:srgbClr val="FF0000"/>
              </a:solidFill>
            </a:endParaRPr>
          </a:p>
          <a:p>
            <a:r>
              <a:rPr lang="en-US" altLang="zh-CN" sz="3300" dirty="0" smtClean="0"/>
              <a:t>Insert(x, S)</a:t>
            </a:r>
            <a:r>
              <a:rPr lang="zh-CN" altLang="en-US" sz="3300" dirty="0"/>
              <a:t>：</a:t>
            </a:r>
            <a:r>
              <a:rPr lang="zh-CN" altLang="en-US" sz="3300" dirty="0" smtClean="0"/>
              <a:t>将元素</a:t>
            </a:r>
            <a:r>
              <a:rPr lang="en-US" altLang="zh-CN" sz="3300" dirty="0" smtClean="0"/>
              <a:t>x</a:t>
            </a:r>
            <a:r>
              <a:rPr lang="zh-CN" altLang="en-US" sz="3300" dirty="0" smtClean="0"/>
              <a:t>插入伸展树</a:t>
            </a:r>
            <a:r>
              <a:rPr lang="en-US" altLang="zh-CN" sz="3300" dirty="0" smtClean="0"/>
              <a:t>S</a:t>
            </a:r>
            <a:r>
              <a:rPr lang="zh-CN" altLang="en-US" sz="3300" dirty="0" smtClean="0"/>
              <a:t>表示的有序集中。</a:t>
            </a:r>
            <a:endParaRPr lang="en-US" altLang="zh-CN" sz="3300" dirty="0" smtClean="0"/>
          </a:p>
          <a:p>
            <a:r>
              <a:rPr lang="zh-CN" altLang="en-US" sz="3300" dirty="0" smtClean="0"/>
              <a:t>首先，也与处理普通的二叉查找树一样，将</a:t>
            </a:r>
            <a:r>
              <a:rPr lang="en-US" altLang="zh-CN" sz="3300" dirty="0" smtClean="0"/>
              <a:t>x</a:t>
            </a:r>
            <a:r>
              <a:rPr lang="zh-CN" altLang="en-US" sz="3300" dirty="0" smtClean="0"/>
              <a:t>插入到伸展树</a:t>
            </a:r>
            <a:r>
              <a:rPr lang="en-US" altLang="zh-CN" sz="3300" dirty="0" smtClean="0"/>
              <a:t>S</a:t>
            </a:r>
            <a:r>
              <a:rPr lang="zh-CN" altLang="en-US" sz="3300" dirty="0" smtClean="0"/>
              <a:t>中的相应位置上，再执行</a:t>
            </a:r>
            <a:r>
              <a:rPr lang="en-US" altLang="zh-CN" sz="3300" dirty="0" smtClean="0"/>
              <a:t>Splay(x, S)</a:t>
            </a:r>
            <a:r>
              <a:rPr lang="zh-CN" altLang="en-US" sz="3300" dirty="0" smtClean="0"/>
              <a:t>。</a:t>
            </a:r>
            <a:endParaRPr lang="zh-CN" altLang="en-US" sz="3300" dirty="0"/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80B3-9A1C-43CA-97FC-212D0CB6EFDF}" type="slidenum">
              <a:rPr lang="en-US" altLang="zh-CN"/>
            </a:fld>
            <a:endParaRPr lang="en-US"/>
          </a:p>
        </p:txBody>
      </p:sp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伸展树的基本操作</a:t>
            </a:r>
            <a:endParaRPr lang="en-US"/>
          </a:p>
        </p:txBody>
      </p:sp>
      <p:sp>
        <p:nvSpPr>
          <p:cNvPr id="19460" name="Rectangle 4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27584" y="1772816"/>
            <a:ext cx="7632848" cy="4248472"/>
          </a:xfrm>
        </p:spPr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删除</a:t>
            </a:r>
            <a:endParaRPr lang="zh-CN" altLang="en-US" b="1" dirty="0" smtClean="0">
              <a:solidFill>
                <a:srgbClr val="FF0000"/>
              </a:solidFill>
            </a:endParaRPr>
          </a:p>
          <a:p>
            <a:r>
              <a:rPr lang="en-US" altLang="zh-CN" dirty="0" smtClean="0"/>
              <a:t>Delete(x, S)</a:t>
            </a:r>
            <a:r>
              <a:rPr lang="zh-CN" altLang="en-US" dirty="0"/>
              <a:t>：</a:t>
            </a:r>
            <a:r>
              <a:rPr lang="zh-CN" altLang="en-US" dirty="0" smtClean="0"/>
              <a:t>将元素</a:t>
            </a:r>
            <a:r>
              <a:rPr lang="en-US" altLang="zh-CN" dirty="0" smtClean="0"/>
              <a:t>x</a:t>
            </a:r>
            <a:r>
              <a:rPr lang="zh-CN" altLang="en-US" dirty="0" smtClean="0"/>
              <a:t>插入伸展树</a:t>
            </a:r>
            <a:r>
              <a:rPr lang="en-US" altLang="zh-CN" dirty="0" smtClean="0"/>
              <a:t>S</a:t>
            </a:r>
            <a:r>
              <a:rPr lang="zh-CN" altLang="en-US" dirty="0" smtClean="0"/>
              <a:t>所表示的有序集中删除。</a:t>
            </a:r>
            <a:endParaRPr lang="en-US" altLang="zh-CN" dirty="0" smtClean="0"/>
          </a:p>
          <a:p>
            <a:r>
              <a:rPr lang="zh-CN" altLang="en-US" dirty="0" smtClean="0"/>
              <a:t>首先，用在二叉查找树中查找元素的方法找到</a:t>
            </a:r>
            <a:r>
              <a:rPr lang="en-US" altLang="zh-CN" dirty="0" smtClean="0"/>
              <a:t>x</a:t>
            </a:r>
            <a:r>
              <a:rPr lang="zh-CN" altLang="en-US" dirty="0" smtClean="0"/>
              <a:t>的位置。如果</a:t>
            </a:r>
            <a:r>
              <a:rPr lang="en-US" altLang="zh-CN" dirty="0" smtClean="0"/>
              <a:t>x</a:t>
            </a:r>
            <a:r>
              <a:rPr lang="zh-CN" altLang="en-US" dirty="0" smtClean="0"/>
              <a:t>没有孩子或只有一个孩子，那么直接将</a:t>
            </a:r>
            <a:r>
              <a:rPr lang="en-US" altLang="zh-CN" dirty="0" smtClean="0"/>
              <a:t>x</a:t>
            </a:r>
            <a:r>
              <a:rPr lang="zh-CN" altLang="en-US" dirty="0" smtClean="0"/>
              <a:t>删去，并通过</a:t>
            </a:r>
            <a:r>
              <a:rPr lang="en-US" altLang="zh-CN" dirty="0" smtClean="0"/>
              <a:t>Splay</a:t>
            </a:r>
            <a:r>
              <a:rPr lang="zh-CN" altLang="en-US" dirty="0" smtClean="0"/>
              <a:t>操作，将</a:t>
            </a:r>
            <a:r>
              <a:rPr lang="en-US" altLang="zh-CN" dirty="0" smtClean="0"/>
              <a:t>x</a:t>
            </a:r>
            <a:r>
              <a:rPr lang="zh-CN" altLang="en-US" dirty="0" smtClean="0"/>
              <a:t>节点的父节点调整到伸展树的根节点处。否则，则向下查找</a:t>
            </a:r>
            <a:r>
              <a:rPr lang="en-US" altLang="zh-CN" dirty="0" smtClean="0"/>
              <a:t>x</a:t>
            </a:r>
            <a:r>
              <a:rPr lang="zh-CN" altLang="en-US" dirty="0" smtClean="0"/>
              <a:t>的后继</a:t>
            </a:r>
            <a:r>
              <a:rPr lang="en-US" altLang="zh-CN" dirty="0" smtClean="0"/>
              <a:t>y</a:t>
            </a:r>
            <a:r>
              <a:rPr lang="zh-CN" altLang="en-US" dirty="0" smtClean="0"/>
              <a:t>，用</a:t>
            </a:r>
            <a:r>
              <a:rPr lang="en-US" altLang="zh-CN" dirty="0" smtClean="0"/>
              <a:t>y</a:t>
            </a:r>
            <a:r>
              <a:rPr lang="zh-CN" altLang="en-US" dirty="0" smtClean="0"/>
              <a:t>替代</a:t>
            </a:r>
            <a:r>
              <a:rPr lang="en-US" altLang="zh-CN" dirty="0" smtClean="0"/>
              <a:t>x</a:t>
            </a:r>
            <a:r>
              <a:rPr lang="zh-CN" altLang="en-US" dirty="0" smtClean="0"/>
              <a:t>的位置，最后执行</a:t>
            </a:r>
            <a:r>
              <a:rPr lang="en-US" altLang="zh-CN" dirty="0" smtClean="0"/>
              <a:t>Splay(y, S)</a:t>
            </a:r>
            <a:r>
              <a:rPr lang="zh-CN" altLang="en-US" dirty="0" smtClean="0"/>
              <a:t>，将</a:t>
            </a:r>
            <a:r>
              <a:rPr lang="en-US" altLang="zh-CN" dirty="0" smtClean="0"/>
              <a:t>y</a:t>
            </a:r>
            <a:r>
              <a:rPr lang="zh-CN" altLang="en-US" dirty="0" smtClean="0"/>
              <a:t>调整到伸展树的根。</a:t>
            </a:r>
            <a:endParaRPr lang="zh-CN" altLang="en-US" dirty="0"/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88760" y="6237605"/>
            <a:ext cx="2289175" cy="476250"/>
          </a:xfrm>
        </p:spPr>
        <p:txBody>
          <a:bodyPr/>
          <a:lstStyle/>
          <a:p>
            <a:fld id="{D21380B3-9A1C-43CA-97FC-212D0CB6EFDF}" type="slidenum">
              <a:rPr lang="en-US" altLang="zh-CN"/>
            </a:fld>
            <a:endParaRPr lang="en-US"/>
          </a:p>
        </p:txBody>
      </p:sp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伸展树的基本操作</a:t>
            </a:r>
            <a:endParaRPr lang="en-US"/>
          </a:p>
        </p:txBody>
      </p:sp>
      <p:sp>
        <p:nvSpPr>
          <p:cNvPr id="19460" name="Rectangle 4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27584" y="1772816"/>
            <a:ext cx="7632848" cy="4248472"/>
          </a:xfrm>
        </p:spPr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合并</a:t>
            </a:r>
            <a:endParaRPr lang="zh-CN" altLang="en-US" b="1" dirty="0" smtClean="0">
              <a:solidFill>
                <a:srgbClr val="FF0000"/>
              </a:solidFill>
            </a:endParaRPr>
          </a:p>
          <a:p>
            <a:r>
              <a:rPr lang="en-US" altLang="zh-CN" dirty="0" smtClean="0"/>
              <a:t>Join(S1,S2)：将两个伸展树S1与S2合并。其中S1的所有元素都小于S2的所有元素。</a:t>
            </a:r>
            <a:endParaRPr lang="en-US" altLang="zh-CN" dirty="0" smtClean="0"/>
          </a:p>
          <a:p>
            <a:r>
              <a:rPr lang="zh-CN" altLang="en-US" dirty="0" smtClean="0"/>
              <a:t>首先，找到伸展树S1中的最大元素x，再通过Splay(x,S1)将x调整为S1的根。然后将S2作为x节点的右子树。这样，就得到了新伸展树S。</a:t>
            </a:r>
            <a:endParaRPr lang="zh-CN" altLang="en-US" dirty="0"/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755015" y="4885690"/>
          <a:ext cx="158432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6" name="" r:id="rId1" imgW="1047750" imgH="819150" progId="Paint.Picture">
                  <p:embed/>
                </p:oleObj>
              </mc:Choice>
              <mc:Fallback>
                <p:oleObj name="" r:id="rId1" imgW="1047750" imgH="819150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015" y="4885690"/>
                        <a:ext cx="158432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5" name="Object 5"/>
          <p:cNvGraphicFramePr>
            <a:graphicFrameLocks noChangeAspect="1"/>
          </p:cNvGraphicFramePr>
          <p:nvPr/>
        </p:nvGraphicFramePr>
        <p:xfrm>
          <a:off x="2355215" y="5342890"/>
          <a:ext cx="11525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7" name="" r:id="rId3" imgW="657225" imgH="152400" progId="Paint.Picture">
                  <p:embed/>
                </p:oleObj>
              </mc:Choice>
              <mc:Fallback>
                <p:oleObj name="" r:id="rId3" imgW="657225" imgH="152400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5215" y="5342890"/>
                        <a:ext cx="1152525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6" name="Object 6"/>
          <p:cNvGraphicFramePr>
            <a:graphicFrameLocks noChangeAspect="1"/>
          </p:cNvGraphicFramePr>
          <p:nvPr/>
        </p:nvGraphicFramePr>
        <p:xfrm>
          <a:off x="3726815" y="4580890"/>
          <a:ext cx="1679575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8" name="" r:id="rId5" imgW="1019175" imgH="1047750" progId="Paint.Picture">
                  <p:embed/>
                </p:oleObj>
              </mc:Choice>
              <mc:Fallback>
                <p:oleObj name="" r:id="rId5" imgW="1019175" imgH="1047750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6815" y="4580890"/>
                        <a:ext cx="1679575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7" name="Object 7"/>
          <p:cNvGraphicFramePr>
            <a:graphicFrameLocks noChangeAspect="1"/>
          </p:cNvGraphicFramePr>
          <p:nvPr/>
        </p:nvGraphicFramePr>
        <p:xfrm>
          <a:off x="5555615" y="5266690"/>
          <a:ext cx="1157288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9" name="" r:id="rId7" imgW="581025" imgH="209550" progId="Paint.Picture">
                  <p:embed/>
                </p:oleObj>
              </mc:Choice>
              <mc:Fallback>
                <p:oleObj name="" r:id="rId7" imgW="581025" imgH="209550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5615" y="5266690"/>
                        <a:ext cx="1157288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8" name="Object 8"/>
          <p:cNvGraphicFramePr>
            <a:graphicFrameLocks noChangeAspect="1"/>
          </p:cNvGraphicFramePr>
          <p:nvPr/>
        </p:nvGraphicFramePr>
        <p:xfrm>
          <a:off x="6774815" y="4580890"/>
          <a:ext cx="1685925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0" name="" r:id="rId9" imgW="971550" imgH="1038225" progId="Paint.Picture">
                  <p:embed/>
                </p:oleObj>
              </mc:Choice>
              <mc:Fallback>
                <p:oleObj name="" r:id="rId9" imgW="971550" imgH="1038225" progId="Paint.Pictur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4815" y="4580890"/>
                        <a:ext cx="1685925" cy="18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88760" y="6237605"/>
            <a:ext cx="2289175" cy="476250"/>
          </a:xfrm>
        </p:spPr>
        <p:txBody>
          <a:bodyPr/>
          <a:lstStyle/>
          <a:p>
            <a:fld id="{D21380B3-9A1C-43CA-97FC-212D0CB6EFDF}" type="slidenum">
              <a:rPr lang="en-US" altLang="zh-CN"/>
            </a:fld>
            <a:endParaRPr lang="en-US"/>
          </a:p>
        </p:txBody>
      </p:sp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伸展树的基本操作</a:t>
            </a:r>
            <a:endParaRPr lang="en-US"/>
          </a:p>
        </p:txBody>
      </p:sp>
      <p:sp>
        <p:nvSpPr>
          <p:cNvPr id="19460" name="Rectangle 4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27584" y="1772816"/>
            <a:ext cx="7632848" cy="4248472"/>
          </a:xfrm>
        </p:spPr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分离</a:t>
            </a:r>
            <a:endParaRPr lang="zh-CN" altLang="en-US" b="1" dirty="0" smtClean="0">
              <a:solidFill>
                <a:srgbClr val="FF0000"/>
              </a:solidFill>
            </a:endParaRPr>
          </a:p>
          <a:p>
            <a:r>
              <a:rPr lang="en-US">
                <a:sym typeface="+mn-ea"/>
              </a:rPr>
              <a:t>Split(x,S)：</a:t>
            </a:r>
            <a:r>
              <a:rPr lang="zh-CN">
                <a:ea typeface="楷体_GB2312" pitchFamily="1" charset="-122"/>
                <a:sym typeface="+mn-ea"/>
              </a:rPr>
              <a:t>以</a:t>
            </a:r>
            <a:r>
              <a:rPr lang="en-US">
                <a:ea typeface="楷体_GB2312" pitchFamily="1" charset="-122"/>
                <a:sym typeface="+mn-ea"/>
              </a:rPr>
              <a:t>x</a:t>
            </a:r>
            <a:r>
              <a:rPr lang="zh-CN">
                <a:ea typeface="楷体_GB2312" pitchFamily="1" charset="-122"/>
                <a:sym typeface="+mn-ea"/>
              </a:rPr>
              <a:t>为界，将伸展树</a:t>
            </a:r>
            <a:r>
              <a:rPr lang="en-US">
                <a:ea typeface="楷体_GB2312" pitchFamily="1" charset="-122"/>
                <a:sym typeface="+mn-ea"/>
              </a:rPr>
              <a:t>S</a:t>
            </a:r>
            <a:r>
              <a:rPr lang="zh-CN">
                <a:ea typeface="楷体_GB2312" pitchFamily="1" charset="-122"/>
                <a:sym typeface="+mn-ea"/>
              </a:rPr>
              <a:t>分离为两棵伸展树</a:t>
            </a:r>
            <a:r>
              <a:rPr lang="en-US">
                <a:ea typeface="楷体_GB2312" pitchFamily="1" charset="-122"/>
                <a:sym typeface="+mn-ea"/>
              </a:rPr>
              <a:t>S1</a:t>
            </a:r>
            <a:r>
              <a:rPr lang="zh-CN">
                <a:ea typeface="楷体_GB2312" pitchFamily="1" charset="-122"/>
                <a:sym typeface="+mn-ea"/>
              </a:rPr>
              <a:t>和</a:t>
            </a:r>
            <a:r>
              <a:rPr lang="en-US">
                <a:ea typeface="楷体_GB2312" pitchFamily="1" charset="-122"/>
                <a:sym typeface="+mn-ea"/>
              </a:rPr>
              <a:t>S2，</a:t>
            </a:r>
            <a:r>
              <a:rPr lang="zh-CN">
                <a:ea typeface="楷体_GB2312" pitchFamily="1" charset="-122"/>
                <a:sym typeface="+mn-ea"/>
              </a:rPr>
              <a:t>其中</a:t>
            </a:r>
            <a:r>
              <a:rPr lang="en-US">
                <a:ea typeface="楷体_GB2312" pitchFamily="1" charset="-122"/>
                <a:sym typeface="+mn-ea"/>
              </a:rPr>
              <a:t>S1</a:t>
            </a:r>
            <a:r>
              <a:rPr lang="zh-CN">
                <a:ea typeface="楷体_GB2312" pitchFamily="1" charset="-122"/>
                <a:sym typeface="+mn-ea"/>
              </a:rPr>
              <a:t>中所有元素都小于</a:t>
            </a:r>
            <a:r>
              <a:rPr lang="en-US">
                <a:ea typeface="楷体_GB2312" pitchFamily="1" charset="-122"/>
                <a:sym typeface="+mn-ea"/>
              </a:rPr>
              <a:t>x，S2</a:t>
            </a:r>
            <a:r>
              <a:rPr lang="zh-CN">
                <a:ea typeface="楷体_GB2312" pitchFamily="1" charset="-122"/>
                <a:sym typeface="+mn-ea"/>
              </a:rPr>
              <a:t>中的所有元素都大于</a:t>
            </a:r>
            <a:r>
              <a:rPr lang="en-US">
                <a:ea typeface="楷体_GB2312" pitchFamily="1" charset="-122"/>
                <a:sym typeface="+mn-ea"/>
              </a:rPr>
              <a:t>x。</a:t>
            </a:r>
            <a:r>
              <a:rPr lang="en-US">
                <a:sym typeface="+mn-ea"/>
              </a:rPr>
              <a:t> </a:t>
            </a:r>
            <a:endParaRPr lang="en-US"/>
          </a:p>
          <a:p>
            <a:pPr>
              <a:buFontTx/>
              <a:buNone/>
            </a:pPr>
            <a:r>
              <a:rPr lang="zh-CN">
                <a:latin typeface="Times New Roman" panose="02020603050405020304" pitchFamily="18" charset="0"/>
                <a:sym typeface="+mn-ea"/>
              </a:rPr>
              <a:t>   </a:t>
            </a:r>
            <a:r>
              <a:rPr lang="zh-CN">
                <a:latin typeface="Times New Roman" panose="02020603050405020304" pitchFamily="18" charset="0"/>
                <a:ea typeface="仿宋_GB2312" pitchFamily="1" charset="-122"/>
                <a:sym typeface="+mn-ea"/>
              </a:rPr>
              <a:t>首先执行</a:t>
            </a:r>
            <a:r>
              <a:rPr lang="en-US">
                <a:latin typeface="Times New Roman" panose="02020603050405020304" pitchFamily="18" charset="0"/>
                <a:ea typeface="仿宋_GB2312" pitchFamily="1" charset="-122"/>
                <a:sym typeface="+mn-ea"/>
              </a:rPr>
              <a:t>Find(x,S)，</a:t>
            </a:r>
            <a:r>
              <a:rPr lang="zh-CN">
                <a:latin typeface="Times New Roman" panose="02020603050405020304" pitchFamily="18" charset="0"/>
                <a:ea typeface="仿宋_GB2312" pitchFamily="1" charset="-122"/>
                <a:sym typeface="+mn-ea"/>
              </a:rPr>
              <a:t>将元素</a:t>
            </a:r>
            <a:r>
              <a:rPr lang="en-US">
                <a:latin typeface="Times New Roman" panose="02020603050405020304" pitchFamily="18" charset="0"/>
                <a:ea typeface="仿宋_GB2312" pitchFamily="1" charset="-122"/>
                <a:sym typeface="+mn-ea"/>
              </a:rPr>
              <a:t>x</a:t>
            </a:r>
            <a:r>
              <a:rPr lang="zh-CN">
                <a:latin typeface="Times New Roman" panose="02020603050405020304" pitchFamily="18" charset="0"/>
                <a:ea typeface="仿宋_GB2312" pitchFamily="1" charset="-122"/>
                <a:sym typeface="+mn-ea"/>
              </a:rPr>
              <a:t>调整为伸展树的根节点，则</a:t>
            </a:r>
            <a:r>
              <a:rPr lang="en-US">
                <a:latin typeface="Times New Roman" panose="02020603050405020304" pitchFamily="18" charset="0"/>
                <a:ea typeface="仿宋_GB2312" pitchFamily="1" charset="-122"/>
                <a:sym typeface="+mn-ea"/>
              </a:rPr>
              <a:t>x</a:t>
            </a:r>
            <a:r>
              <a:rPr lang="zh-CN">
                <a:latin typeface="Times New Roman" panose="02020603050405020304" pitchFamily="18" charset="0"/>
                <a:ea typeface="仿宋_GB2312" pitchFamily="1" charset="-122"/>
                <a:sym typeface="+mn-ea"/>
              </a:rPr>
              <a:t>的左子树就是</a:t>
            </a:r>
            <a:r>
              <a:rPr lang="en-US">
                <a:latin typeface="Times New Roman" panose="02020603050405020304" pitchFamily="18" charset="0"/>
                <a:ea typeface="仿宋_GB2312" pitchFamily="1" charset="-122"/>
                <a:sym typeface="+mn-ea"/>
              </a:rPr>
              <a:t>S1，</a:t>
            </a:r>
            <a:r>
              <a:rPr lang="zh-CN">
                <a:latin typeface="Times New Roman" panose="02020603050405020304" pitchFamily="18" charset="0"/>
                <a:ea typeface="仿宋_GB2312" pitchFamily="1" charset="-122"/>
                <a:sym typeface="+mn-ea"/>
              </a:rPr>
              <a:t>而右子树为</a:t>
            </a:r>
            <a:r>
              <a:rPr lang="en-US">
                <a:latin typeface="Times New Roman" panose="02020603050405020304" pitchFamily="18" charset="0"/>
                <a:ea typeface="仿宋_GB2312" pitchFamily="1" charset="-122"/>
                <a:sym typeface="+mn-ea"/>
              </a:rPr>
              <a:t>S2。</a:t>
            </a:r>
            <a:endParaRPr lang="zh-CN">
              <a:latin typeface="Times New Roman" panose="02020603050405020304" pitchFamily="18" charset="0"/>
              <a:ea typeface="仿宋_GB2312" pitchFamily="1" charset="-122"/>
            </a:endParaRPr>
          </a:p>
          <a:p>
            <a:endParaRPr lang="zh-CN" altLang="en-US" dirty="0"/>
          </a:p>
        </p:txBody>
      </p:sp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802005" y="4594543"/>
          <a:ext cx="1408113" cy="165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6" name="" r:id="rId1" imgW="866775" imgH="1019175" progId="Paint.Picture">
                  <p:embed/>
                </p:oleObj>
              </mc:Choice>
              <mc:Fallback>
                <p:oleObj name="" r:id="rId1" imgW="866775" imgH="101917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005" y="4594543"/>
                        <a:ext cx="1408113" cy="165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355" y="5186680"/>
            <a:ext cx="1223963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3780155" y="4653280"/>
          <a:ext cx="1368425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7" name="" r:id="rId4" imgW="904875" imgH="1095375" progId="Paint.Picture">
                  <p:embed/>
                </p:oleObj>
              </mc:Choice>
              <mc:Fallback>
                <p:oleObj name="" r:id="rId4" imgW="904875" imgH="1095375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0155" y="4653280"/>
                        <a:ext cx="1368425" cy="165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355" y="5186680"/>
            <a:ext cx="11525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992" name="Object 8"/>
          <p:cNvGraphicFramePr>
            <a:graphicFrameLocks noChangeAspect="1"/>
          </p:cNvGraphicFramePr>
          <p:nvPr/>
        </p:nvGraphicFramePr>
        <p:xfrm>
          <a:off x="6751955" y="4577080"/>
          <a:ext cx="1425575" cy="172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8" name="" r:id="rId6" imgW="942975" imgH="1143000" progId="Paint.Picture">
                  <p:embed/>
                </p:oleObj>
              </mc:Choice>
              <mc:Fallback>
                <p:oleObj name="" r:id="rId6" imgW="942975" imgH="1143000" progId="Paint.Pictur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1955" y="4577080"/>
                        <a:ext cx="1425575" cy="172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6FD5F-6393-4013-B95B-492E9EF79C4D}" type="slidenum">
              <a:rPr lang="en-US" altLang="zh-CN"/>
            </a:fld>
            <a:endParaRPr lang="en-US"/>
          </a:p>
        </p:txBody>
      </p:sp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时间复杂度分析</a:t>
            </a:r>
            <a:endParaRPr lang="zh-CN" altLang="en-US"/>
          </a:p>
        </p:txBody>
      </p:sp>
      <p:sp>
        <p:nvSpPr>
          <p:cNvPr id="20483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600">
                <a:cs typeface="Times New Roman" panose="02020603050405020304" pitchFamily="18" charset="0"/>
              </a:rPr>
              <a:t>S(x)</a:t>
            </a:r>
            <a:r>
              <a:rPr lang="zh-CN" sz="2600"/>
              <a:t>表示以</a:t>
            </a:r>
            <a:r>
              <a:rPr lang="en-US" sz="2600">
                <a:cs typeface="Times New Roman" panose="02020603050405020304" pitchFamily="18" charset="0"/>
              </a:rPr>
              <a:t>x</a:t>
            </a:r>
            <a:r>
              <a:rPr lang="zh-CN" sz="2600"/>
              <a:t>为根的子树</a:t>
            </a:r>
            <a:endParaRPr lang="zh-CN" sz="2600"/>
          </a:p>
          <a:p>
            <a:r>
              <a:rPr lang="zh-CN" sz="2600">
                <a:cs typeface="Times New Roman" panose="02020603050405020304" pitchFamily="18" charset="0"/>
              </a:rPr>
              <a:t>|</a:t>
            </a:r>
            <a:r>
              <a:rPr lang="en-US" sz="2600">
                <a:cs typeface="Times New Roman" panose="02020603050405020304" pitchFamily="18" charset="0"/>
              </a:rPr>
              <a:t>S|</a:t>
            </a:r>
            <a:r>
              <a:rPr lang="zh-CN" sz="2600"/>
              <a:t>表示树</a:t>
            </a:r>
            <a:r>
              <a:rPr lang="en-US" sz="2600">
                <a:cs typeface="Times New Roman" panose="02020603050405020304" pitchFamily="18" charset="0"/>
              </a:rPr>
              <a:t>S</a:t>
            </a:r>
            <a:r>
              <a:rPr lang="zh-CN" sz="2600">
                <a:cs typeface="Times New Roman" panose="02020603050405020304" pitchFamily="18" charset="0"/>
              </a:rPr>
              <a:t>的</a:t>
            </a:r>
            <a:r>
              <a:rPr lang="zh-CN" sz="2600"/>
              <a:t>节点个数</a:t>
            </a:r>
            <a:endParaRPr lang="zh-CN" sz="2600"/>
          </a:p>
          <a:p>
            <a:r>
              <a:rPr lang="zh-CN" sz="2600"/>
              <a:t>令</a:t>
            </a:r>
            <a:r>
              <a:rPr lang="en-US" sz="2600" i="1"/>
              <a:t>μ</a:t>
            </a:r>
            <a:r>
              <a:rPr lang="en-US" sz="2600" i="1">
                <a:cs typeface="Times New Roman" panose="02020603050405020304" pitchFamily="18" charset="0"/>
              </a:rPr>
              <a:t>(S) = </a:t>
            </a:r>
            <a:r>
              <a:rPr lang="en-US" sz="2600">
                <a:cs typeface="Times New Roman" panose="02020603050405020304" pitchFamily="18" charset="0"/>
              </a:rPr>
              <a:t>[ log</a:t>
            </a:r>
            <a:r>
              <a:rPr lang="en-US" sz="2600" baseline="-25000"/>
              <a:t>2</a:t>
            </a:r>
            <a:r>
              <a:rPr lang="en-US" sz="2600">
                <a:cs typeface="Times New Roman" panose="02020603050405020304" pitchFamily="18" charset="0"/>
              </a:rPr>
              <a:t>|S| ]</a:t>
            </a:r>
            <a:endParaRPr lang="en-US" sz="2600"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sz="2600"/>
              <a:t>      </a:t>
            </a:r>
            <a:r>
              <a:rPr lang="en-US" sz="2600"/>
              <a:t>(</a:t>
            </a:r>
            <a:r>
              <a:rPr lang="zh-CN" sz="2600"/>
              <a:t>[ ]表示取下整</a:t>
            </a:r>
            <a:r>
              <a:rPr lang="en-US" sz="2600"/>
              <a:t>)</a:t>
            </a:r>
            <a:endParaRPr lang="en-US" sz="2600"/>
          </a:p>
          <a:p>
            <a:r>
              <a:rPr lang="en-US" sz="2600" i="1"/>
              <a:t>μ</a:t>
            </a:r>
            <a:r>
              <a:rPr lang="en-US" sz="2600" i="1">
                <a:cs typeface="Times New Roman" panose="02020603050405020304" pitchFamily="18" charset="0"/>
              </a:rPr>
              <a:t>(x)=</a:t>
            </a:r>
            <a:r>
              <a:rPr lang="en-US" sz="2600" i="1"/>
              <a:t>μ</a:t>
            </a:r>
            <a:r>
              <a:rPr lang="en-US" sz="2600" i="1">
                <a:cs typeface="Times New Roman" panose="02020603050405020304" pitchFamily="18" charset="0"/>
              </a:rPr>
              <a:t>(S(x))</a:t>
            </a:r>
            <a:r>
              <a:rPr lang="en-US" sz="2600" i="1"/>
              <a:t> </a:t>
            </a:r>
            <a:endParaRPr lang="zh-CN" sz="2600" i="1"/>
          </a:p>
        </p:txBody>
      </p:sp>
      <p:pic>
        <p:nvPicPr>
          <p:cNvPr id="20484" name="Picture 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5375" y="2133600"/>
            <a:ext cx="5257800" cy="4154488"/>
          </a:xfrm>
          <a:noFill/>
        </p:spPr>
      </p:pic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utoUpdateAnimBg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F94FF-8653-4793-BE0F-7B995472D5E3}" type="slidenum">
              <a:rPr lang="en-US" altLang="zh-CN"/>
            </a:fld>
            <a:endParaRPr lang="en-US"/>
          </a:p>
        </p:txBody>
      </p:sp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-1158875" y="609600"/>
            <a:ext cx="8539163" cy="1143000"/>
          </a:xfrm>
        </p:spPr>
        <p:txBody>
          <a:bodyPr/>
          <a:lstStyle/>
          <a:p>
            <a:r>
              <a:rPr lang="zh-CN" altLang="en-US"/>
              <a:t>时间复杂度分析</a:t>
            </a:r>
            <a:endParaRPr lang="zh-CN" altLang="en-US"/>
          </a:p>
        </p:txBody>
      </p:sp>
      <p:sp>
        <p:nvSpPr>
          <p:cNvPr id="2150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  <a:p>
            <a:r>
              <a:rPr lang="zh-CN">
                <a:latin typeface="仿宋_GB2312" pitchFamily="1" charset="-122"/>
                <a:ea typeface="仿宋_GB2312" pitchFamily="1" charset="-122"/>
              </a:rPr>
              <a:t>用</a:t>
            </a:r>
            <a:r>
              <a:rPr lang="en-US">
                <a:latin typeface="仿宋_GB2312" pitchFamily="1" charset="-122"/>
                <a:ea typeface="仿宋_GB2312" pitchFamily="1" charset="-122"/>
              </a:rPr>
              <a:t>1</a:t>
            </a:r>
            <a:r>
              <a:rPr lang="zh-CN">
                <a:latin typeface="仿宋_GB2312" pitchFamily="1" charset="-122"/>
                <a:ea typeface="仿宋_GB2312" pitchFamily="1" charset="-122"/>
              </a:rPr>
              <a:t>元钱表示一个</a:t>
            </a:r>
            <a:r>
              <a:rPr lang="zh-CN">
                <a:solidFill>
                  <a:srgbClr val="6600CC"/>
                </a:solidFill>
                <a:ea typeface="华文新魏" panose="02010800040101010101" pitchFamily="2" charset="-122"/>
              </a:rPr>
              <a:t>单位时间代价</a:t>
            </a:r>
            <a:r>
              <a:rPr lang="zh-CN"/>
              <a:t>。</a:t>
            </a:r>
            <a:endParaRPr lang="zh-CN"/>
          </a:p>
          <a:p>
            <a:endParaRPr lang="zh-CN"/>
          </a:p>
          <a:p>
            <a:endParaRPr lang="zh-CN">
              <a:ea typeface="黑体" panose="02010609060101010101" pitchFamily="49" charset="-122"/>
            </a:endParaRPr>
          </a:p>
          <a:p>
            <a:r>
              <a:rPr lang="zh-CN">
                <a:ea typeface="黑体" panose="02010609060101010101" pitchFamily="49" charset="-122"/>
              </a:rPr>
              <a:t>伸展树不变量</a:t>
            </a:r>
            <a:r>
              <a:rPr lang="zh-CN"/>
              <a:t>：</a:t>
            </a:r>
            <a:r>
              <a:rPr lang="zh-CN">
                <a:solidFill>
                  <a:srgbClr val="007A77"/>
                </a:solidFill>
                <a:ea typeface="楷体_GB2312" pitchFamily="1" charset="-122"/>
              </a:rPr>
              <a:t>在任意时刻，伸展树中的任意节点</a:t>
            </a:r>
            <a:r>
              <a:rPr lang="en-US">
                <a:solidFill>
                  <a:srgbClr val="007A77"/>
                </a:solidFill>
                <a:ea typeface="楷体_GB2312" pitchFamily="1" charset="-122"/>
              </a:rPr>
              <a:t>x</a:t>
            </a:r>
            <a:r>
              <a:rPr lang="zh-CN">
                <a:solidFill>
                  <a:srgbClr val="007A77"/>
                </a:solidFill>
                <a:ea typeface="楷体_GB2312" pitchFamily="1" charset="-122"/>
              </a:rPr>
              <a:t>都至少有</a:t>
            </a:r>
            <a:r>
              <a:rPr lang="en-US" i="1">
                <a:solidFill>
                  <a:srgbClr val="007A77"/>
                </a:solidFill>
                <a:ea typeface="楷体_GB2312" pitchFamily="1" charset="-122"/>
              </a:rPr>
              <a:t>μ(x)</a:t>
            </a:r>
            <a:r>
              <a:rPr lang="zh-CN">
                <a:solidFill>
                  <a:srgbClr val="007A77"/>
                </a:solidFill>
                <a:ea typeface="楷体_GB2312" pitchFamily="1" charset="-122"/>
              </a:rPr>
              <a:t>元的存款。</a:t>
            </a:r>
            <a:endParaRPr lang="zh-CN">
              <a:solidFill>
                <a:srgbClr val="007A77"/>
              </a:solidFill>
              <a:ea typeface="楷体_GB2312" pitchFamily="1" charset="-122"/>
            </a:endParaRP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5364163" y="1412875"/>
            <a:ext cx="2971800" cy="1143000"/>
          </a:xfrm>
          <a:prstGeom prst="cloudCallout">
            <a:avLst>
              <a:gd name="adj1" fmla="val -65222"/>
              <a:gd name="adj2" fmla="val 52778"/>
            </a:avLst>
          </a:prstGeom>
          <a:noFill/>
          <a:ln w="9525" cmpd="sng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5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zh-CN" sz="2200" b="1">
                <a:solidFill>
                  <a:srgbClr val="FF0000"/>
                </a:solidFill>
                <a:ea typeface="仿宋_GB2312" pitchFamily="1" charset="-122"/>
              </a:rPr>
              <a:t>对某个节点的访问和旋转</a:t>
            </a:r>
            <a:endParaRPr lang="zh-CN" sz="2200" b="1">
              <a:solidFill>
                <a:srgbClr val="FF0000"/>
              </a:solidFill>
              <a:ea typeface="仿宋_GB2312" pitchFamily="1" charset="-122"/>
            </a:endParaRP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4932363" y="855663"/>
            <a:ext cx="30241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solidFill>
                  <a:schemeClr val="tx2"/>
                </a:solidFill>
              </a:rPr>
              <a:t>—</a:t>
            </a:r>
            <a:r>
              <a:rPr lang="zh-CN" sz="4000">
                <a:solidFill>
                  <a:schemeClr val="tx2"/>
                </a:solidFill>
              </a:rPr>
              <a:t>会计方法</a:t>
            </a:r>
            <a:endParaRPr lang="zh-CN" sz="4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nimBg="1" autoUpdateAnimBg="0"/>
      <p:bldP spid="2150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A1E1-FF84-4820-AEB0-CF01BE91DBA2}" type="slidenum">
              <a:rPr lang="en-US" altLang="zh-CN"/>
            </a:fld>
            <a:endParaRPr lang="en-US"/>
          </a:p>
        </p:txBody>
      </p:sp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时间复杂度分析</a:t>
            </a:r>
            <a:endParaRPr lang="zh-CN" altLang="en-US"/>
          </a:p>
        </p:txBody>
      </p:sp>
      <p:sp>
        <p:nvSpPr>
          <p:cNvPr id="2253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/>
              <a:t>在</a:t>
            </a:r>
            <a:r>
              <a:rPr lang="en-US"/>
              <a:t>Splay</a:t>
            </a:r>
            <a:r>
              <a:rPr lang="zh-CN"/>
              <a:t>调整过程中，费用将会用在以下两个方面：</a:t>
            </a:r>
            <a:endParaRPr lang="zh-CN"/>
          </a:p>
          <a:p>
            <a:pPr>
              <a:buFont typeface="Wingdings" panose="05000000000000000000" pitchFamily="2" charset="2"/>
              <a:buNone/>
            </a:pPr>
            <a:r>
              <a:rPr lang="en-US"/>
              <a:t>   </a:t>
            </a:r>
            <a:r>
              <a:rPr lang="en-US">
                <a:ea typeface="仿宋_GB2312" pitchFamily="1" charset="-122"/>
              </a:rPr>
              <a:t>(1)</a:t>
            </a:r>
            <a:r>
              <a:rPr lang="zh-CN" b="1">
                <a:solidFill>
                  <a:srgbClr val="007A77"/>
                </a:solidFill>
                <a:ea typeface="仿宋_GB2312" pitchFamily="1" charset="-122"/>
              </a:rPr>
              <a:t>为使用的时间付费</a:t>
            </a:r>
            <a:r>
              <a:rPr lang="zh-CN">
                <a:ea typeface="仿宋_GB2312" pitchFamily="1" charset="-122"/>
              </a:rPr>
              <a:t>。也就是每一次单位时间的操作，要支付</a:t>
            </a:r>
            <a:r>
              <a:rPr lang="en-US">
                <a:ea typeface="仿宋_GB2312" pitchFamily="1" charset="-122"/>
              </a:rPr>
              <a:t>1</a:t>
            </a:r>
            <a:r>
              <a:rPr lang="zh-CN">
                <a:ea typeface="仿宋_GB2312" pitchFamily="1" charset="-122"/>
              </a:rPr>
              <a:t>元钱。</a:t>
            </a:r>
            <a:endParaRPr lang="zh-CN">
              <a:ea typeface="仿宋_GB2312" pitchFamily="1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/>
              <a:t>   </a:t>
            </a:r>
            <a:r>
              <a:rPr lang="en-US">
                <a:ea typeface="仿宋_GB2312" pitchFamily="1" charset="-122"/>
              </a:rPr>
              <a:t>(2)</a:t>
            </a:r>
            <a:r>
              <a:rPr lang="zh-CN">
                <a:ea typeface="仿宋_GB2312" pitchFamily="1" charset="-122"/>
              </a:rPr>
              <a:t>当伸展树的形状调整时，需要加入一些钱或者重新分配原来树中每个节点的存款，以</a:t>
            </a:r>
            <a:r>
              <a:rPr lang="zh-CN" b="1">
                <a:solidFill>
                  <a:srgbClr val="007A77"/>
                </a:solidFill>
                <a:ea typeface="仿宋_GB2312" pitchFamily="1" charset="-122"/>
              </a:rPr>
              <a:t>保持不变量继续成立</a:t>
            </a:r>
            <a:r>
              <a:rPr lang="zh-CN">
                <a:ea typeface="仿宋_GB2312" pitchFamily="1" charset="-122"/>
              </a:rPr>
              <a:t>。</a:t>
            </a:r>
            <a:r>
              <a:rPr lang="zh-CN"/>
              <a:t> </a:t>
            </a:r>
            <a:endParaRPr lang="zh-CN"/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E5870-4323-4A70-879E-2E5335AB5D74}" type="slidenum">
              <a:rPr lang="en-US" altLang="zh-CN"/>
            </a:fld>
            <a:endParaRPr lang="en-US"/>
          </a:p>
        </p:txBody>
      </p:sp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时间复杂度分析</a:t>
            </a:r>
            <a:endParaRPr lang="zh-CN" altLang="en-US"/>
          </a:p>
        </p:txBody>
      </p:sp>
      <p:sp>
        <p:nvSpPr>
          <p:cNvPr id="235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用</a:t>
            </a:r>
            <a:r>
              <a:rPr lang="en-US" dirty="0">
                <a:latin typeface="Tahoma" panose="020B0604030504040204" pitchFamily="34" charset="0"/>
              </a:rPr>
              <a:t>μ(x)</a:t>
            </a:r>
            <a:r>
              <a:rPr lang="zh-CN" dirty="0">
                <a:latin typeface="Tahoma" panose="020B0604030504040204" pitchFamily="34" charset="0"/>
              </a:rPr>
              <a:t>和</a:t>
            </a:r>
            <a:r>
              <a:rPr lang="en-US" dirty="0">
                <a:latin typeface="Tahoma" panose="020B0604030504040204" pitchFamily="34" charset="0"/>
              </a:rPr>
              <a:t>μ’(x)</a:t>
            </a:r>
            <a:r>
              <a:rPr lang="zh-CN" dirty="0">
                <a:latin typeface="Times New Roman" panose="02020603050405020304" pitchFamily="18" charset="0"/>
              </a:rPr>
              <a:t>分别表示在进行一次</a:t>
            </a:r>
            <a:r>
              <a:rPr lang="zh-CN" dirty="0"/>
              <a:t>旋转</a:t>
            </a:r>
            <a:r>
              <a:rPr lang="zh-CN" dirty="0">
                <a:latin typeface="Times New Roman" panose="02020603050405020304" pitchFamily="18" charset="0"/>
              </a:rPr>
              <a:t>操作前后节点</a:t>
            </a:r>
            <a:r>
              <a:rPr lang="en-US" dirty="0"/>
              <a:t>x</a:t>
            </a:r>
            <a:r>
              <a:rPr lang="zh-CN" dirty="0">
                <a:latin typeface="Times New Roman" panose="02020603050405020304" pitchFamily="18" charset="0"/>
              </a:rPr>
              <a:t>处的存款。</a:t>
            </a:r>
            <a:endParaRPr lang="zh-CN" dirty="0">
              <a:latin typeface="Times New Roman" panose="02020603050405020304" pitchFamily="18" charset="0"/>
            </a:endParaRPr>
          </a:p>
          <a:p>
            <a:endParaRPr lang="zh-CN" dirty="0">
              <a:latin typeface="Times New Roman" panose="02020603050405020304" pitchFamily="18" charset="0"/>
            </a:endParaRPr>
          </a:p>
          <a:p>
            <a:r>
              <a:rPr lang="zh-CN" dirty="0">
                <a:latin typeface="Times New Roman" panose="02020603050405020304" pitchFamily="18" charset="0"/>
              </a:rPr>
              <a:t>分三种情况分析旋转操作的花费： </a:t>
            </a:r>
            <a:endParaRPr lang="zh-CN" dirty="0"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dirty="0"/>
              <a:t>    (1)</a:t>
            </a:r>
            <a:r>
              <a:rPr lang="en-US" dirty="0"/>
              <a:t>Zig </a:t>
            </a:r>
            <a:r>
              <a:rPr lang="zh-CN" dirty="0"/>
              <a:t>或 </a:t>
            </a:r>
            <a:r>
              <a:rPr lang="en-US" dirty="0" err="1"/>
              <a:t>Zag</a:t>
            </a:r>
            <a:endParaRPr lang="en-US" dirty="0"/>
          </a:p>
          <a:p>
            <a:pPr>
              <a:buFont typeface="Wingdings" panose="05000000000000000000" pitchFamily="2" charset="2"/>
              <a:buNone/>
            </a:pPr>
            <a:r>
              <a:rPr lang="en-US" dirty="0"/>
              <a:t>    (2)Zig-Zig </a:t>
            </a:r>
            <a:r>
              <a:rPr lang="zh-CN" dirty="0"/>
              <a:t>或 </a:t>
            </a:r>
            <a:r>
              <a:rPr lang="en-US" dirty="0" err="1"/>
              <a:t>Zag-Zag</a:t>
            </a:r>
            <a:endParaRPr lang="en-US" dirty="0"/>
          </a:p>
          <a:p>
            <a:pPr>
              <a:buFont typeface="Wingdings" panose="05000000000000000000" pitchFamily="2" charset="2"/>
              <a:buNone/>
            </a:pPr>
            <a:r>
              <a:rPr lang="en-US" dirty="0"/>
              <a:t>    (3)Zig-</a:t>
            </a:r>
            <a:r>
              <a:rPr lang="en-US" dirty="0" err="1"/>
              <a:t>Zag</a:t>
            </a:r>
            <a:r>
              <a:rPr lang="en-US" dirty="0"/>
              <a:t> </a:t>
            </a:r>
            <a:r>
              <a:rPr lang="zh-CN" dirty="0"/>
              <a:t>或 </a:t>
            </a:r>
            <a:r>
              <a:rPr lang="en-US" dirty="0" err="1"/>
              <a:t>Zag</a:t>
            </a:r>
            <a:r>
              <a:rPr lang="en-US" dirty="0"/>
              <a:t>-Zig </a:t>
            </a:r>
            <a:endParaRPr lang="zh-CN" dirty="0"/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DAF27-852A-4E67-B630-F6DC122ECB52}" type="slidenum">
              <a:rPr lang="en-US" altLang="zh-CN"/>
            </a:fld>
            <a:endParaRPr lang="en-US"/>
          </a:p>
        </p:txBody>
      </p:sp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时间复杂度分析 情况</a:t>
            </a:r>
            <a:r>
              <a:rPr lang="en-US"/>
              <a:t>1</a:t>
            </a:r>
            <a:endParaRPr lang="en-US"/>
          </a:p>
        </p:txBody>
      </p:sp>
      <p:sp>
        <p:nvSpPr>
          <p:cNvPr id="2457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250825" y="1700213"/>
            <a:ext cx="8496300" cy="4194175"/>
          </a:xfrm>
        </p:spPr>
        <p:txBody>
          <a:bodyPr/>
          <a:lstStyle/>
          <a:p>
            <a:r>
              <a:rPr lang="en-US" sz="2100"/>
              <a:t>Zig</a:t>
            </a:r>
            <a:r>
              <a:rPr lang="zh-CN" sz="2100"/>
              <a:t>或</a:t>
            </a:r>
            <a:r>
              <a:rPr lang="en-US" sz="2100"/>
              <a:t>Zag</a:t>
            </a:r>
            <a:endParaRPr lang="zh-CN" sz="2100">
              <a:latin typeface="Times New Roman" panose="02020603050405020304" pitchFamily="18" charset="0"/>
            </a:endParaRPr>
          </a:p>
          <a:p>
            <a:endParaRPr lang="en-US" sz="2100"/>
          </a:p>
          <a:p>
            <a:endParaRPr lang="en-US" sz="2100"/>
          </a:p>
          <a:p>
            <a:endParaRPr lang="en-US" sz="2100"/>
          </a:p>
          <a:p>
            <a:r>
              <a:rPr lang="zh-CN" sz="2100"/>
              <a:t>为了保持伸展树不变量继续成立，需要花费：</a:t>
            </a:r>
            <a:endParaRPr lang="zh-CN" sz="2100"/>
          </a:p>
        </p:txBody>
      </p:sp>
      <p:pic>
        <p:nvPicPr>
          <p:cNvPr id="24580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4438" y="1628775"/>
            <a:ext cx="3989387" cy="1731963"/>
          </a:xfrm>
          <a:noFill/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468313" y="5445125"/>
            <a:ext cx="7920037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zh-CN" sz="2300"/>
              <a:t>此外我们花费另外</a:t>
            </a:r>
            <a:r>
              <a:rPr lang="en-US" sz="2300"/>
              <a:t>1</a:t>
            </a:r>
            <a:r>
              <a:rPr lang="zh-CN" sz="2300"/>
              <a:t>元钱用来支付访问、旋转的基本操作。</a:t>
            </a:r>
            <a:endParaRPr lang="zh-CN" sz="2300"/>
          </a:p>
          <a:p>
            <a:pPr eaLnBrk="0" hangingPunct="0"/>
            <a:r>
              <a:rPr lang="zh-CN" sz="2300"/>
              <a:t>所以，一次</a:t>
            </a:r>
            <a:r>
              <a:rPr lang="en-US" sz="2300"/>
              <a:t>Zig</a:t>
            </a:r>
            <a:r>
              <a:rPr lang="zh-CN" sz="2300"/>
              <a:t>或</a:t>
            </a:r>
            <a:r>
              <a:rPr lang="en-US" sz="2300"/>
              <a:t>Zag</a:t>
            </a:r>
            <a:r>
              <a:rPr lang="zh-CN" sz="2300"/>
              <a:t>操作的花费至多为</a:t>
            </a:r>
            <a:r>
              <a:rPr lang="zh-CN" sz="2300">
                <a:solidFill>
                  <a:srgbClr val="FF0000"/>
                </a:solidFill>
                <a:latin typeface="Tahoma" panose="020B0604030504040204" pitchFamily="34" charset="0"/>
              </a:rPr>
              <a:t>3(</a:t>
            </a:r>
            <a:r>
              <a:rPr lang="en-US" sz="2300">
                <a:solidFill>
                  <a:srgbClr val="FF0000"/>
                </a:solidFill>
                <a:latin typeface="Tahoma" panose="020B0604030504040204" pitchFamily="34" charset="0"/>
              </a:rPr>
              <a:t>μ(S)-μ(x))+1</a:t>
            </a:r>
            <a:endParaRPr lang="en-US" sz="230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eaLnBrk="0" hangingPunct="0"/>
            <a:endParaRPr lang="en-US" sz="2300" i="1"/>
          </a:p>
        </p:txBody>
      </p:sp>
      <p:pic>
        <p:nvPicPr>
          <p:cNvPr id="24582" name="Picture 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3716338"/>
            <a:ext cx="3249612" cy="407987"/>
          </a:xfrm>
          <a:noFill/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3644900"/>
            <a:ext cx="4437062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93224-22F1-4835-B184-95A4FC7EC84D}" type="slidenum">
              <a:rPr lang="en-US" altLang="zh-CN"/>
            </a:fld>
            <a:endParaRPr lang="en-US"/>
          </a:p>
        </p:txBody>
      </p:sp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时间复杂度分析 情况</a:t>
            </a:r>
            <a:r>
              <a:rPr lang="en-US"/>
              <a:t>2</a:t>
            </a:r>
            <a:endParaRPr lang="en-US"/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23850" y="2060575"/>
            <a:ext cx="4194175" cy="4194175"/>
          </a:xfrm>
        </p:spPr>
        <p:txBody>
          <a:bodyPr/>
          <a:lstStyle/>
          <a:p>
            <a:r>
              <a:rPr lang="en-US" sz="2200"/>
              <a:t>Zig-Zig</a:t>
            </a:r>
            <a:r>
              <a:rPr lang="zh-CN" sz="2200"/>
              <a:t>或</a:t>
            </a:r>
            <a:r>
              <a:rPr lang="en-US" sz="2200"/>
              <a:t>Zag-Zag</a:t>
            </a:r>
            <a:endParaRPr lang="en-US" sz="2200"/>
          </a:p>
          <a:p>
            <a:endParaRPr lang="en-US" sz="2200"/>
          </a:p>
          <a:p>
            <a:endParaRPr lang="en-US" sz="2200"/>
          </a:p>
          <a:p>
            <a:endParaRPr lang="zh-CN" sz="2200"/>
          </a:p>
          <a:p>
            <a:r>
              <a:rPr lang="zh-CN" sz="2200"/>
              <a:t>为了保持不变量，需要花费：</a:t>
            </a:r>
            <a:endParaRPr lang="zh-CN" sz="2200"/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323850" y="5734050"/>
            <a:ext cx="8394700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zh-CN" sz="2300"/>
              <a:t>与情况</a:t>
            </a:r>
            <a:r>
              <a:rPr lang="en-US" sz="2300"/>
              <a:t>1</a:t>
            </a:r>
            <a:r>
              <a:rPr lang="zh-CN" sz="2300"/>
              <a:t>一样，也需要花费另外的</a:t>
            </a:r>
            <a:r>
              <a:rPr lang="en-US" sz="2300"/>
              <a:t>1</a:t>
            </a:r>
            <a:r>
              <a:rPr lang="zh-CN" sz="2300"/>
              <a:t>元钱来支付单位时间的操作。</a:t>
            </a:r>
            <a:endParaRPr lang="zh-CN" sz="2300"/>
          </a:p>
        </p:txBody>
      </p:sp>
      <p:pic>
        <p:nvPicPr>
          <p:cNvPr id="25605" name="Picture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4076700"/>
            <a:ext cx="8604250" cy="1585913"/>
          </a:xfrm>
          <a:noFill/>
        </p:spPr>
      </p:pic>
      <p:pic>
        <p:nvPicPr>
          <p:cNvPr id="25606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1916113"/>
            <a:ext cx="4116387" cy="1965325"/>
          </a:xfrm>
          <a:noFill/>
        </p:spPr>
      </p:pic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12D6D-B61D-4F8D-804F-813B8A59B57A}" type="slidenum">
              <a:rPr lang="en-US" altLang="zh-CN"/>
            </a:fld>
            <a:endParaRPr lang="en-US"/>
          </a:p>
        </p:txBody>
      </p:sp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时间复杂度分析 情况</a:t>
            </a:r>
            <a:r>
              <a:rPr lang="en-US"/>
              <a:t>2</a:t>
            </a:r>
            <a:endParaRPr lang="en-US"/>
          </a:p>
        </p:txBody>
      </p:sp>
      <p:sp>
        <p:nvSpPr>
          <p:cNvPr id="26627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557338"/>
            <a:ext cx="8518525" cy="4625975"/>
          </a:xfrm>
        </p:spPr>
        <p:txBody>
          <a:bodyPr/>
          <a:lstStyle/>
          <a:p>
            <a:r>
              <a:rPr lang="en-US" sz="2200"/>
              <a:t>Zig-Zig</a:t>
            </a:r>
            <a:r>
              <a:rPr lang="zh-CN" sz="2200"/>
              <a:t>或</a:t>
            </a:r>
            <a:r>
              <a:rPr lang="en-US" sz="2200"/>
              <a:t>Zag-Zag</a:t>
            </a:r>
            <a:endParaRPr lang="en-US" sz="2200"/>
          </a:p>
          <a:p>
            <a:endParaRPr lang="zh-CN" sz="1900"/>
          </a:p>
          <a:p>
            <a:endParaRPr lang="zh-CN" sz="1900"/>
          </a:p>
          <a:p>
            <a:endParaRPr lang="zh-CN" sz="1900"/>
          </a:p>
          <a:p>
            <a:endParaRPr lang="zh-CN" sz="1900"/>
          </a:p>
          <a:p>
            <a:r>
              <a:rPr lang="zh-CN" sz="1900"/>
              <a:t>当</a:t>
            </a:r>
            <a:r>
              <a:rPr lang="en-US" sz="1900">
                <a:latin typeface="Tahoma" panose="020B0604030504040204" pitchFamily="34" charset="0"/>
              </a:rPr>
              <a:t>μ’(x) &lt;μ(x) </a:t>
            </a:r>
            <a:r>
              <a:rPr lang="zh-CN" sz="1900">
                <a:latin typeface="Tahoma" panose="020B0604030504040204" pitchFamily="34" charset="0"/>
              </a:rPr>
              <a:t>时，显然</a:t>
            </a:r>
            <a:r>
              <a:rPr lang="en-US" sz="1900">
                <a:latin typeface="Tahoma" panose="020B0604030504040204" pitchFamily="34" charset="0"/>
              </a:rPr>
              <a:t>2 (μ’(x) -μ(x)) +1 ≤ 3 (μ’(x) -μ(x))</a:t>
            </a:r>
            <a:endParaRPr lang="en-US" sz="190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sz="1900">
                <a:latin typeface="Tahoma" panose="020B0604030504040204" pitchFamily="34" charset="0"/>
              </a:rPr>
              <a:t>    也就是进行</a:t>
            </a:r>
            <a:r>
              <a:rPr lang="en-US" sz="1900">
                <a:latin typeface="Tahoma" panose="020B0604030504040204" pitchFamily="34" charset="0"/>
              </a:rPr>
              <a:t>Zig-Zig</a:t>
            </a:r>
            <a:r>
              <a:rPr lang="zh-CN" sz="1900">
                <a:latin typeface="Tahoma" panose="020B0604030504040204" pitchFamily="34" charset="0"/>
              </a:rPr>
              <a:t>操作的花费不超过</a:t>
            </a:r>
            <a:r>
              <a:rPr lang="en-US" sz="1900">
                <a:latin typeface="Tahoma" panose="020B0604030504040204" pitchFamily="34" charset="0"/>
              </a:rPr>
              <a:t>3 (μ’(x) -μ(x))</a:t>
            </a:r>
            <a:r>
              <a:rPr lang="zh-CN" sz="1900">
                <a:latin typeface="Tahoma" panose="020B0604030504040204" pitchFamily="34" charset="0"/>
              </a:rPr>
              <a:t> </a:t>
            </a:r>
            <a:endParaRPr lang="zh-CN" sz="1900">
              <a:latin typeface="Tahoma" panose="020B0604030504040204" pitchFamily="34" charset="0"/>
            </a:endParaRPr>
          </a:p>
          <a:p>
            <a:r>
              <a:rPr lang="zh-CN" sz="1900">
                <a:latin typeface="Tahoma" panose="020B0604030504040204" pitchFamily="34" charset="0"/>
              </a:rPr>
              <a:t>当</a:t>
            </a:r>
            <a:r>
              <a:rPr lang="en-US" sz="1900">
                <a:latin typeface="Tahoma" panose="020B0604030504040204" pitchFamily="34" charset="0"/>
              </a:rPr>
              <a:t>μ’(x) =μ(x) </a:t>
            </a:r>
            <a:r>
              <a:rPr lang="zh-CN" sz="1900">
                <a:latin typeface="Tahoma" panose="020B0604030504040204" pitchFamily="34" charset="0"/>
              </a:rPr>
              <a:t>时，可以证明：</a:t>
            </a:r>
            <a:endParaRPr lang="zh-CN" sz="190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sz="1900">
                <a:latin typeface="Tahoma" panose="020B0604030504040204" pitchFamily="34" charset="0"/>
              </a:rPr>
              <a:t>        μ’(x) +μ’(y) + μ’(z) &lt;μ(x) +μ(y) +μ(z)</a:t>
            </a:r>
            <a:endParaRPr lang="en-US" sz="190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sz="1900"/>
              <a:t>    也就是说我们不需要任何花费保持伸展树不变量，并且可以得到退回来的钱，并用其中的</a:t>
            </a:r>
            <a:r>
              <a:rPr lang="en-US" sz="1900"/>
              <a:t>1</a:t>
            </a:r>
            <a:r>
              <a:rPr lang="zh-CN" sz="1900"/>
              <a:t>元支付单位操作的费用。</a:t>
            </a:r>
            <a:endParaRPr lang="zh-CN" sz="1900"/>
          </a:p>
          <a:p>
            <a:endParaRPr lang="zh-CN" sz="2200"/>
          </a:p>
          <a:p>
            <a:r>
              <a:rPr lang="zh-CN" sz="2600"/>
              <a:t>一次</a:t>
            </a:r>
            <a:r>
              <a:rPr lang="en-US" sz="2600"/>
              <a:t>Zig-Zig</a:t>
            </a:r>
            <a:r>
              <a:rPr lang="zh-CN" sz="2600"/>
              <a:t>或</a:t>
            </a:r>
            <a:r>
              <a:rPr lang="en-US" sz="2600"/>
              <a:t>Zag-Zag</a:t>
            </a:r>
            <a:r>
              <a:rPr lang="zh-CN" sz="2600"/>
              <a:t>的花费至多为</a:t>
            </a:r>
            <a:r>
              <a:rPr lang="en-US" sz="2600">
                <a:solidFill>
                  <a:srgbClr val="FF0000"/>
                </a:solidFill>
                <a:latin typeface="Tahoma" panose="020B0604030504040204" pitchFamily="34" charset="0"/>
              </a:rPr>
              <a:t>3 (μ’(x) -μ(x))</a:t>
            </a:r>
            <a:r>
              <a:rPr lang="zh-CN" sz="2400"/>
              <a:t> </a:t>
            </a:r>
            <a:endParaRPr lang="zh-CN" sz="240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19113" y="15621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endParaRPr lang="en-US" sz="1800"/>
          </a:p>
        </p:txBody>
      </p:sp>
      <p:pic>
        <p:nvPicPr>
          <p:cNvPr id="26629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8400" y="1557338"/>
            <a:ext cx="3816350" cy="1822450"/>
          </a:xfrm>
          <a:noFill/>
        </p:spPr>
      </p:pic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66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7B38B-E712-4ABE-8A5A-1D17E1F7C761}" type="slidenum">
              <a:rPr lang="en-US" altLang="zh-CN"/>
            </a:fld>
            <a:endParaRPr lang="en-US"/>
          </a:p>
        </p:txBody>
      </p:sp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时间复杂度分析 情况</a:t>
            </a:r>
            <a:r>
              <a:rPr lang="en-US"/>
              <a:t>3</a:t>
            </a:r>
            <a:endParaRPr lang="en-US"/>
          </a:p>
        </p:txBody>
      </p:sp>
      <p:sp>
        <p:nvSpPr>
          <p:cNvPr id="2765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68313" y="1916113"/>
            <a:ext cx="8064500" cy="4194175"/>
          </a:xfrm>
        </p:spPr>
        <p:txBody>
          <a:bodyPr/>
          <a:lstStyle/>
          <a:p>
            <a:r>
              <a:rPr lang="en-US" sz="2400"/>
              <a:t>Zig-Zag</a:t>
            </a:r>
            <a:r>
              <a:rPr lang="zh-CN" sz="2400"/>
              <a:t>或</a:t>
            </a:r>
            <a:r>
              <a:rPr lang="en-US" sz="2400"/>
              <a:t>Zag-Zig</a:t>
            </a:r>
            <a:endParaRPr lang="en-US" sz="2400"/>
          </a:p>
          <a:p>
            <a:pPr>
              <a:buFont typeface="Wingdings" panose="05000000000000000000" pitchFamily="2" charset="2"/>
              <a:buNone/>
            </a:pPr>
            <a:r>
              <a:rPr lang="en-US" sz="2400"/>
              <a:t>   </a:t>
            </a:r>
            <a:r>
              <a:rPr lang="zh-CN" sz="2400"/>
              <a:t>与情况</a:t>
            </a:r>
            <a:r>
              <a:rPr lang="en-US" sz="2400"/>
              <a:t>2</a:t>
            </a:r>
            <a:r>
              <a:rPr lang="zh-CN" sz="2400"/>
              <a:t>相似，可以证明</a:t>
            </a:r>
            <a:endParaRPr lang="zh-CN" sz="2400"/>
          </a:p>
          <a:p>
            <a:pPr>
              <a:buFont typeface="Wingdings" panose="05000000000000000000" pitchFamily="2" charset="2"/>
              <a:buNone/>
            </a:pPr>
            <a:r>
              <a:rPr lang="zh-CN" sz="2400"/>
              <a:t>   一次</a:t>
            </a:r>
            <a:r>
              <a:rPr lang="en-US" sz="2400"/>
              <a:t>Zig-Zag</a:t>
            </a:r>
            <a:r>
              <a:rPr lang="zh-CN" sz="2400"/>
              <a:t>或</a:t>
            </a:r>
            <a:r>
              <a:rPr lang="en-US" sz="2400"/>
              <a:t>Zag-Zig</a:t>
            </a:r>
            <a:r>
              <a:rPr lang="zh-CN" sz="2400"/>
              <a:t>操作的花费至多为</a:t>
            </a:r>
            <a:r>
              <a:rPr lang="en-US" sz="2400">
                <a:solidFill>
                  <a:srgbClr val="FF0000"/>
                </a:solidFill>
                <a:latin typeface="Tahoma" panose="020B0604030504040204" pitchFamily="34" charset="0"/>
              </a:rPr>
              <a:t>3 (μ’(x) -μ(x))</a:t>
            </a:r>
            <a:r>
              <a:rPr lang="zh-CN" sz="2400"/>
              <a:t> </a:t>
            </a:r>
            <a:endParaRPr lang="en-US" sz="2400"/>
          </a:p>
        </p:txBody>
      </p:sp>
      <p:pic>
        <p:nvPicPr>
          <p:cNvPr id="2765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3429000"/>
            <a:ext cx="6697662" cy="2400300"/>
          </a:xfrm>
          <a:noFill/>
        </p:spPr>
      </p:pic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BC6EC-341C-4D7B-93DC-7C2497E3C796}" type="slidenum">
              <a:rPr lang="en-US" altLang="zh-CN"/>
            </a:fld>
            <a:endParaRPr lang="en-US"/>
          </a:p>
        </p:txBody>
      </p:sp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时间复杂度分析</a:t>
            </a:r>
            <a:endParaRPr lang="zh-CN" altLang="en-US"/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27088" y="1916113"/>
            <a:ext cx="3190875" cy="1595437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>
                <a:solidFill>
                  <a:srgbClr val="007A77"/>
                </a:solidFill>
              </a:rPr>
              <a:t>Zig</a:t>
            </a:r>
            <a:endParaRPr lang="en-US">
              <a:solidFill>
                <a:srgbClr val="007A77"/>
              </a:solidFill>
            </a:endParaRPr>
          </a:p>
          <a:p>
            <a:pPr algn="ctr">
              <a:buFont typeface="Wingdings" panose="05000000000000000000" pitchFamily="2" charset="2"/>
              <a:buNone/>
            </a:pPr>
            <a:r>
              <a:rPr lang="en-US">
                <a:solidFill>
                  <a:srgbClr val="007A77"/>
                </a:solidFill>
              </a:rPr>
              <a:t>Zig-Zig</a:t>
            </a:r>
            <a:endParaRPr lang="en-US">
              <a:solidFill>
                <a:srgbClr val="007A77"/>
              </a:solidFill>
            </a:endParaRPr>
          </a:p>
          <a:p>
            <a:pPr algn="ctr">
              <a:buFont typeface="Wingdings" panose="05000000000000000000" pitchFamily="2" charset="2"/>
              <a:buNone/>
            </a:pPr>
            <a:r>
              <a:rPr lang="en-US">
                <a:solidFill>
                  <a:srgbClr val="007A77"/>
                </a:solidFill>
              </a:rPr>
              <a:t>Zig-Zag</a:t>
            </a:r>
            <a:endParaRPr lang="en-US">
              <a:solidFill>
                <a:srgbClr val="007A77"/>
              </a:solidFill>
            </a:endParaRPr>
          </a:p>
        </p:txBody>
      </p:sp>
      <p:sp>
        <p:nvSpPr>
          <p:cNvPr id="28676" name="Rectangle 4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5224463" y="1905000"/>
            <a:ext cx="2947987" cy="1595438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zh-CN" i="1">
                <a:solidFill>
                  <a:srgbClr val="007A77"/>
                </a:solidFill>
                <a:latin typeface="Tahoma" panose="020B0604030504040204" pitchFamily="34" charset="0"/>
              </a:rPr>
              <a:t>3(</a:t>
            </a:r>
            <a:r>
              <a:rPr lang="en-US" i="1">
                <a:solidFill>
                  <a:srgbClr val="007A77"/>
                </a:solidFill>
                <a:latin typeface="Tahoma" panose="020B0604030504040204" pitchFamily="34" charset="0"/>
              </a:rPr>
              <a:t>μ(S)-μ(x))+1</a:t>
            </a:r>
            <a:endParaRPr lang="en-US" i="1">
              <a:solidFill>
                <a:srgbClr val="007A77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i="1">
                <a:solidFill>
                  <a:srgbClr val="007A77"/>
                </a:solidFill>
                <a:latin typeface="Tahoma" panose="020B0604030504040204" pitchFamily="34" charset="0"/>
              </a:rPr>
              <a:t>3(</a:t>
            </a:r>
            <a:r>
              <a:rPr lang="en-US" i="1">
                <a:solidFill>
                  <a:srgbClr val="007A77"/>
                </a:solidFill>
                <a:latin typeface="Tahoma" panose="020B0604030504040204" pitchFamily="34" charset="0"/>
              </a:rPr>
              <a:t>μ’(x)-μ(x))</a:t>
            </a:r>
            <a:endParaRPr lang="en-US" i="1">
              <a:solidFill>
                <a:srgbClr val="007A77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i="1">
                <a:solidFill>
                  <a:srgbClr val="007A77"/>
                </a:solidFill>
                <a:latin typeface="Tahoma" panose="020B0604030504040204" pitchFamily="34" charset="0"/>
              </a:rPr>
              <a:t>3(</a:t>
            </a:r>
            <a:r>
              <a:rPr lang="en-US" i="1">
                <a:solidFill>
                  <a:srgbClr val="007A77"/>
                </a:solidFill>
                <a:latin typeface="Tahoma" panose="020B0604030504040204" pitchFamily="34" charset="0"/>
              </a:rPr>
              <a:t>μ’(x)-μ(x))</a:t>
            </a:r>
            <a:endParaRPr lang="zh-CN" i="1">
              <a:solidFill>
                <a:srgbClr val="007A77"/>
              </a:solidFill>
              <a:latin typeface="Tahoma" panose="020B0604030504040204" pitchFamily="34" charset="0"/>
            </a:endParaRPr>
          </a:p>
        </p:txBody>
      </p:sp>
      <p:grpSp>
        <p:nvGrpSpPr>
          <p:cNvPr id="28677" name="Group 5"/>
          <p:cNvGrpSpPr>
            <a:grpSpLocks noChangeAspect="1"/>
          </p:cNvGrpSpPr>
          <p:nvPr/>
        </p:nvGrpSpPr>
        <p:grpSpPr bwMode="auto">
          <a:xfrm>
            <a:off x="1042988" y="3357563"/>
            <a:ext cx="7777162" cy="1474787"/>
            <a:chOff x="0" y="0"/>
            <a:chExt cx="4899" cy="929"/>
          </a:xfrm>
        </p:grpSpPr>
        <p:grpSp>
          <p:nvGrpSpPr>
            <p:cNvPr id="28678" name="Group 6"/>
            <p:cNvGrpSpPr>
              <a:grpSpLocks noChangeAspect="1"/>
            </p:cNvGrpSpPr>
            <p:nvPr/>
          </p:nvGrpSpPr>
          <p:grpSpPr bwMode="auto">
            <a:xfrm>
              <a:off x="0" y="45"/>
              <a:ext cx="1724" cy="884"/>
              <a:chOff x="0" y="0"/>
              <a:chExt cx="1724" cy="884"/>
            </a:xfrm>
          </p:grpSpPr>
          <p:pic>
            <p:nvPicPr>
              <p:cNvPr id="28679" name="Picture 7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6" y="0"/>
                <a:ext cx="291" cy="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8680" name="Picture 8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08"/>
                <a:ext cx="1724" cy="4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28681" name="Group 9"/>
            <p:cNvGrpSpPr>
              <a:grpSpLocks noChangeAspect="1"/>
            </p:cNvGrpSpPr>
            <p:nvPr/>
          </p:nvGrpSpPr>
          <p:grpSpPr bwMode="auto">
            <a:xfrm>
              <a:off x="2132" y="0"/>
              <a:ext cx="2767" cy="914"/>
              <a:chOff x="0" y="0"/>
              <a:chExt cx="2767" cy="914"/>
            </a:xfrm>
          </p:grpSpPr>
          <p:pic>
            <p:nvPicPr>
              <p:cNvPr id="28682" name="Picture 10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1" y="0"/>
                <a:ext cx="291" cy="7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8683" name="Picture 1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53"/>
                <a:ext cx="2767" cy="4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1331913" y="4797425"/>
            <a:ext cx="23034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>
                <a:solidFill>
                  <a:srgbClr val="3333FF"/>
                </a:solidFill>
              </a:rPr>
              <a:t>Splay(x,S)</a:t>
            </a:r>
            <a:endParaRPr lang="en-US" sz="1800">
              <a:solidFill>
                <a:srgbClr val="3333FF"/>
              </a:solidFill>
            </a:endParaRP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5003800" y="4797425"/>
            <a:ext cx="33131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sz="3200" i="1">
                <a:solidFill>
                  <a:srgbClr val="3333FF"/>
                </a:solidFill>
              </a:rPr>
              <a:t>3(</a:t>
            </a:r>
            <a:r>
              <a:rPr lang="en-US" sz="3200" i="1">
                <a:solidFill>
                  <a:srgbClr val="3333FF"/>
                </a:solidFill>
              </a:rPr>
              <a:t>μ(S)-μ(x))+1</a:t>
            </a:r>
            <a:endParaRPr lang="zh-CN" sz="3200">
              <a:solidFill>
                <a:srgbClr val="3333FF"/>
              </a:solidFill>
            </a:endParaRPr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5651500" y="4797425"/>
            <a:ext cx="21605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>
                <a:solidFill>
                  <a:srgbClr val="6600CC"/>
                </a:solidFill>
              </a:rPr>
              <a:t>O(log</a:t>
            </a:r>
            <a:r>
              <a:rPr lang="en-US" sz="3600" baseline="-25000">
                <a:solidFill>
                  <a:srgbClr val="6600CC"/>
                </a:solidFill>
              </a:rPr>
              <a:t>2</a:t>
            </a:r>
            <a:r>
              <a:rPr lang="en-US" sz="3600">
                <a:solidFill>
                  <a:srgbClr val="6600CC"/>
                </a:solidFill>
              </a:rPr>
              <a:t>n)</a:t>
            </a:r>
            <a:endParaRPr lang="en-US" sz="3600">
              <a:solidFill>
                <a:srgbClr val="6600CC"/>
              </a:solidFill>
            </a:endParaRPr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1476375" y="4724400"/>
            <a:ext cx="20177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sz="3600">
                <a:solidFill>
                  <a:srgbClr val="6600CC"/>
                </a:solidFill>
                <a:ea typeface="幼圆" panose="02010509060101010101" charset="-122"/>
              </a:rPr>
              <a:t>基本操作</a:t>
            </a:r>
            <a:endParaRPr lang="zh-CN" sz="3600">
              <a:solidFill>
                <a:srgbClr val="6600CC"/>
              </a:solidFill>
              <a:ea typeface="幼圆" panose="020105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4" grpId="0" autoUpdateAnimBg="0"/>
      <p:bldP spid="28684" grpId="1" autoUpdateAnimBg="0"/>
      <p:bldP spid="28685" grpId="0" autoUpdateAnimBg="0"/>
      <p:bldP spid="28685" grpId="1" autoUpdateAnimBg="0"/>
      <p:bldP spid="28686" grpId="0" autoUpdateAnimBg="0"/>
      <p:bldP spid="28687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EF63-4D23-4268-90AA-280836936218}" type="slidenum">
              <a:rPr lang="en-US" altLang="zh-CN"/>
            </a:fld>
            <a:endParaRPr lang="en-US"/>
          </a:p>
        </p:txBody>
      </p:sp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01663" y="609600"/>
            <a:ext cx="4330700" cy="1143000"/>
          </a:xfrm>
        </p:spPr>
        <p:txBody>
          <a:bodyPr/>
          <a:lstStyle/>
          <a:p>
            <a:r>
              <a:rPr lang="zh-CN" altLang="en-US">
                <a:latin typeface="Times New Roman" panose="02020603050405020304" pitchFamily="18" charset="0"/>
              </a:rPr>
              <a:t>伸展树的应用</a:t>
            </a:r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979613"/>
            <a:ext cx="8229600" cy="631825"/>
          </a:xfrm>
        </p:spPr>
        <p:txBody>
          <a:bodyPr/>
          <a:lstStyle/>
          <a:p>
            <a:r>
              <a:rPr lang="zh-CN">
                <a:ea typeface="黑体" panose="02010609060101010101" pitchFamily="49" charset="-122"/>
              </a:rPr>
              <a:t>营业额统计</a:t>
            </a:r>
            <a:r>
              <a:rPr lang="en-US">
                <a:ea typeface="黑体" panose="02010609060101010101" pitchFamily="49" charset="-122"/>
              </a:rPr>
              <a:t>Turnover (HNTSC-02)</a:t>
            </a:r>
            <a:endParaRPr lang="en-US">
              <a:ea typeface="黑体" panose="02010609060101010101" pitchFamily="49" charset="-122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28600" y="2895600"/>
            <a:ext cx="8713788" cy="310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zh-CN" sz="2200">
                <a:solidFill>
                  <a:srgbClr val="007A77"/>
                </a:solidFill>
              </a:rPr>
              <a:t>分析公司的营业情况是一项相当复杂的工作。经济管理学上定义了一种</a:t>
            </a:r>
            <a:r>
              <a:rPr lang="zh-CN" sz="2200">
                <a:solidFill>
                  <a:srgbClr val="007A77"/>
                </a:solidFill>
                <a:ea typeface="黑体" panose="02010609060101010101" pitchFamily="49" charset="-122"/>
              </a:rPr>
              <a:t>最小波动值</a:t>
            </a:r>
            <a:r>
              <a:rPr lang="zh-CN" sz="2200">
                <a:solidFill>
                  <a:srgbClr val="007A77"/>
                </a:solidFill>
              </a:rPr>
              <a:t>来衡量营业情况：</a:t>
            </a:r>
            <a:endParaRPr lang="zh-CN" sz="2200">
              <a:solidFill>
                <a:srgbClr val="007A77"/>
              </a:solidFill>
            </a:endParaRPr>
          </a:p>
          <a:p>
            <a:pPr eaLnBrk="0" hangingPunct="0"/>
            <a:r>
              <a:rPr lang="zh-CN" sz="2200">
                <a:solidFill>
                  <a:srgbClr val="007A77"/>
                </a:solidFill>
              </a:rPr>
              <a:t>每天的</a:t>
            </a:r>
            <a:r>
              <a:rPr lang="zh-CN" sz="2200">
                <a:solidFill>
                  <a:srgbClr val="000099"/>
                </a:solidFill>
              </a:rPr>
              <a:t>最小波动值</a:t>
            </a:r>
            <a:r>
              <a:rPr lang="en-US" sz="2200">
                <a:solidFill>
                  <a:srgbClr val="000099"/>
                </a:solidFill>
              </a:rPr>
              <a:t>= min { | </a:t>
            </a:r>
            <a:r>
              <a:rPr lang="zh-CN" sz="2200">
                <a:solidFill>
                  <a:srgbClr val="000099"/>
                </a:solidFill>
              </a:rPr>
              <a:t>该天以前某一天的营业额</a:t>
            </a:r>
            <a:r>
              <a:rPr lang="en-US" sz="2200">
                <a:solidFill>
                  <a:srgbClr val="000099"/>
                </a:solidFill>
              </a:rPr>
              <a:t>-</a:t>
            </a:r>
            <a:r>
              <a:rPr lang="zh-CN" sz="2200">
                <a:solidFill>
                  <a:srgbClr val="000099"/>
                </a:solidFill>
              </a:rPr>
              <a:t>该天的营业额 </a:t>
            </a:r>
            <a:r>
              <a:rPr lang="en-US" sz="2200">
                <a:solidFill>
                  <a:srgbClr val="000099"/>
                </a:solidFill>
              </a:rPr>
              <a:t>| }</a:t>
            </a:r>
            <a:endParaRPr lang="en-US" sz="2200">
              <a:solidFill>
                <a:srgbClr val="000099"/>
              </a:solidFill>
            </a:endParaRPr>
          </a:p>
          <a:p>
            <a:pPr eaLnBrk="0" hangingPunct="0"/>
            <a:r>
              <a:rPr lang="zh-CN" sz="2200">
                <a:solidFill>
                  <a:srgbClr val="007A77"/>
                </a:solidFill>
              </a:rPr>
              <a:t>第一天的最小波动值为第一天的营业额。</a:t>
            </a:r>
            <a:endParaRPr lang="zh-CN" sz="2200">
              <a:solidFill>
                <a:srgbClr val="007A77"/>
              </a:solidFill>
            </a:endParaRPr>
          </a:p>
          <a:p>
            <a:pPr eaLnBrk="0" hangingPunct="0"/>
            <a:endParaRPr lang="zh-CN" sz="2200">
              <a:solidFill>
                <a:srgbClr val="007A77"/>
              </a:solidFill>
            </a:endParaRPr>
          </a:p>
          <a:p>
            <a:pPr eaLnBrk="0" hangingPunct="0"/>
            <a:r>
              <a:rPr lang="zh-CN" sz="2200">
                <a:solidFill>
                  <a:srgbClr val="007A77"/>
                </a:solidFill>
              </a:rPr>
              <a:t>现在给出公司成立以来每天的营业额，编写一个程序计算公司成立以来每天的最小波动值的总和。</a:t>
            </a:r>
            <a:endParaRPr lang="zh-CN" sz="2200">
              <a:solidFill>
                <a:srgbClr val="007A77"/>
              </a:solidFill>
            </a:endParaRPr>
          </a:p>
          <a:p>
            <a:pPr eaLnBrk="0" hangingPunct="0"/>
            <a:r>
              <a:rPr lang="zh-CN" sz="2200">
                <a:solidFill>
                  <a:srgbClr val="007A77"/>
                </a:solidFill>
              </a:rPr>
              <a:t>数据范围：天数</a:t>
            </a:r>
            <a:r>
              <a:rPr lang="en-US" sz="2200" i="1">
                <a:solidFill>
                  <a:srgbClr val="007A77"/>
                </a:solidFill>
              </a:rPr>
              <a:t>n≤32767</a:t>
            </a:r>
            <a:r>
              <a:rPr lang="zh-CN" sz="2200">
                <a:solidFill>
                  <a:srgbClr val="007A77"/>
                </a:solidFill>
              </a:rPr>
              <a:t>，每天的营业额</a:t>
            </a:r>
            <a:r>
              <a:rPr lang="en-US" sz="2200" i="1">
                <a:solidFill>
                  <a:srgbClr val="007A77"/>
                </a:solidFill>
              </a:rPr>
              <a:t>ai≤1,000,000</a:t>
            </a:r>
            <a:r>
              <a:rPr lang="zh-CN" sz="2200">
                <a:solidFill>
                  <a:srgbClr val="007A77"/>
                </a:solidFill>
              </a:rPr>
              <a:t>。</a:t>
            </a:r>
            <a:endParaRPr lang="zh-CN" sz="2200">
              <a:solidFill>
                <a:srgbClr val="007A77"/>
              </a:solidFill>
            </a:endParaRPr>
          </a:p>
          <a:p>
            <a:pPr eaLnBrk="0" hangingPunct="0"/>
            <a:r>
              <a:rPr lang="zh-CN" sz="2200">
                <a:solidFill>
                  <a:srgbClr val="007A77"/>
                </a:solidFill>
              </a:rPr>
              <a:t>                 最后结果</a:t>
            </a:r>
            <a:r>
              <a:rPr lang="en-US" sz="2200" i="1">
                <a:solidFill>
                  <a:srgbClr val="007A77"/>
                </a:solidFill>
              </a:rPr>
              <a:t>T≤2</a:t>
            </a:r>
            <a:r>
              <a:rPr lang="en-US" sz="2200" i="1" baseline="30000">
                <a:solidFill>
                  <a:srgbClr val="007A77"/>
                </a:solidFill>
              </a:rPr>
              <a:t>31</a:t>
            </a:r>
            <a:r>
              <a:rPr lang="zh-CN" sz="2200">
                <a:solidFill>
                  <a:srgbClr val="007A77"/>
                </a:solidFill>
              </a:rPr>
              <a:t>。</a:t>
            </a:r>
            <a:endParaRPr lang="zh-CN" sz="2200">
              <a:solidFill>
                <a:srgbClr val="007A77"/>
              </a:solidFill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4983163" y="798513"/>
            <a:ext cx="2468562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zh-CN" sz="3900">
                <a:solidFill>
                  <a:schemeClr val="tx2"/>
                </a:solidFill>
              </a:rPr>
              <a:t>例题描述</a:t>
            </a:r>
            <a:endParaRPr lang="zh-CN" sz="39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autoUpdateAnimBg="0" build="p"/>
      <p:bldP spid="29700" grpId="0" autoUpdateAnimBg="0"/>
      <p:bldP spid="29701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7C371-3DA1-48D6-8AC7-AF3052927624}" type="slidenum">
              <a:rPr lang="en-US" altLang="zh-CN"/>
            </a:fld>
            <a:endParaRPr lang="en-US"/>
          </a:p>
        </p:txBody>
      </p:sp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-1547813" y="701675"/>
            <a:ext cx="8539163" cy="1143000"/>
          </a:xfrm>
        </p:spPr>
        <p:txBody>
          <a:bodyPr/>
          <a:lstStyle/>
          <a:p>
            <a:r>
              <a:rPr lang="zh-CN" altLang="en-US">
                <a:latin typeface="Times New Roman" panose="02020603050405020304" pitchFamily="18" charset="0"/>
              </a:rPr>
              <a:t>伸展树的应用</a:t>
            </a:r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3072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23850" y="1773238"/>
            <a:ext cx="8529638" cy="3609975"/>
          </a:xfrm>
        </p:spPr>
        <p:txBody>
          <a:bodyPr/>
          <a:lstStyle/>
          <a:p>
            <a:r>
              <a:rPr lang="zh-CN" altLang="en-US" sz="2800"/>
              <a:t>本题的关键是要每次读入一个数，并且在前面输入的数中找到一个与该数相差最小的一个。</a:t>
            </a:r>
            <a:endParaRPr lang="zh-CN" altLang="en-US" sz="2800"/>
          </a:p>
          <a:p>
            <a:endParaRPr lang="zh-CN" altLang="en-US" sz="2800"/>
          </a:p>
          <a:p>
            <a:r>
              <a:rPr lang="zh-CN" altLang="en-US" sz="2800">
                <a:ea typeface="楷体_GB2312" pitchFamily="1" charset="-122"/>
              </a:rPr>
              <a:t>顺序查找前面输入的数</a:t>
            </a:r>
            <a:endParaRPr lang="zh-CN" altLang="en-US" sz="2800">
              <a:ea typeface="楷体_GB2312" pitchFamily="1" charset="-122"/>
            </a:endParaRPr>
          </a:p>
          <a:p>
            <a:endParaRPr lang="zh-CN" altLang="en-US" sz="2800">
              <a:ea typeface="楷体_GB2312" pitchFamily="1" charset="-122"/>
            </a:endParaRPr>
          </a:p>
          <a:p>
            <a:r>
              <a:rPr lang="zh-CN" altLang="en-US" sz="2800">
                <a:ea typeface="楷体_GB2312" pitchFamily="1" charset="-122"/>
              </a:rPr>
              <a:t>用线段树记录输入的数</a:t>
            </a:r>
            <a:endParaRPr lang="zh-CN" altLang="en-US" sz="2800">
              <a:ea typeface="楷体_GB2312" pitchFamily="1" charset="-122"/>
            </a:endParaRPr>
          </a:p>
          <a:p>
            <a:endParaRPr lang="zh-CN" altLang="en-US" sz="2800"/>
          </a:p>
          <a:p>
            <a:r>
              <a:rPr lang="zh-CN" altLang="en-US" sz="2800">
                <a:ea typeface="楷体_GB2312" pitchFamily="1" charset="-122"/>
              </a:rPr>
              <a:t>红黑树或平衡二叉树</a:t>
            </a:r>
            <a:endParaRPr lang="zh-CN" altLang="en-US" sz="2800">
              <a:ea typeface="楷体_GB2312" pitchFamily="1" charset="-122"/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4859338" y="908050"/>
            <a:ext cx="21653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zh-CN" sz="3900">
                <a:solidFill>
                  <a:schemeClr val="tx2"/>
                </a:solidFill>
              </a:rPr>
              <a:t>初步分析</a:t>
            </a:r>
            <a:endParaRPr lang="zh-CN" sz="3900">
              <a:solidFill>
                <a:schemeClr val="tx2"/>
              </a:solidFill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1042988" y="3644900"/>
            <a:ext cx="5473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zh-CN" sz="2400">
                <a:ea typeface="仿宋_GB2312" pitchFamily="1" charset="-122"/>
              </a:rPr>
              <a:t>时间复杂度</a:t>
            </a:r>
            <a:r>
              <a:rPr lang="en-US" sz="2400">
                <a:ea typeface="仿宋_GB2312" pitchFamily="1" charset="-122"/>
              </a:rPr>
              <a:t>O(n</a:t>
            </a:r>
            <a:r>
              <a:rPr lang="en-US" sz="2400" baseline="30000">
                <a:ea typeface="仿宋_GB2312" pitchFamily="1" charset="-122"/>
              </a:rPr>
              <a:t>2</a:t>
            </a:r>
            <a:r>
              <a:rPr lang="en-US" sz="2400">
                <a:ea typeface="仿宋_GB2312" pitchFamily="1" charset="-122"/>
              </a:rPr>
              <a:t>)</a:t>
            </a:r>
            <a:r>
              <a:rPr lang="zh-CN" sz="2400">
                <a:ea typeface="仿宋_GB2312" pitchFamily="1" charset="-122"/>
              </a:rPr>
              <a:t>，不能在时限内出解</a:t>
            </a:r>
            <a:endParaRPr lang="zh-CN" sz="2400">
              <a:ea typeface="仿宋_GB2312" pitchFamily="1" charset="-122"/>
            </a:endParaRP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1042988" y="4652963"/>
            <a:ext cx="4451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zh-CN" sz="2400">
                <a:ea typeface="仿宋_GB2312" pitchFamily="1" charset="-122"/>
              </a:rPr>
              <a:t>空间要求很大，需要一个大数组</a:t>
            </a:r>
            <a:endParaRPr lang="en-US" sz="2400">
              <a:ea typeface="仿宋_GB2312" pitchFamily="1" charset="-122"/>
            </a:endParaRP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971550" y="5661025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zh-CN" sz="2400">
                <a:ea typeface="仿宋_GB2312" pitchFamily="1" charset="-122"/>
              </a:rPr>
              <a:t>编程太复杂，调试不方便</a:t>
            </a:r>
            <a:endParaRPr lang="zh-CN" sz="2400">
              <a:ea typeface="仿宋_GB2312" pitchFamily="1" charset="-122"/>
            </a:endParaRPr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utoUpdateAnimBg="0"/>
      <p:bldP spid="30725" grpId="0" autoUpdateAnimBg="0"/>
      <p:bldP spid="30726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4A1B6-F24F-4818-A948-5957688A109B}" type="slidenum">
              <a:rPr lang="en-US" altLang="zh-CN"/>
            </a:fld>
            <a:endParaRPr lang="en-US"/>
          </a:p>
        </p:txBody>
      </p:sp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-1374775" y="609600"/>
            <a:ext cx="8539163" cy="1143000"/>
          </a:xfrm>
        </p:spPr>
        <p:txBody>
          <a:bodyPr/>
          <a:lstStyle/>
          <a:p>
            <a:r>
              <a:rPr lang="zh-CN" altLang="en-US">
                <a:latin typeface="Times New Roman" panose="02020603050405020304" pitchFamily="18" charset="0"/>
              </a:rPr>
              <a:t>伸展树的应用</a:t>
            </a:r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3459163"/>
            <a:ext cx="8529638" cy="21717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sz="2600">
                <a:solidFill>
                  <a:srgbClr val="007A77"/>
                </a:solidFill>
                <a:ea typeface="楷体_GB2312" pitchFamily="1" charset="-122"/>
              </a:rPr>
              <a:t>每次读入一个数</a:t>
            </a:r>
            <a:r>
              <a:rPr lang="en-US" sz="2600">
                <a:solidFill>
                  <a:srgbClr val="007A77"/>
                </a:solidFill>
                <a:ea typeface="楷体_GB2312" pitchFamily="1" charset="-122"/>
              </a:rPr>
              <a:t>p</a:t>
            </a:r>
            <a:r>
              <a:rPr lang="zh-CN" sz="2600">
                <a:solidFill>
                  <a:srgbClr val="007A77"/>
                </a:solidFill>
                <a:ea typeface="楷体_GB2312" pitchFamily="1" charset="-122"/>
              </a:rPr>
              <a:t>，将</a:t>
            </a:r>
            <a:r>
              <a:rPr lang="en-US" sz="2600">
                <a:solidFill>
                  <a:srgbClr val="007A77"/>
                </a:solidFill>
                <a:ea typeface="楷体_GB2312" pitchFamily="1" charset="-122"/>
              </a:rPr>
              <a:t>p</a:t>
            </a:r>
            <a:r>
              <a:rPr lang="zh-CN" sz="2600">
                <a:solidFill>
                  <a:srgbClr val="007A77"/>
                </a:solidFill>
                <a:ea typeface="楷体_GB2312" pitchFamily="1" charset="-122"/>
              </a:rPr>
              <a:t>插入伸展树</a:t>
            </a:r>
            <a:r>
              <a:rPr lang="en-US" sz="2600">
                <a:solidFill>
                  <a:srgbClr val="007A77"/>
                </a:solidFill>
                <a:ea typeface="楷体_GB2312" pitchFamily="1" charset="-122"/>
              </a:rPr>
              <a:t>S</a:t>
            </a:r>
            <a:r>
              <a:rPr lang="zh-CN" sz="2600">
                <a:solidFill>
                  <a:srgbClr val="007A77"/>
                </a:solidFill>
                <a:ea typeface="楷体_GB2312" pitchFamily="1" charset="-122"/>
              </a:rPr>
              <a:t>，同时</a:t>
            </a:r>
            <a:r>
              <a:rPr lang="en-US" sz="2600">
                <a:solidFill>
                  <a:srgbClr val="007A77"/>
                </a:solidFill>
                <a:ea typeface="楷体_GB2312" pitchFamily="1" charset="-122"/>
              </a:rPr>
              <a:t>p</a:t>
            </a:r>
            <a:r>
              <a:rPr lang="zh-CN" sz="2600">
                <a:solidFill>
                  <a:srgbClr val="007A77"/>
                </a:solidFill>
                <a:ea typeface="楷体_GB2312" pitchFamily="1" charset="-122"/>
              </a:rPr>
              <a:t>也被调整到伸展树的根节点。</a:t>
            </a:r>
            <a:endParaRPr lang="zh-CN" sz="2600">
              <a:solidFill>
                <a:srgbClr val="007A77"/>
              </a:solidFill>
              <a:ea typeface="楷体_GB2312" pitchFamily="1" charset="-122"/>
            </a:endParaRPr>
          </a:p>
          <a:p>
            <a:pPr>
              <a:lnSpc>
                <a:spcPct val="90000"/>
              </a:lnSpc>
            </a:pPr>
            <a:r>
              <a:rPr lang="zh-CN" sz="2600">
                <a:solidFill>
                  <a:srgbClr val="007A77"/>
                </a:solidFill>
                <a:ea typeface="楷体_GB2312" pitchFamily="1" charset="-122"/>
              </a:rPr>
              <a:t>求出</a:t>
            </a:r>
            <a:r>
              <a:rPr lang="en-US" sz="2600">
                <a:solidFill>
                  <a:srgbClr val="007A77"/>
                </a:solidFill>
                <a:ea typeface="楷体_GB2312" pitchFamily="1" charset="-122"/>
              </a:rPr>
              <a:t>p</a:t>
            </a:r>
            <a:r>
              <a:rPr lang="zh-CN" sz="2600">
                <a:solidFill>
                  <a:srgbClr val="007A77"/>
                </a:solidFill>
                <a:ea typeface="楷体_GB2312" pitchFamily="1" charset="-122"/>
              </a:rPr>
              <a:t>点左子树中的最大值和右子树中的最小值，这两个数就分别是有序集中</a:t>
            </a:r>
            <a:r>
              <a:rPr lang="en-US" sz="2600">
                <a:solidFill>
                  <a:srgbClr val="007A77"/>
                </a:solidFill>
                <a:ea typeface="楷体_GB2312" pitchFamily="1" charset="-122"/>
              </a:rPr>
              <a:t>p</a:t>
            </a:r>
            <a:r>
              <a:rPr lang="zh-CN" sz="2600">
                <a:solidFill>
                  <a:srgbClr val="007A77"/>
                </a:solidFill>
                <a:ea typeface="楷体_GB2312" pitchFamily="1" charset="-122"/>
              </a:rPr>
              <a:t>的前趋和后继。</a:t>
            </a:r>
            <a:endParaRPr lang="zh-CN" sz="2600">
              <a:solidFill>
                <a:srgbClr val="007A77"/>
              </a:solidFill>
              <a:ea typeface="楷体_GB2312" pitchFamily="1" charset="-122"/>
            </a:endParaRPr>
          </a:p>
          <a:p>
            <a:pPr>
              <a:lnSpc>
                <a:spcPct val="90000"/>
              </a:lnSpc>
            </a:pPr>
            <a:r>
              <a:rPr lang="zh-CN" sz="2600">
                <a:solidFill>
                  <a:srgbClr val="007A77"/>
                </a:solidFill>
                <a:ea typeface="楷体_GB2312" pitchFamily="1" charset="-122"/>
              </a:rPr>
              <a:t>进而求得最小差值，加入最后结果</a:t>
            </a:r>
            <a:r>
              <a:rPr lang="en-US" sz="2600">
                <a:solidFill>
                  <a:srgbClr val="007A77"/>
                </a:solidFill>
                <a:ea typeface="楷体_GB2312" pitchFamily="1" charset="-122"/>
              </a:rPr>
              <a:t>T</a:t>
            </a:r>
            <a:r>
              <a:rPr lang="zh-CN" sz="2600">
                <a:solidFill>
                  <a:srgbClr val="007A77"/>
                </a:solidFill>
                <a:ea typeface="楷体_GB2312" pitchFamily="1" charset="-122"/>
              </a:rPr>
              <a:t>。</a:t>
            </a:r>
            <a:endParaRPr lang="zh-CN" sz="2600">
              <a:solidFill>
                <a:srgbClr val="007A77"/>
              </a:solidFill>
              <a:ea typeface="楷体_GB2312" pitchFamily="1" charset="-122"/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5076825" y="871538"/>
            <a:ext cx="261302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zh-CN" sz="3900">
                <a:solidFill>
                  <a:schemeClr val="tx2"/>
                </a:solidFill>
              </a:rPr>
              <a:t>算法描述</a:t>
            </a:r>
            <a:endParaRPr lang="zh-CN" sz="3900">
              <a:solidFill>
                <a:schemeClr val="tx2"/>
              </a:solidFill>
            </a:endParaRP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457200" y="1676400"/>
            <a:ext cx="7239000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sz="2800"/>
              <a:t>这题中，涉及到对于有序集的三种操作：</a:t>
            </a:r>
            <a:endParaRPr lang="zh-CN" sz="2800"/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zh-CN" sz="2800"/>
              <a:t>             插入、求前趋</a:t>
            </a:r>
            <a:r>
              <a:rPr lang="en-US" sz="2800"/>
              <a:t>、</a:t>
            </a:r>
            <a:r>
              <a:rPr lang="zh-CN" sz="2800"/>
              <a:t>求后继</a:t>
            </a:r>
            <a:endParaRPr lang="zh-CN" sz="2800"/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utoUpdateAnimBg="0" build="p"/>
      <p:bldP spid="31748" grpId="0" autoUpdateAnimBg="0"/>
      <p:bldP spid="31749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9247-63CC-4B3B-856D-132864AB13D1}" type="slidenum">
              <a:rPr lang="en-US" altLang="zh-CN"/>
            </a:fld>
            <a:endParaRPr lang="en-US"/>
          </a:p>
        </p:txBody>
      </p:sp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-1114425" y="609600"/>
            <a:ext cx="8539163" cy="1143000"/>
          </a:xfrm>
        </p:spPr>
        <p:txBody>
          <a:bodyPr/>
          <a:lstStyle/>
          <a:p>
            <a:r>
              <a:rPr lang="zh-CN" altLang="en-US">
                <a:latin typeface="Times New Roman" panose="02020603050405020304" pitchFamily="18" charset="0"/>
              </a:rPr>
              <a:t>伸展树的应用</a:t>
            </a:r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719263"/>
            <a:ext cx="7786688" cy="4733925"/>
          </a:xfrm>
        </p:spPr>
        <p:txBody>
          <a:bodyPr/>
          <a:lstStyle/>
          <a:p>
            <a:r>
              <a:rPr lang="zh-CN">
                <a:ea typeface="楷体_GB2312" pitchFamily="1" charset="-122"/>
              </a:rPr>
              <a:t>使用伸展树算法解决本题，时间复杂度为</a:t>
            </a:r>
            <a:r>
              <a:rPr lang="en-US">
                <a:ea typeface="楷体_GB2312" pitchFamily="1" charset="-122"/>
              </a:rPr>
              <a:t>O(nlog</a:t>
            </a:r>
            <a:r>
              <a:rPr lang="en-US" baseline="-25000">
                <a:ea typeface="楷体_GB2312" pitchFamily="1" charset="-122"/>
              </a:rPr>
              <a:t>2</a:t>
            </a:r>
            <a:r>
              <a:rPr lang="en-US">
                <a:ea typeface="楷体_GB2312" pitchFamily="1" charset="-122"/>
              </a:rPr>
              <a:t>n)</a:t>
            </a:r>
            <a:r>
              <a:rPr lang="zh-CN">
                <a:ea typeface="楷体_GB2312" pitchFamily="1" charset="-122"/>
              </a:rPr>
              <a:t>，空间要求不大，编程和调试也都非常容易。</a:t>
            </a:r>
            <a:endParaRPr lang="zh-CN">
              <a:ea typeface="楷体_GB2312" pitchFamily="1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/>
              <a:t>    </a:t>
            </a:r>
            <a:r>
              <a:rPr lang="zh-CN">
                <a:ea typeface="仿宋_GB2312" pitchFamily="1" charset="-122"/>
              </a:rPr>
              <a:t>下面的表格对几种算法做出了比较：</a:t>
            </a:r>
            <a:endParaRPr lang="zh-CN">
              <a:ea typeface="仿宋_GB2312" pitchFamily="1" charset="-122"/>
            </a:endParaRPr>
          </a:p>
        </p:txBody>
      </p:sp>
      <p:graphicFrame>
        <p:nvGraphicFramePr>
          <p:cNvPr id="32772" name="Group 4"/>
          <p:cNvGraphicFramePr>
            <a:graphicFrameLocks noGrp="1"/>
          </p:cNvGraphicFramePr>
          <p:nvPr/>
        </p:nvGraphicFramePr>
        <p:xfrm>
          <a:off x="827088" y="3933825"/>
          <a:ext cx="7632700" cy="1718628"/>
        </p:xfrm>
        <a:graphic>
          <a:graphicData uri="http://schemas.openxmlformats.org/drawingml/2006/table">
            <a:tbl>
              <a:tblPr/>
              <a:tblGrid>
                <a:gridCol w="1585912"/>
                <a:gridCol w="1511300"/>
                <a:gridCol w="1511300"/>
                <a:gridCol w="1512888"/>
                <a:gridCol w="1511300"/>
              </a:tblGrid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zh-CN" altLang="zh-CN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顺序查找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线段树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AVL</a:t>
                      </a:r>
                      <a:r>
                        <a:rPr kumimoji="0" 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树</a:t>
                      </a:r>
                      <a:endParaRPr kumimoji="0" lang="zh-CN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A77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伸展树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A77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时间复杂度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O(n</a:t>
                      </a:r>
                      <a:r>
                        <a:rPr kumimoji="0" lang="en-US" sz="2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O(nlog</a:t>
                      </a:r>
                      <a:r>
                        <a:rPr kumimoji="0" lang="en-US" sz="2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a)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O(nlog</a:t>
                      </a:r>
                      <a:r>
                        <a:rPr kumimoji="0" lang="en-US" sz="2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n)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O(nlog</a:t>
                      </a:r>
                      <a:r>
                        <a:rPr kumimoji="0" lang="en-US" sz="2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n)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空间复杂度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O(n)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O(a)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O(n)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O(n)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编程复杂度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很简单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较简单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较复杂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Times New Roman" panose="02020603050405020304" pitchFamily="18" charset="0"/>
                        <a:buNone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较简单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804" name="Text Box 36"/>
          <p:cNvSpPr txBox="1">
            <a:spLocks noChangeArrowheads="1"/>
          </p:cNvSpPr>
          <p:nvPr/>
        </p:nvSpPr>
        <p:spPr bwMode="auto">
          <a:xfrm>
            <a:off x="5292725" y="871538"/>
            <a:ext cx="21653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zh-CN" sz="3900">
                <a:solidFill>
                  <a:schemeClr val="tx2"/>
                </a:solidFill>
              </a:rPr>
              <a:t>解题小结</a:t>
            </a:r>
            <a:endParaRPr lang="zh-CN" sz="39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04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6B89-9233-48A4-8985-69542E2F05E0}" type="slidenum">
              <a:rPr lang="en-US" altLang="zh-CN"/>
            </a:fld>
            <a:endParaRPr lang="en-US"/>
          </a:p>
        </p:txBody>
      </p:sp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总结</a:t>
            </a:r>
            <a:endParaRPr lang="zh-CN" altLang="en-US"/>
          </a:p>
        </p:txBody>
      </p:sp>
      <p:sp>
        <p:nvSpPr>
          <p:cNvPr id="337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/>
              <a:t>伸展树有以下三个优点：</a:t>
            </a:r>
            <a:endParaRPr lang="zh-CN"/>
          </a:p>
          <a:p>
            <a:pPr>
              <a:buFont typeface="Wingdings" panose="05000000000000000000" pitchFamily="2" charset="2"/>
              <a:buNone/>
            </a:pPr>
            <a:r>
              <a:rPr lang="en-US"/>
              <a:t>1) </a:t>
            </a:r>
            <a:r>
              <a:rPr lang="zh-CN">
                <a:solidFill>
                  <a:srgbClr val="007A77"/>
                </a:solidFill>
              </a:rPr>
              <a:t>时间复杂度低</a:t>
            </a:r>
            <a:r>
              <a:rPr lang="zh-CN">
                <a:ea typeface="仿宋_GB2312" pitchFamily="1" charset="-122"/>
              </a:rPr>
              <a:t>，伸展树的各种基本操作的平摊复杂度都是</a:t>
            </a:r>
            <a:r>
              <a:rPr lang="en-US">
                <a:ea typeface="仿宋_GB2312" pitchFamily="1" charset="-122"/>
              </a:rPr>
              <a:t>O(log</a:t>
            </a:r>
            <a:r>
              <a:rPr lang="en-US" baseline="-25000">
                <a:ea typeface="仿宋_GB2312" pitchFamily="1" charset="-122"/>
              </a:rPr>
              <a:t>2</a:t>
            </a:r>
            <a:r>
              <a:rPr lang="en-US">
                <a:ea typeface="仿宋_GB2312" pitchFamily="1" charset="-122"/>
              </a:rPr>
              <a:t>n)</a:t>
            </a:r>
            <a:r>
              <a:rPr lang="zh-CN">
                <a:ea typeface="仿宋_GB2312" pitchFamily="1" charset="-122"/>
              </a:rPr>
              <a:t>的。</a:t>
            </a:r>
            <a:r>
              <a:rPr lang="zh-CN"/>
              <a:t> </a:t>
            </a:r>
            <a:endParaRPr lang="zh-CN"/>
          </a:p>
          <a:p>
            <a:pPr>
              <a:buFont typeface="Wingdings" panose="05000000000000000000" pitchFamily="2" charset="2"/>
              <a:buNone/>
            </a:pPr>
            <a:r>
              <a:rPr lang="en-US"/>
              <a:t>2) </a:t>
            </a:r>
            <a:r>
              <a:rPr lang="zh-CN">
                <a:solidFill>
                  <a:srgbClr val="007A77"/>
                </a:solidFill>
              </a:rPr>
              <a:t>空间要求不高</a:t>
            </a:r>
            <a:r>
              <a:rPr lang="zh-CN">
                <a:ea typeface="仿宋_GB2312" pitchFamily="1" charset="-122"/>
              </a:rPr>
              <a:t>，伸展树不需要记录任何信息以保持树的平衡。</a:t>
            </a:r>
            <a:r>
              <a:rPr lang="zh-CN"/>
              <a:t> </a:t>
            </a:r>
            <a:endParaRPr lang="zh-CN"/>
          </a:p>
          <a:p>
            <a:pPr>
              <a:buFont typeface="Wingdings" panose="05000000000000000000" pitchFamily="2" charset="2"/>
              <a:buNone/>
            </a:pPr>
            <a:r>
              <a:rPr lang="en-US"/>
              <a:t>3) </a:t>
            </a:r>
            <a:r>
              <a:rPr lang="zh-CN">
                <a:solidFill>
                  <a:srgbClr val="007A77"/>
                </a:solidFill>
              </a:rPr>
              <a:t>算法简单</a:t>
            </a:r>
            <a:r>
              <a:rPr lang="zh-CN">
                <a:ea typeface="仿宋_GB2312" pitchFamily="1" charset="-122"/>
              </a:rPr>
              <a:t>。编程容易，调试方便</a:t>
            </a:r>
            <a:r>
              <a:rPr lang="zh-CN"/>
              <a:t>。</a:t>
            </a:r>
            <a:endParaRPr lang="zh-CN"/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ED7BB-E0A0-4F26-920D-9159D0306357}" type="slidenum">
              <a:rPr lang="en-US" altLang="zh-CN"/>
            </a:fld>
            <a:endParaRPr lang="en-US"/>
          </a:p>
        </p:txBody>
      </p:sp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总结</a:t>
            </a:r>
            <a:endParaRPr lang="zh-CN" altLang="en-US"/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905000"/>
            <a:ext cx="8540750" cy="2446338"/>
          </a:xfrm>
        </p:spPr>
        <p:txBody>
          <a:bodyPr/>
          <a:lstStyle/>
          <a:p>
            <a:r>
              <a:rPr lang="zh-CN" dirty="0">
                <a:ea typeface="仿宋_GB2312" pitchFamily="1" charset="-122"/>
              </a:rPr>
              <a:t>在信息学竞赛中，我们不能一味的追求算法有很高的时间效率，而应该合理的选择算法，找到时间复杂度、空间复杂度、编程复杂度三者之间的</a:t>
            </a:r>
            <a:r>
              <a:rPr lang="zh-CN" sz="3600" dirty="0" smtClean="0">
                <a:solidFill>
                  <a:srgbClr val="007A77"/>
                </a:solidFill>
                <a:ea typeface="楷体_GB2312" pitchFamily="1" charset="-122"/>
              </a:rPr>
              <a:t>平衡点</a:t>
            </a:r>
            <a:r>
              <a:rPr lang="zh-CN" altLang="en-US" dirty="0" smtClean="0">
                <a:solidFill>
                  <a:srgbClr val="6600CC"/>
                </a:solidFill>
                <a:ea typeface="楷体_GB2312" pitchFamily="1" charset="-122"/>
              </a:rPr>
              <a:t>。</a:t>
            </a:r>
            <a:endParaRPr lang="en-US" sz="3600" dirty="0">
              <a:solidFill>
                <a:srgbClr val="6600CC"/>
              </a:solidFill>
              <a:ea typeface="楷体_GB2312" pitchFamily="1" charset="-122"/>
            </a:endParaRP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5076825" y="4778375"/>
            <a:ext cx="23050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sz="4000">
                <a:solidFill>
                  <a:srgbClr val="3333FF"/>
                </a:solidFill>
                <a:ea typeface="隶书" panose="02010509060101010101" pitchFamily="49" charset="-122"/>
              </a:rPr>
              <a:t>反复琢磨</a:t>
            </a:r>
            <a:endParaRPr lang="zh-CN" sz="4000">
              <a:solidFill>
                <a:srgbClr val="3333FF"/>
              </a:solidFill>
              <a:ea typeface="隶书" panose="02010509060101010101" pitchFamily="49" charset="-122"/>
            </a:endParaRP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1476375" y="4797425"/>
            <a:ext cx="23034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sz="4000">
                <a:solidFill>
                  <a:srgbClr val="FF0000"/>
                </a:solidFill>
                <a:ea typeface="隶书" panose="02010509060101010101" pitchFamily="49" charset="-122"/>
              </a:rPr>
              <a:t>多做比较</a:t>
            </a:r>
            <a:endParaRPr lang="zh-CN" sz="4000">
              <a:solidFill>
                <a:srgbClr val="FF0000"/>
              </a:solidFill>
              <a:ea typeface="隶书" panose="02010509060101010101" pitchFamily="49" charset="-122"/>
            </a:endParaRP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2339975" y="4508500"/>
            <a:ext cx="424815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sz="8000">
                <a:solidFill>
                  <a:srgbClr val="FF33CC"/>
                </a:solidFill>
                <a:ea typeface="华文行楷" panose="02010800040101010101" pitchFamily="2" charset="-122"/>
              </a:rPr>
              <a:t>灵活应用</a:t>
            </a:r>
            <a:endParaRPr lang="zh-CN" sz="8000">
              <a:solidFill>
                <a:srgbClr val="FF33CC"/>
              </a:solidFill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ransition advTm="4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utoUpdateAnimBg="0" build="allAtOnce"/>
      <p:bldP spid="34821" grpId="0" autoUpdateAnimBg="0" build="allAtOnce"/>
      <p:bldP spid="34822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67A2106C-5A79-4722-9E56-191CE360703E}" type="slidenum">
              <a:rPr lang="en-US" altLang="zh-CN"/>
            </a:fld>
            <a:endParaRPr lang="en-US"/>
          </a:p>
        </p:txBody>
      </p:sp>
      <p:sp>
        <p:nvSpPr>
          <p:cNvPr id="35842" name="WordArt 2"/>
          <p:cNvSpPr>
            <a:spLocks noChangeArrowheads="1" noChangeShapeType="1"/>
          </p:cNvSpPr>
          <p:nvPr/>
        </p:nvSpPr>
        <p:spPr bwMode="auto">
          <a:xfrm>
            <a:off x="3995738" y="3068638"/>
            <a:ext cx="4489450" cy="28876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i="1">
                <a:ln w="9525" cmpd="sng">
                  <a:solidFill>
                    <a:srgbClr val="CC99FF"/>
                  </a:solidFill>
                  <a:rou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谢谢</a:t>
            </a:r>
            <a:endParaRPr lang="zh-CN" altLang="en-US" sz="3600" i="1">
              <a:ln w="9525" cmpd="sng">
                <a:solidFill>
                  <a:srgbClr val="CC99FF"/>
                </a:solidFill>
                <a:rou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225" y="0"/>
            <a:ext cx="5311775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8A755440-FFCC-43AA-8FAB-C5E5BCA80C13}" type="slidenum">
              <a:rPr lang="en-US" altLang="zh-CN"/>
            </a:fld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z="4800">
                <a:ea typeface="华文行楷" panose="02010800040101010101" pitchFamily="2" charset="-122"/>
              </a:rPr>
              <a:t>希望能和大家多交流</a:t>
            </a:r>
            <a:r>
              <a:rPr lang="zh-CN" altLang="en-US"/>
              <a:t>	</a:t>
            </a:r>
            <a:endParaRPr lang="zh-CN" altLang="en-US"/>
          </a:p>
        </p:txBody>
      </p:sp>
      <p:sp>
        <p:nvSpPr>
          <p:cNvPr id="368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E-mail:</a:t>
            </a:r>
            <a:endParaRPr lang="en-US"/>
          </a:p>
          <a:p>
            <a:r>
              <a:rPr lang="en-US"/>
              <a:t>          DeadFishYSY@163.com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68CB8-EAF3-42E7-96A4-77B40AAF231F}" type="slidenum">
              <a:rPr lang="en-US" altLang="zh-CN"/>
            </a:fld>
            <a:endParaRPr lang="en-U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5400">
                <a:ea typeface="隶书" panose="02010509060101010101" pitchFamily="49" charset="-122"/>
              </a:rPr>
              <a:t>一些解释</a:t>
            </a:r>
            <a:endParaRPr lang="zh-CN" altLang="en-US" sz="5400">
              <a:ea typeface="隶书" panose="02010509060101010101" pitchFamily="49" charset="-122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>
                <a:ea typeface="仿宋_GB2312" pitchFamily="1" charset="-122"/>
                <a:hlinkClick r:id="rId1" action="ppaction://hlinksldjump"/>
              </a:rPr>
              <a:t>伸展操作 例1</a:t>
            </a:r>
            <a:endParaRPr lang="zh-CN">
              <a:ea typeface="仿宋_GB2312" pitchFamily="1" charset="-122"/>
            </a:endParaRPr>
          </a:p>
          <a:p>
            <a:r>
              <a:rPr lang="zh-CN">
                <a:ea typeface="仿宋_GB2312" pitchFamily="1" charset="-122"/>
                <a:hlinkClick r:id="rId2" action="ppaction://hlinksldjump"/>
              </a:rPr>
              <a:t>伸展操作 例2</a:t>
            </a:r>
            <a:endParaRPr lang="zh-CN">
              <a:ea typeface="仿宋_GB2312" pitchFamily="1" charset="-122"/>
            </a:endParaRPr>
          </a:p>
          <a:p>
            <a:r>
              <a:rPr lang="zh-CN">
                <a:ea typeface="仿宋_GB2312" pitchFamily="1" charset="-122"/>
                <a:hlinkClick r:id="rId3" action="ppaction://hlinksldjump"/>
              </a:rPr>
              <a:t>合并操作</a:t>
            </a:r>
            <a:endParaRPr lang="zh-CN">
              <a:ea typeface="仿宋_GB2312" pitchFamily="1" charset="-122"/>
            </a:endParaRPr>
          </a:p>
          <a:p>
            <a:r>
              <a:rPr lang="zh-CN">
                <a:ea typeface="仿宋_GB2312" pitchFamily="1" charset="-122"/>
                <a:hlinkClick r:id="rId4" action="ppaction://hlinksldjump"/>
              </a:rPr>
              <a:t>分离操作</a:t>
            </a:r>
            <a:endParaRPr lang="zh-CN">
              <a:ea typeface="仿宋_GB2312" pitchFamily="1" charset="-122"/>
            </a:endParaRPr>
          </a:p>
          <a:p>
            <a:r>
              <a:rPr lang="zh-CN">
                <a:ea typeface="仿宋_GB2312" pitchFamily="1" charset="-122"/>
                <a:hlinkClick r:id="rId5" action="ppaction://hlinksldjump"/>
              </a:rPr>
              <a:t>情况2时间效率</a:t>
            </a:r>
            <a:endParaRPr lang="zh-CN">
              <a:ea typeface="仿宋_GB2312" pitchFamily="1" charset="-122"/>
            </a:endParaRPr>
          </a:p>
          <a:p>
            <a:r>
              <a:rPr lang="zh-CN">
                <a:ea typeface="仿宋_GB2312" pitchFamily="1" charset="-122"/>
                <a:hlinkClick r:id="rId6" action="ppaction://hlinksldjump"/>
              </a:rPr>
              <a:t>平摊复杂度</a:t>
            </a:r>
            <a:endParaRPr lang="zh-CN">
              <a:ea typeface="仿宋_GB2312" pitchFamily="1" charset="-122"/>
            </a:endParaRPr>
          </a:p>
          <a:p>
            <a:r>
              <a:rPr lang="en-US">
                <a:ea typeface="仿宋_GB2312" pitchFamily="1" charset="-122"/>
                <a:hlinkClick r:id="rId7" action="ppaction://hlinksldjump"/>
              </a:rPr>
              <a:t>Splay Tree vs AVL Tree</a:t>
            </a:r>
            <a:endParaRPr lang="en-US">
              <a:ea typeface="仿宋_GB2312" pitchFamily="1" charset="-122"/>
            </a:endParaRPr>
          </a:p>
        </p:txBody>
      </p:sp>
      <p:sp>
        <p:nvSpPr>
          <p:cNvPr id="37892" name="AutoShape 4" descr="蓝色砂纸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8077200" y="6248400"/>
            <a:ext cx="533400" cy="609600"/>
          </a:xfrm>
          <a:prstGeom prst="curvedRightArrow">
            <a:avLst>
              <a:gd name="adj1" fmla="val 22857"/>
              <a:gd name="adj2" fmla="val 45714"/>
              <a:gd name="adj3" fmla="val 33333"/>
            </a:avLst>
          </a:prstGeom>
          <a:blipFill dpi="0" rotWithShape="0">
            <a:blip r:embed="rId9"/>
            <a:srcRect/>
            <a:tile tx="0" ty="0" sx="100000" sy="100000" flip="none" algn="tl"/>
          </a:blipFill>
          <a:ln w="9525" cmpd="sng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D339-AC4A-4AEC-8F53-6C1464F38A52}" type="slidenum">
              <a:rPr lang="en-US" altLang="zh-CN"/>
            </a:fld>
            <a:endParaRPr lang="en-US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5400">
                <a:ea typeface="隶书" panose="02010509060101010101" pitchFamily="49" charset="-122"/>
              </a:rPr>
              <a:t>伸展操作 例</a:t>
            </a:r>
            <a:r>
              <a:rPr lang="en-US" altLang="zh-CN"/>
              <a:t>1</a:t>
            </a:r>
            <a:endParaRPr lang="en-US" altLang="zh-CN"/>
          </a:p>
        </p:txBody>
      </p:sp>
      <p:graphicFrame>
        <p:nvGraphicFramePr>
          <p:cNvPr id="38915" name="Object 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609600" y="1981200"/>
          <a:ext cx="2743200" cy="259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4" name="" r:id="rId1" imgW="1590675" imgH="1504950" progId="Paint.Picture">
                  <p:embed/>
                </p:oleObj>
              </mc:Choice>
              <mc:Fallback>
                <p:oleObj name="" r:id="rId1" imgW="1590675" imgH="150495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981200"/>
                        <a:ext cx="2743200" cy="2595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457200" y="1828800"/>
            <a:ext cx="165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/>
              <a:t>Splay(1,S)</a:t>
            </a:r>
            <a:endParaRPr lang="en-US" sz="2400" b="1"/>
          </a:p>
        </p:txBody>
      </p:sp>
      <p:graphicFrame>
        <p:nvGraphicFramePr>
          <p:cNvPr id="38917" name="Object 5"/>
          <p:cNvGraphicFramePr>
            <a:graphicFrameLocks noChangeAspect="1"/>
          </p:cNvGraphicFramePr>
          <p:nvPr/>
        </p:nvGraphicFramePr>
        <p:xfrm>
          <a:off x="2843213" y="2781300"/>
          <a:ext cx="13684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5" name="" r:id="rId3" imgW="819150" imgH="266700" progId="Paint.Picture">
                  <p:embed/>
                </p:oleObj>
              </mc:Choice>
              <mc:Fallback>
                <p:oleObj name="" r:id="rId3" imgW="819150" imgH="266700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2781300"/>
                        <a:ext cx="1368425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8" name="Object 6"/>
          <p:cNvGraphicFramePr>
            <a:graphicFrameLocks noChangeAspect="1"/>
          </p:cNvGraphicFramePr>
          <p:nvPr/>
        </p:nvGraphicFramePr>
        <p:xfrm>
          <a:off x="4716463" y="1916113"/>
          <a:ext cx="1495425" cy="230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6" name="" r:id="rId5" imgW="933450" imgH="1438275" progId="Paint.Picture">
                  <p:embed/>
                </p:oleObj>
              </mc:Choice>
              <mc:Fallback>
                <p:oleObj name="" r:id="rId5" imgW="933450" imgH="1438275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1916113"/>
                        <a:ext cx="1495425" cy="2303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9" name="Object 7"/>
          <p:cNvGraphicFramePr>
            <a:graphicFrameLocks noChangeAspect="1"/>
          </p:cNvGraphicFramePr>
          <p:nvPr/>
        </p:nvGraphicFramePr>
        <p:xfrm>
          <a:off x="6156325" y="2636838"/>
          <a:ext cx="1366838" cy="133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7" name="" r:id="rId7" imgW="885825" imgH="866775" progId="Paint.Picture">
                  <p:embed/>
                </p:oleObj>
              </mc:Choice>
              <mc:Fallback>
                <p:oleObj name="" r:id="rId7" imgW="885825" imgH="866775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2636838"/>
                        <a:ext cx="1366838" cy="1336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0" name="Object 8"/>
          <p:cNvGraphicFramePr>
            <a:graphicFrameLocks noChangeAspect="1"/>
          </p:cNvGraphicFramePr>
          <p:nvPr/>
        </p:nvGraphicFramePr>
        <p:xfrm>
          <a:off x="6659563" y="4149725"/>
          <a:ext cx="1250950" cy="216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8" name="" r:id="rId9" imgW="733425" imgH="1266825" progId="Paint.Picture">
                  <p:embed/>
                </p:oleObj>
              </mc:Choice>
              <mc:Fallback>
                <p:oleObj name="" r:id="rId9" imgW="733425" imgH="1266825" progId="Paint.Pictur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9563" y="4149725"/>
                        <a:ext cx="1250950" cy="2160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1" name="Object 9"/>
          <p:cNvGraphicFramePr>
            <a:graphicFrameLocks noChangeAspect="1"/>
          </p:cNvGraphicFramePr>
          <p:nvPr/>
        </p:nvGraphicFramePr>
        <p:xfrm>
          <a:off x="4876800" y="5029200"/>
          <a:ext cx="136842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9" name="" r:id="rId11" imgW="771525" imgH="381000" progId="Paint.Picture">
                  <p:embed/>
                </p:oleObj>
              </mc:Choice>
              <mc:Fallback>
                <p:oleObj name="" r:id="rId11" imgW="771525" imgH="381000" progId="Paint.Picture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5029200"/>
                        <a:ext cx="1368425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2" name="Object 10"/>
          <p:cNvGraphicFramePr>
            <a:graphicFrameLocks noChangeAspect="1"/>
          </p:cNvGraphicFramePr>
          <p:nvPr/>
        </p:nvGraphicFramePr>
        <p:xfrm>
          <a:off x="3124200" y="4038600"/>
          <a:ext cx="1292225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80" name="" r:id="rId13" imgW="733425" imgH="1266825" progId="Paint.Picture">
                  <p:embed/>
                </p:oleObj>
              </mc:Choice>
              <mc:Fallback>
                <p:oleObj name="" r:id="rId13" imgW="733425" imgH="1266825" progId="Paint.Picture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038600"/>
                        <a:ext cx="1292225" cy="223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3" name="AutoShape 11" descr="粉色砂纸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57200" y="6248400"/>
            <a:ext cx="533400" cy="609600"/>
          </a:xfrm>
          <a:prstGeom prst="curvedLeftArrow">
            <a:avLst>
              <a:gd name="adj1" fmla="val 22857"/>
              <a:gd name="adj2" fmla="val 45714"/>
              <a:gd name="adj3" fmla="val 33333"/>
            </a:avLst>
          </a:prstGeom>
          <a:blipFill dpi="0" rotWithShape="0">
            <a:blip r:embed="rId16"/>
            <a:srcRect/>
            <a:tile tx="0" ty="0" sx="100000" sy="100000" flip="none" algn="tl"/>
          </a:blipFill>
          <a:ln w="9525" cmpd="sng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24" name="AutoShape 12" descr="蓝色砂纸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077200" y="6248400"/>
            <a:ext cx="533400" cy="609600"/>
          </a:xfrm>
          <a:prstGeom prst="curvedRightArrow">
            <a:avLst>
              <a:gd name="adj1" fmla="val 22857"/>
              <a:gd name="adj2" fmla="val 45714"/>
              <a:gd name="adj3" fmla="val 33333"/>
            </a:avLst>
          </a:prstGeom>
          <a:blipFill dpi="0" rotWithShape="0">
            <a:blip r:embed="rId18"/>
            <a:srcRect/>
            <a:tile tx="0" ty="0" sx="100000" sy="100000" flip="none" algn="tl"/>
          </a:blipFill>
          <a:ln w="9525" cmpd="sng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2352A-8E14-4684-B52D-F9121A22D7E2}" type="slidenum">
              <a:rPr lang="en-US" altLang="zh-CN"/>
            </a:fld>
            <a:endParaRPr lang="en-US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5400">
                <a:ea typeface="隶书" panose="02010509060101010101" pitchFamily="49" charset="-122"/>
              </a:rPr>
              <a:t>伸展操作 例</a:t>
            </a:r>
            <a:r>
              <a:rPr lang="en-US" altLang="zh-CN">
                <a:ea typeface="隶书" panose="02010509060101010101" pitchFamily="49" charset="-122"/>
              </a:rPr>
              <a:t>2</a:t>
            </a:r>
            <a:endParaRPr lang="en-US" altLang="zh-CN">
              <a:ea typeface="隶书" panose="02010509060101010101" pitchFamily="49" charset="-122"/>
            </a:endParaRP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457200" y="1828800"/>
            <a:ext cx="165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/>
              <a:t>Splay(2,S)</a:t>
            </a:r>
            <a:endParaRPr lang="en-US" sz="2400" b="1"/>
          </a:p>
        </p:txBody>
      </p:sp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468313" y="2852738"/>
          <a:ext cx="1743075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6" name="" r:id="rId1" imgW="1019175" imgH="1304925" progId="Paint.Picture">
                  <p:embed/>
                </p:oleObj>
              </mc:Choice>
              <mc:Fallback>
                <p:oleObj name="" r:id="rId1" imgW="1019175" imgH="130492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852738"/>
                        <a:ext cx="1743075" cy="223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2268538" y="2924175"/>
          <a:ext cx="3313112" cy="223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7" name="" r:id="rId3" imgW="2047875" imgH="1381125" progId="Paint.Picture">
                  <p:embed/>
                </p:oleObj>
              </mc:Choice>
              <mc:Fallback>
                <p:oleObj name="" r:id="rId3" imgW="2047875" imgH="1381125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2924175"/>
                        <a:ext cx="3313112" cy="223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5724525" y="2924175"/>
          <a:ext cx="3025775" cy="211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8" name="" r:id="rId5" imgW="1676400" imgH="1171575" progId="Paint.Picture">
                  <p:embed/>
                </p:oleObj>
              </mc:Choice>
              <mc:Fallback>
                <p:oleObj name="" r:id="rId5" imgW="1676400" imgH="1171575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2924175"/>
                        <a:ext cx="3025775" cy="211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3" name="AutoShape 7" descr="粉色砂纸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8313" y="6248400"/>
            <a:ext cx="533400" cy="609600"/>
          </a:xfrm>
          <a:prstGeom prst="curvedLeftArrow">
            <a:avLst>
              <a:gd name="adj1" fmla="val 22857"/>
              <a:gd name="adj2" fmla="val 45714"/>
              <a:gd name="adj3" fmla="val 33333"/>
            </a:avLst>
          </a:prstGeom>
          <a:blipFill dpi="0" rotWithShape="0">
            <a:blip r:embed="rId8"/>
            <a:srcRect/>
            <a:tile tx="0" ty="0" sx="100000" sy="100000" flip="none" algn="tl"/>
          </a:blipFill>
          <a:ln w="9525" cmpd="sng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944" name="AutoShape 8" descr="蓝色砂纸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8077200" y="6248400"/>
            <a:ext cx="533400" cy="609600"/>
          </a:xfrm>
          <a:prstGeom prst="curvedRightArrow">
            <a:avLst>
              <a:gd name="adj1" fmla="val 22857"/>
              <a:gd name="adj2" fmla="val 45714"/>
              <a:gd name="adj3" fmla="val 33333"/>
            </a:avLst>
          </a:prstGeom>
          <a:blipFill dpi="0" rotWithShape="0">
            <a:blip r:embed="rId10"/>
            <a:srcRect/>
            <a:tile tx="0" ty="0" sx="100000" sy="100000" flip="none" algn="tl"/>
          </a:blipFill>
          <a:ln w="9525" cmpd="sng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B4B41-D11F-4EAC-A526-F268E545CC03}" type="slidenum">
              <a:rPr lang="en-US" altLang="zh-CN"/>
            </a:fld>
            <a:endParaRPr lang="en-US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5400">
                <a:ea typeface="隶书" panose="02010509060101010101" pitchFamily="49" charset="-122"/>
              </a:rPr>
              <a:t>合并操作</a:t>
            </a:r>
            <a:endParaRPr lang="zh-CN" altLang="en-US" sz="5400">
              <a:ea typeface="隶书" panose="02010509060101010101" pitchFamily="49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848600" cy="2438400"/>
          </a:xfrm>
        </p:spPr>
        <p:txBody>
          <a:bodyPr/>
          <a:lstStyle/>
          <a:p>
            <a:r>
              <a:rPr lang="en-US" sz="3300"/>
              <a:t>Join(S1,S2)：</a:t>
            </a:r>
            <a:r>
              <a:rPr lang="zh-CN" sz="2800">
                <a:ea typeface="楷体_GB2312" pitchFamily="1" charset="-122"/>
              </a:rPr>
              <a:t>将两个伸展树</a:t>
            </a:r>
            <a:r>
              <a:rPr lang="en-US" sz="2800">
                <a:ea typeface="楷体_GB2312" pitchFamily="1" charset="-122"/>
              </a:rPr>
              <a:t>S1</a:t>
            </a:r>
            <a:r>
              <a:rPr lang="zh-CN" sz="2800">
                <a:ea typeface="楷体_GB2312" pitchFamily="1" charset="-122"/>
              </a:rPr>
              <a:t>与</a:t>
            </a:r>
            <a:r>
              <a:rPr lang="en-US" sz="2800">
                <a:ea typeface="楷体_GB2312" pitchFamily="1" charset="-122"/>
              </a:rPr>
              <a:t>S2</a:t>
            </a:r>
            <a:r>
              <a:rPr lang="zh-CN" sz="2800">
                <a:ea typeface="楷体_GB2312" pitchFamily="1" charset="-122"/>
              </a:rPr>
              <a:t>合并。其中</a:t>
            </a:r>
            <a:r>
              <a:rPr lang="en-US" sz="2800">
                <a:ea typeface="楷体_GB2312" pitchFamily="1" charset="-122"/>
              </a:rPr>
              <a:t>S1</a:t>
            </a:r>
            <a:r>
              <a:rPr lang="zh-CN" sz="2800">
                <a:ea typeface="楷体_GB2312" pitchFamily="1" charset="-122"/>
              </a:rPr>
              <a:t>的所有元素都小于</a:t>
            </a:r>
            <a:r>
              <a:rPr lang="en-US" sz="2800">
                <a:ea typeface="楷体_GB2312" pitchFamily="1" charset="-122"/>
              </a:rPr>
              <a:t>S2</a:t>
            </a:r>
            <a:r>
              <a:rPr lang="zh-CN" sz="2800">
                <a:ea typeface="楷体_GB2312" pitchFamily="1" charset="-122"/>
              </a:rPr>
              <a:t>的所有元素。</a:t>
            </a:r>
            <a:endParaRPr lang="zh-CN" sz="2800">
              <a:ea typeface="楷体_GB2312" pitchFamily="1" charset="-122"/>
            </a:endParaRPr>
          </a:p>
          <a:p>
            <a:r>
              <a:rPr lang="zh-CN" sz="2800">
                <a:latin typeface="Times New Roman" panose="02020603050405020304" pitchFamily="18" charset="0"/>
                <a:ea typeface="仿宋_GB2312" pitchFamily="1" charset="-122"/>
              </a:rPr>
              <a:t>首先，找到伸展树</a:t>
            </a:r>
            <a:r>
              <a:rPr lang="en-US" sz="2800">
                <a:latin typeface="Times New Roman" panose="02020603050405020304" pitchFamily="18" charset="0"/>
                <a:ea typeface="仿宋_GB2312" pitchFamily="1" charset="-122"/>
              </a:rPr>
              <a:t>S1</a:t>
            </a:r>
            <a:r>
              <a:rPr lang="zh-CN" sz="2800">
                <a:latin typeface="Times New Roman" panose="02020603050405020304" pitchFamily="18" charset="0"/>
                <a:ea typeface="仿宋_GB2312" pitchFamily="1" charset="-122"/>
              </a:rPr>
              <a:t>中的最大元素</a:t>
            </a:r>
            <a:r>
              <a:rPr lang="en-US" sz="2800">
                <a:latin typeface="Times New Roman" panose="02020603050405020304" pitchFamily="18" charset="0"/>
                <a:ea typeface="仿宋_GB2312" pitchFamily="1" charset="-122"/>
              </a:rPr>
              <a:t>x，</a:t>
            </a:r>
            <a:r>
              <a:rPr lang="zh-CN" sz="2800">
                <a:latin typeface="Times New Roman" panose="02020603050405020304" pitchFamily="18" charset="0"/>
                <a:ea typeface="仿宋_GB2312" pitchFamily="1" charset="-122"/>
              </a:rPr>
              <a:t>再通过</a:t>
            </a:r>
            <a:r>
              <a:rPr lang="en-US" sz="2800">
                <a:latin typeface="Times New Roman" panose="02020603050405020304" pitchFamily="18" charset="0"/>
                <a:ea typeface="仿宋_GB2312" pitchFamily="1" charset="-122"/>
              </a:rPr>
              <a:t>Splay(x,S1)</a:t>
            </a:r>
            <a:r>
              <a:rPr lang="zh-CN" sz="2800">
                <a:latin typeface="Times New Roman" panose="02020603050405020304" pitchFamily="18" charset="0"/>
                <a:ea typeface="仿宋_GB2312" pitchFamily="1" charset="-122"/>
              </a:rPr>
              <a:t>将</a:t>
            </a:r>
            <a:r>
              <a:rPr lang="en-US" sz="2800">
                <a:latin typeface="Times New Roman" panose="02020603050405020304" pitchFamily="18" charset="0"/>
                <a:ea typeface="仿宋_GB2312" pitchFamily="1" charset="-122"/>
              </a:rPr>
              <a:t>x</a:t>
            </a:r>
            <a:r>
              <a:rPr lang="zh-CN" sz="2800">
                <a:latin typeface="Times New Roman" panose="02020603050405020304" pitchFamily="18" charset="0"/>
                <a:ea typeface="仿宋_GB2312" pitchFamily="1" charset="-122"/>
              </a:rPr>
              <a:t>调整为</a:t>
            </a:r>
            <a:r>
              <a:rPr lang="en-US" sz="2800">
                <a:latin typeface="Times New Roman" panose="02020603050405020304" pitchFamily="18" charset="0"/>
                <a:ea typeface="仿宋_GB2312" pitchFamily="1" charset="-122"/>
              </a:rPr>
              <a:t>S1</a:t>
            </a:r>
            <a:r>
              <a:rPr lang="zh-CN" sz="2800">
                <a:latin typeface="Times New Roman" panose="02020603050405020304" pitchFamily="18" charset="0"/>
                <a:ea typeface="仿宋_GB2312" pitchFamily="1" charset="-122"/>
              </a:rPr>
              <a:t>的根。然后将</a:t>
            </a:r>
            <a:r>
              <a:rPr lang="en-US" sz="2800">
                <a:latin typeface="Times New Roman" panose="02020603050405020304" pitchFamily="18" charset="0"/>
                <a:ea typeface="仿宋_GB2312" pitchFamily="1" charset="-122"/>
              </a:rPr>
              <a:t>S2</a:t>
            </a:r>
            <a:r>
              <a:rPr lang="zh-CN" sz="2800">
                <a:latin typeface="Times New Roman" panose="02020603050405020304" pitchFamily="18" charset="0"/>
                <a:ea typeface="仿宋_GB2312" pitchFamily="1" charset="-122"/>
              </a:rPr>
              <a:t>作为</a:t>
            </a:r>
            <a:r>
              <a:rPr lang="en-US" sz="2800">
                <a:latin typeface="Times New Roman" panose="02020603050405020304" pitchFamily="18" charset="0"/>
                <a:ea typeface="仿宋_GB2312" pitchFamily="1" charset="-122"/>
              </a:rPr>
              <a:t>x</a:t>
            </a:r>
            <a:r>
              <a:rPr lang="zh-CN" sz="2800">
                <a:latin typeface="Times New Roman" panose="02020603050405020304" pitchFamily="18" charset="0"/>
                <a:ea typeface="仿宋_GB2312" pitchFamily="1" charset="-122"/>
              </a:rPr>
              <a:t>节点的右子树。这样，就得到了新伸展树</a:t>
            </a:r>
            <a:r>
              <a:rPr lang="en-US" sz="2800">
                <a:latin typeface="Times New Roman" panose="02020603050405020304" pitchFamily="18" charset="0"/>
                <a:ea typeface="仿宋_GB2312" pitchFamily="1" charset="-122"/>
              </a:rPr>
              <a:t>S。</a:t>
            </a:r>
            <a:endParaRPr lang="en-US" sz="2800">
              <a:latin typeface="Times New Roman" panose="02020603050405020304" pitchFamily="18" charset="0"/>
              <a:ea typeface="仿宋_GB2312" pitchFamily="1" charset="-122"/>
            </a:endParaRPr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685800" y="4648200"/>
          <a:ext cx="158432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6" name="" r:id="rId1" imgW="1047750" imgH="819150" progId="Paint.Picture">
                  <p:embed/>
                </p:oleObj>
              </mc:Choice>
              <mc:Fallback>
                <p:oleObj name="" r:id="rId1" imgW="1047750" imgH="819150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648200"/>
                        <a:ext cx="158432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5" name="Object 5"/>
          <p:cNvGraphicFramePr>
            <a:graphicFrameLocks noChangeAspect="1"/>
          </p:cNvGraphicFramePr>
          <p:nvPr/>
        </p:nvGraphicFramePr>
        <p:xfrm>
          <a:off x="2286000" y="5105400"/>
          <a:ext cx="11525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7" name="" r:id="rId3" imgW="657225" imgH="152400" progId="Paint.Picture">
                  <p:embed/>
                </p:oleObj>
              </mc:Choice>
              <mc:Fallback>
                <p:oleObj name="" r:id="rId3" imgW="657225" imgH="152400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105400"/>
                        <a:ext cx="1152525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6" name="Object 6"/>
          <p:cNvGraphicFramePr>
            <a:graphicFrameLocks noChangeAspect="1"/>
          </p:cNvGraphicFramePr>
          <p:nvPr/>
        </p:nvGraphicFramePr>
        <p:xfrm>
          <a:off x="3657600" y="4343400"/>
          <a:ext cx="1679575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8" name="" r:id="rId5" imgW="1019175" imgH="1047750" progId="Paint.Picture">
                  <p:embed/>
                </p:oleObj>
              </mc:Choice>
              <mc:Fallback>
                <p:oleObj name="" r:id="rId5" imgW="1019175" imgH="1047750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4343400"/>
                        <a:ext cx="1679575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7" name="Object 7"/>
          <p:cNvGraphicFramePr>
            <a:graphicFrameLocks noChangeAspect="1"/>
          </p:cNvGraphicFramePr>
          <p:nvPr/>
        </p:nvGraphicFramePr>
        <p:xfrm>
          <a:off x="5486400" y="5029200"/>
          <a:ext cx="1157288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9" name="" r:id="rId7" imgW="581025" imgH="209550" progId="Paint.Picture">
                  <p:embed/>
                </p:oleObj>
              </mc:Choice>
              <mc:Fallback>
                <p:oleObj name="" r:id="rId7" imgW="581025" imgH="209550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5029200"/>
                        <a:ext cx="1157288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8" name="Object 8"/>
          <p:cNvGraphicFramePr>
            <a:graphicFrameLocks noChangeAspect="1"/>
          </p:cNvGraphicFramePr>
          <p:nvPr/>
        </p:nvGraphicFramePr>
        <p:xfrm>
          <a:off x="6705600" y="4343400"/>
          <a:ext cx="1685925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0" name="" r:id="rId9" imgW="971550" imgH="1038225" progId="Paint.Picture">
                  <p:embed/>
                </p:oleObj>
              </mc:Choice>
              <mc:Fallback>
                <p:oleObj name="" r:id="rId9" imgW="971550" imgH="1038225" progId="Paint.Pictur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4343400"/>
                        <a:ext cx="1685925" cy="18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9" name="AutoShape 9" descr="粉色砂纸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57200" y="6248400"/>
            <a:ext cx="533400" cy="609600"/>
          </a:xfrm>
          <a:prstGeom prst="curvedLeftArrow">
            <a:avLst>
              <a:gd name="adj1" fmla="val 22857"/>
              <a:gd name="adj2" fmla="val 45714"/>
              <a:gd name="adj3" fmla="val 33333"/>
            </a:avLst>
          </a:prstGeom>
          <a:blipFill dpi="0" rotWithShape="0">
            <a:blip r:embed="rId12"/>
            <a:srcRect/>
            <a:tile tx="0" ty="0" sx="100000" sy="100000" flip="none" algn="tl"/>
          </a:blipFill>
          <a:ln w="9525" cmpd="sng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70" name="AutoShape 10" descr="蓝色砂纸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77200" y="6248400"/>
            <a:ext cx="533400" cy="609600"/>
          </a:xfrm>
          <a:prstGeom prst="curvedRightArrow">
            <a:avLst>
              <a:gd name="adj1" fmla="val 22857"/>
              <a:gd name="adj2" fmla="val 45714"/>
              <a:gd name="adj3" fmla="val 33333"/>
            </a:avLst>
          </a:prstGeom>
          <a:blipFill dpi="0" rotWithShape="0">
            <a:blip r:embed="rId14"/>
            <a:srcRect/>
            <a:tile tx="0" ty="0" sx="100000" sy="100000" flip="none" algn="tl"/>
          </a:blipFill>
          <a:ln w="9525" cmpd="sng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23B04-8AAB-4E07-AD36-DE70C8E572A3}" type="slidenum">
              <a:rPr lang="en-US" altLang="zh-CN"/>
            </a:fld>
            <a:endParaRPr lang="en-US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5400">
                <a:ea typeface="隶书" panose="02010509060101010101" pitchFamily="49" charset="-122"/>
              </a:rPr>
              <a:t>分离操作</a:t>
            </a:r>
            <a:endParaRPr lang="zh-CN" altLang="en-US" sz="5400">
              <a:ea typeface="隶书" panose="02010509060101010101" pitchFamily="49" charset="-122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2514600"/>
          </a:xfrm>
        </p:spPr>
        <p:txBody>
          <a:bodyPr/>
          <a:lstStyle/>
          <a:p>
            <a:r>
              <a:rPr lang="en-US"/>
              <a:t>Split(x,S)：</a:t>
            </a:r>
            <a:r>
              <a:rPr lang="zh-CN" sz="2800">
                <a:ea typeface="楷体_GB2312" pitchFamily="1" charset="-122"/>
              </a:rPr>
              <a:t>以</a:t>
            </a:r>
            <a:r>
              <a:rPr lang="en-US" sz="2800">
                <a:ea typeface="楷体_GB2312" pitchFamily="1" charset="-122"/>
              </a:rPr>
              <a:t>x</a:t>
            </a:r>
            <a:r>
              <a:rPr lang="zh-CN" sz="2800">
                <a:ea typeface="楷体_GB2312" pitchFamily="1" charset="-122"/>
              </a:rPr>
              <a:t>为界，将伸展树</a:t>
            </a:r>
            <a:r>
              <a:rPr lang="en-US" sz="2800">
                <a:ea typeface="楷体_GB2312" pitchFamily="1" charset="-122"/>
              </a:rPr>
              <a:t>S</a:t>
            </a:r>
            <a:r>
              <a:rPr lang="zh-CN" sz="2800">
                <a:ea typeface="楷体_GB2312" pitchFamily="1" charset="-122"/>
              </a:rPr>
              <a:t>分离为两棵伸展树</a:t>
            </a:r>
            <a:r>
              <a:rPr lang="en-US" sz="2800">
                <a:ea typeface="楷体_GB2312" pitchFamily="1" charset="-122"/>
              </a:rPr>
              <a:t>S1</a:t>
            </a:r>
            <a:r>
              <a:rPr lang="zh-CN" sz="2800">
                <a:ea typeface="楷体_GB2312" pitchFamily="1" charset="-122"/>
              </a:rPr>
              <a:t>和</a:t>
            </a:r>
            <a:r>
              <a:rPr lang="en-US" sz="2800">
                <a:ea typeface="楷体_GB2312" pitchFamily="1" charset="-122"/>
              </a:rPr>
              <a:t>S2，</a:t>
            </a:r>
            <a:r>
              <a:rPr lang="zh-CN" sz="2800">
                <a:ea typeface="楷体_GB2312" pitchFamily="1" charset="-122"/>
              </a:rPr>
              <a:t>其中</a:t>
            </a:r>
            <a:r>
              <a:rPr lang="en-US" sz="2800">
                <a:ea typeface="楷体_GB2312" pitchFamily="1" charset="-122"/>
              </a:rPr>
              <a:t>S1</a:t>
            </a:r>
            <a:r>
              <a:rPr lang="zh-CN" sz="2800">
                <a:ea typeface="楷体_GB2312" pitchFamily="1" charset="-122"/>
              </a:rPr>
              <a:t>中所有元素都小于</a:t>
            </a:r>
            <a:r>
              <a:rPr lang="en-US" sz="2800">
                <a:ea typeface="楷体_GB2312" pitchFamily="1" charset="-122"/>
              </a:rPr>
              <a:t>x，S2</a:t>
            </a:r>
            <a:r>
              <a:rPr lang="zh-CN" sz="2800">
                <a:ea typeface="楷体_GB2312" pitchFamily="1" charset="-122"/>
              </a:rPr>
              <a:t>中的所有元素都大于</a:t>
            </a:r>
            <a:r>
              <a:rPr lang="en-US" sz="2800">
                <a:ea typeface="楷体_GB2312" pitchFamily="1" charset="-122"/>
              </a:rPr>
              <a:t>x。</a:t>
            </a:r>
            <a:r>
              <a:rPr lang="en-US"/>
              <a:t> </a:t>
            </a:r>
            <a:endParaRPr lang="en-US"/>
          </a:p>
          <a:p>
            <a:pPr>
              <a:buFontTx/>
              <a:buNone/>
            </a:pPr>
            <a:r>
              <a:rPr lang="zh-CN">
                <a:latin typeface="Times New Roman" panose="02020603050405020304" pitchFamily="18" charset="0"/>
              </a:rPr>
              <a:t>   </a:t>
            </a:r>
            <a:r>
              <a:rPr lang="zh-CN" sz="2800">
                <a:latin typeface="Times New Roman" panose="02020603050405020304" pitchFamily="18" charset="0"/>
                <a:ea typeface="仿宋_GB2312" pitchFamily="1" charset="-122"/>
              </a:rPr>
              <a:t>首先执行</a:t>
            </a:r>
            <a:r>
              <a:rPr lang="en-US" sz="2800">
                <a:latin typeface="Times New Roman" panose="02020603050405020304" pitchFamily="18" charset="0"/>
                <a:ea typeface="仿宋_GB2312" pitchFamily="1" charset="-122"/>
              </a:rPr>
              <a:t>Find(x,S)，</a:t>
            </a:r>
            <a:r>
              <a:rPr lang="zh-CN" sz="2800">
                <a:latin typeface="Times New Roman" panose="02020603050405020304" pitchFamily="18" charset="0"/>
                <a:ea typeface="仿宋_GB2312" pitchFamily="1" charset="-122"/>
              </a:rPr>
              <a:t>将元素</a:t>
            </a:r>
            <a:r>
              <a:rPr lang="en-US" sz="2800">
                <a:latin typeface="Times New Roman" panose="02020603050405020304" pitchFamily="18" charset="0"/>
                <a:ea typeface="仿宋_GB2312" pitchFamily="1" charset="-122"/>
              </a:rPr>
              <a:t>x</a:t>
            </a:r>
            <a:r>
              <a:rPr lang="zh-CN" sz="2800">
                <a:latin typeface="Times New Roman" panose="02020603050405020304" pitchFamily="18" charset="0"/>
                <a:ea typeface="仿宋_GB2312" pitchFamily="1" charset="-122"/>
              </a:rPr>
              <a:t>调整为伸展树的根节点，则</a:t>
            </a:r>
            <a:r>
              <a:rPr lang="en-US" sz="2800">
                <a:latin typeface="Times New Roman" panose="02020603050405020304" pitchFamily="18" charset="0"/>
                <a:ea typeface="仿宋_GB2312" pitchFamily="1" charset="-122"/>
              </a:rPr>
              <a:t>x</a:t>
            </a:r>
            <a:r>
              <a:rPr lang="zh-CN" sz="2800">
                <a:latin typeface="Times New Roman" panose="02020603050405020304" pitchFamily="18" charset="0"/>
                <a:ea typeface="仿宋_GB2312" pitchFamily="1" charset="-122"/>
              </a:rPr>
              <a:t>的左子树就是</a:t>
            </a:r>
            <a:r>
              <a:rPr lang="en-US" sz="2800">
                <a:latin typeface="Times New Roman" panose="02020603050405020304" pitchFamily="18" charset="0"/>
                <a:ea typeface="仿宋_GB2312" pitchFamily="1" charset="-122"/>
              </a:rPr>
              <a:t>S1，</a:t>
            </a:r>
            <a:r>
              <a:rPr lang="zh-CN" sz="2800">
                <a:latin typeface="Times New Roman" panose="02020603050405020304" pitchFamily="18" charset="0"/>
                <a:ea typeface="仿宋_GB2312" pitchFamily="1" charset="-122"/>
              </a:rPr>
              <a:t>而右子树为</a:t>
            </a:r>
            <a:r>
              <a:rPr lang="en-US" sz="2800">
                <a:latin typeface="Times New Roman" panose="02020603050405020304" pitchFamily="18" charset="0"/>
                <a:ea typeface="仿宋_GB2312" pitchFamily="1" charset="-122"/>
              </a:rPr>
              <a:t>S2。</a:t>
            </a:r>
            <a:endParaRPr lang="zh-CN" sz="2800">
              <a:latin typeface="Times New Roman" panose="02020603050405020304" pitchFamily="18" charset="0"/>
              <a:ea typeface="仿宋_GB2312" pitchFamily="1" charset="-122"/>
            </a:endParaRPr>
          </a:p>
        </p:txBody>
      </p:sp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755650" y="4437063"/>
          <a:ext cx="1408113" cy="165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6" name="" r:id="rId1" imgW="866775" imgH="1019175" progId="Paint.Picture">
                  <p:embed/>
                </p:oleObj>
              </mc:Choice>
              <mc:Fallback>
                <p:oleObj name="" r:id="rId1" imgW="866775" imgH="101917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4437063"/>
                        <a:ext cx="1408113" cy="165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029200"/>
            <a:ext cx="1223963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3733800" y="4495800"/>
          <a:ext cx="1368425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7" name="" r:id="rId4" imgW="904875" imgH="1095375" progId="Paint.Picture">
                  <p:embed/>
                </p:oleObj>
              </mc:Choice>
              <mc:Fallback>
                <p:oleObj name="" r:id="rId4" imgW="904875" imgH="1095375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4495800"/>
                        <a:ext cx="1368425" cy="165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029200"/>
            <a:ext cx="11525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992" name="Object 8"/>
          <p:cNvGraphicFramePr>
            <a:graphicFrameLocks noChangeAspect="1"/>
          </p:cNvGraphicFramePr>
          <p:nvPr/>
        </p:nvGraphicFramePr>
        <p:xfrm>
          <a:off x="6705600" y="4419600"/>
          <a:ext cx="1425575" cy="172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8" name="" r:id="rId6" imgW="942975" imgH="1143000" progId="Paint.Picture">
                  <p:embed/>
                </p:oleObj>
              </mc:Choice>
              <mc:Fallback>
                <p:oleObj name="" r:id="rId6" imgW="942975" imgH="1143000" progId="Paint.Pictur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4419600"/>
                        <a:ext cx="1425575" cy="172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3" name="AutoShape 9" descr="粉色砂纸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7200" y="6248400"/>
            <a:ext cx="533400" cy="609600"/>
          </a:xfrm>
          <a:prstGeom prst="curvedLeftArrow">
            <a:avLst>
              <a:gd name="adj1" fmla="val 22857"/>
              <a:gd name="adj2" fmla="val 45714"/>
              <a:gd name="adj3" fmla="val 33333"/>
            </a:avLst>
          </a:prstGeom>
          <a:blipFill dpi="0" rotWithShape="0">
            <a:blip r:embed="rId9"/>
            <a:srcRect/>
            <a:tile tx="0" ty="0" sx="100000" sy="100000" flip="none" algn="tl"/>
          </a:blipFill>
          <a:ln w="9525" cmpd="sng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994" name="AutoShape 10" descr="蓝色砂纸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8077200" y="6248400"/>
            <a:ext cx="533400" cy="609600"/>
          </a:xfrm>
          <a:prstGeom prst="curvedRightArrow">
            <a:avLst>
              <a:gd name="adj1" fmla="val 22857"/>
              <a:gd name="adj2" fmla="val 45714"/>
              <a:gd name="adj3" fmla="val 33333"/>
            </a:avLst>
          </a:prstGeom>
          <a:blipFill dpi="0" rotWithShape="0">
            <a:blip r:embed="rId11"/>
            <a:srcRect/>
            <a:tile tx="0" ty="0" sx="100000" sy="100000" flip="none" algn="tl"/>
          </a:blipFill>
          <a:ln w="9525" cmpd="sng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F2B8-DECB-4F53-BFB1-1ED07CB3D6FE}" type="slidenum">
              <a:rPr lang="en-US" altLang="zh-CN"/>
            </a:fld>
            <a:endParaRPr lang="en-US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1143000"/>
          </a:xfrm>
        </p:spPr>
        <p:txBody>
          <a:bodyPr/>
          <a:lstStyle/>
          <a:p>
            <a:r>
              <a:rPr lang="zh-CN" altLang="en-US" sz="5400">
                <a:ea typeface="隶书" panose="02010509060101010101" pitchFamily="49" charset="-122"/>
              </a:rPr>
              <a:t>情况</a:t>
            </a:r>
            <a:r>
              <a:rPr lang="en-US" altLang="zh-CN">
                <a:ea typeface="隶书" panose="02010509060101010101" pitchFamily="49" charset="-122"/>
              </a:rPr>
              <a:t>2</a:t>
            </a:r>
            <a:r>
              <a:rPr lang="zh-CN" altLang="en-US" sz="5400">
                <a:ea typeface="隶书" panose="02010509060101010101" pitchFamily="49" charset="-122"/>
              </a:rPr>
              <a:t>的时间效率分析</a:t>
            </a:r>
            <a:endParaRPr lang="zh-CN" altLang="en-US" sz="5400">
              <a:ea typeface="隶书" panose="02010509060101010101" pitchFamily="49" charset="-122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2057400"/>
          </a:xfrm>
        </p:spPr>
        <p:txBody>
          <a:bodyPr/>
          <a:lstStyle/>
          <a:p>
            <a:r>
              <a:rPr lang="zh-CN" sz="2400"/>
              <a:t>花费不超过</a:t>
            </a:r>
            <a:r>
              <a:rPr lang="en-US" sz="2400" i="1"/>
              <a:t>2 (μ’(x) -μ(x)) +1 </a:t>
            </a:r>
            <a:endParaRPr lang="en-US" sz="2400" i="1"/>
          </a:p>
          <a:p>
            <a:r>
              <a:rPr lang="zh-CN" sz="2000"/>
              <a:t>当</a:t>
            </a:r>
            <a:r>
              <a:rPr lang="en-US" sz="2000" i="1"/>
              <a:t>μ’(x) &lt;μ(x)</a:t>
            </a:r>
            <a:r>
              <a:rPr lang="en-US" sz="2000"/>
              <a:t> </a:t>
            </a:r>
            <a:r>
              <a:rPr lang="zh-CN" sz="2000"/>
              <a:t>时，显然不超过</a:t>
            </a:r>
            <a:r>
              <a:rPr lang="en-US" sz="2000" i="1"/>
              <a:t>3 (μ’(x) -μ(x))</a:t>
            </a:r>
            <a:endParaRPr lang="en-US" sz="2000" i="1"/>
          </a:p>
          <a:p>
            <a:r>
              <a:rPr lang="zh-CN" sz="2000"/>
              <a:t>当</a:t>
            </a:r>
            <a:r>
              <a:rPr lang="en-US" sz="2000" i="1"/>
              <a:t>μ’(x) =μ(x)</a:t>
            </a:r>
            <a:r>
              <a:rPr lang="en-US" sz="2000"/>
              <a:t> </a:t>
            </a:r>
            <a:r>
              <a:rPr lang="zh-CN" sz="2000"/>
              <a:t>时，可证明</a:t>
            </a:r>
            <a:endParaRPr lang="zh-CN" sz="2000"/>
          </a:p>
          <a:p>
            <a:pPr>
              <a:buFontTx/>
              <a:buNone/>
            </a:pPr>
            <a:r>
              <a:rPr lang="en-US" sz="2000" i="1"/>
              <a:t>       μ’(x) +μ’(y) + μ’(z) &lt;μ(x) +μ(y) +μ(z)</a:t>
            </a:r>
            <a:endParaRPr lang="en-US" sz="2000"/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191000"/>
            <a:ext cx="5562600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609600" y="3048000"/>
            <a:ext cx="7924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>
                <a:latin typeface="Times New Roman" panose="02020603050405020304" pitchFamily="18" charset="0"/>
              </a:rPr>
              <a:t>图中，</a:t>
            </a:r>
            <a:r>
              <a:rPr lang="en-US" i="1">
                <a:latin typeface="Tahoma" panose="020B0604030504040204" pitchFamily="34" charset="0"/>
              </a:rPr>
              <a:t>μ(x) =μ’(x) =μ(z)</a:t>
            </a:r>
            <a:r>
              <a:rPr lang="en-US">
                <a:latin typeface="Tahoma" panose="020B0604030504040204" pitchFamily="34" charset="0"/>
              </a:rPr>
              <a:t>。                                                                     </a:t>
            </a:r>
            <a:r>
              <a:rPr lang="zh-CN">
                <a:latin typeface="Tahoma" panose="020B0604030504040204" pitchFamily="34" charset="0"/>
              </a:rPr>
              <a:t>显然</a:t>
            </a:r>
            <a:r>
              <a:rPr lang="en-US" i="1">
                <a:latin typeface="Tahoma" panose="020B0604030504040204" pitchFamily="34" charset="0"/>
              </a:rPr>
              <a:t>μ(x) =μ(y) =μ(z)</a:t>
            </a:r>
            <a:r>
              <a:rPr lang="en-US">
                <a:latin typeface="Tahoma" panose="020B0604030504040204" pitchFamily="34" charset="0"/>
              </a:rPr>
              <a:t>。</a:t>
            </a:r>
            <a:r>
              <a:rPr lang="zh-CN">
                <a:latin typeface="Tahoma" panose="020B0604030504040204" pitchFamily="34" charset="0"/>
              </a:rPr>
              <a:t>并且可以得出</a:t>
            </a:r>
            <a:r>
              <a:rPr lang="en-US" i="1">
                <a:latin typeface="Tahoma" panose="020B0604030504040204" pitchFamily="34" charset="0"/>
              </a:rPr>
              <a:t>μ(x) =μ’(z) =μ(z)</a:t>
            </a:r>
            <a:r>
              <a:rPr lang="en-US">
                <a:latin typeface="Tahoma" panose="020B0604030504040204" pitchFamily="34" charset="0"/>
              </a:rPr>
              <a:t>。</a:t>
            </a:r>
            <a:r>
              <a:rPr lang="en-US" sz="2400">
                <a:latin typeface="Times New Roman" panose="02020603050405020304" pitchFamily="18" charset="0"/>
              </a:rPr>
              <a:t> </a:t>
            </a:r>
            <a:r>
              <a:rPr lang="zh-CN" i="1">
                <a:latin typeface="Tahoma" panose="020B0604030504040204" pitchFamily="34" charset="0"/>
              </a:rPr>
              <a:t>      </a:t>
            </a:r>
            <a:r>
              <a:rPr lang="zh-CN">
                <a:latin typeface="Tahoma" panose="020B0604030504040204" pitchFamily="34" charset="0"/>
              </a:rPr>
              <a:t>令</a:t>
            </a:r>
            <a:r>
              <a:rPr lang="en-US" i="1">
                <a:latin typeface="Tahoma" panose="020B0604030504040204" pitchFamily="34" charset="0"/>
              </a:rPr>
              <a:t>a = 1 + |A| + |B|，b = 1 + |C| + |D| 。</a:t>
            </a:r>
            <a:r>
              <a:rPr lang="zh-CN">
                <a:latin typeface="Tahoma" panose="020B0604030504040204" pitchFamily="34" charset="0"/>
              </a:rPr>
              <a:t>那么                           </a:t>
            </a:r>
            <a:r>
              <a:rPr lang="zh-CN">
                <a:latin typeface="Tahoma" panose="020B0604030504040204" pitchFamily="34" charset="0"/>
                <a:cs typeface="Times New Roman" panose="02020603050405020304" pitchFamily="18" charset="0"/>
              </a:rPr>
              <a:t>[</a:t>
            </a:r>
            <a:r>
              <a:rPr lang="en-US">
                <a:latin typeface="Tahoma" panose="020B0604030504040204" pitchFamily="34" charset="0"/>
                <a:cs typeface="Times New Roman" panose="02020603050405020304" pitchFamily="18" charset="0"/>
              </a:rPr>
              <a:t>log a] = [log b] = [log (a+b+1)]</a:t>
            </a:r>
            <a:r>
              <a:rPr lang="en-US">
                <a:latin typeface="Tahoma" panose="020B0604030504040204" pitchFamily="34" charset="0"/>
              </a:rPr>
              <a:t> </a:t>
            </a:r>
            <a:endParaRPr lang="zh-CN">
              <a:latin typeface="Tahoma" panose="020B0604030504040204" pitchFamily="34" charset="0"/>
            </a:endParaRP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0" y="4419600"/>
            <a:ext cx="38862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CN">
                <a:latin typeface="Tahoma" panose="020B0604030504040204" pitchFamily="34" charset="0"/>
              </a:rPr>
              <a:t>不妨设</a:t>
            </a:r>
            <a:r>
              <a:rPr lang="en-US">
                <a:latin typeface="Tahoma" panose="020B0604030504040204" pitchFamily="34" charset="0"/>
              </a:rPr>
              <a:t>b≥a，</a:t>
            </a:r>
            <a:r>
              <a:rPr lang="zh-CN">
                <a:latin typeface="Tahoma" panose="020B0604030504040204" pitchFamily="34" charset="0"/>
              </a:rPr>
              <a:t>则有</a:t>
            </a:r>
            <a:endParaRPr lang="zh-CN">
              <a:latin typeface="Tahom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zh-CN">
                <a:latin typeface="Tahoma" panose="020B0604030504040204" pitchFamily="34" charset="0"/>
              </a:rPr>
              <a:t>[</a:t>
            </a:r>
            <a:r>
              <a:rPr lang="en-US">
                <a:latin typeface="Tahoma" panose="020B0604030504040204" pitchFamily="34" charset="0"/>
              </a:rPr>
              <a:t>log (a+b+1)] ≥ [log (2a)]</a:t>
            </a:r>
            <a:endParaRPr lang="en-US">
              <a:latin typeface="Tahom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n-US">
                <a:latin typeface="Tahoma" panose="020B0604030504040204" pitchFamily="34" charset="0"/>
              </a:rPr>
              <a:t>                     = 1+[log a]</a:t>
            </a:r>
            <a:endParaRPr lang="en-US"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>
                <a:latin typeface="Tahoma" panose="020B0604030504040204" pitchFamily="34" charset="0"/>
              </a:rPr>
              <a:t>                            &gt; [log a]</a:t>
            </a:r>
            <a:r>
              <a:rPr lang="en-US">
                <a:latin typeface="Times New Roman" panose="02020603050405020304" pitchFamily="18" charset="0"/>
              </a:rPr>
              <a:t> </a:t>
            </a:r>
            <a:endParaRPr lang="zh-CN">
              <a:latin typeface="Times New Roman" panose="02020603050405020304" pitchFamily="18" charset="0"/>
            </a:endParaRPr>
          </a:p>
        </p:txBody>
      </p:sp>
      <p:sp>
        <p:nvSpPr>
          <p:cNvPr id="43015" name="AutoShape 7" descr="粉色砂纸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57200" y="6248400"/>
            <a:ext cx="533400" cy="609600"/>
          </a:xfrm>
          <a:prstGeom prst="curvedLeftArrow">
            <a:avLst>
              <a:gd name="adj1" fmla="val 22857"/>
              <a:gd name="adj2" fmla="val 45714"/>
              <a:gd name="adj3" fmla="val 33333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 cmpd="sng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016" name="AutoShape 8" descr="蓝色砂纸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077200" y="6248400"/>
            <a:ext cx="533400" cy="609600"/>
          </a:xfrm>
          <a:prstGeom prst="curvedRightArrow">
            <a:avLst>
              <a:gd name="adj1" fmla="val 22857"/>
              <a:gd name="adj2" fmla="val 45714"/>
              <a:gd name="adj3" fmla="val 33333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 cmpd="sng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AF74F-CCFE-40BC-878D-12FC0EDB4A9D}" type="slidenum">
              <a:rPr lang="en-US" altLang="zh-CN"/>
            </a:fld>
            <a:endParaRPr lang="en-US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5400">
                <a:ea typeface="隶书" panose="02010509060101010101" pitchFamily="49" charset="-122"/>
              </a:rPr>
              <a:t>关于时间复杂度</a:t>
            </a:r>
            <a:endParaRPr lang="zh-CN" altLang="en-US" sz="5400">
              <a:ea typeface="隶书" panose="02010509060101010101" pitchFamily="49" charset="-122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>
                <a:ea typeface="楷体_GB2312" pitchFamily="1" charset="-122"/>
              </a:rPr>
              <a:t>伸展树操作中，</a:t>
            </a:r>
            <a:endParaRPr lang="zh-CN">
              <a:ea typeface="楷体_GB2312" pitchFamily="1" charset="-122"/>
            </a:endParaRPr>
          </a:p>
          <a:p>
            <a:pPr>
              <a:buFontTx/>
              <a:buNone/>
            </a:pPr>
            <a:r>
              <a:rPr lang="zh-CN">
                <a:ea typeface="楷体_GB2312" pitchFamily="1" charset="-122"/>
              </a:rPr>
              <a:t>   被访问越</a:t>
            </a:r>
            <a:r>
              <a:rPr lang="zh-CN">
                <a:ea typeface="黑体" panose="02010609060101010101" pitchFamily="49" charset="-122"/>
              </a:rPr>
              <a:t>多</a:t>
            </a:r>
            <a:r>
              <a:rPr lang="zh-CN">
                <a:ea typeface="楷体_GB2312" pitchFamily="1" charset="-122"/>
              </a:rPr>
              <a:t>的节点越</a:t>
            </a:r>
            <a:r>
              <a:rPr lang="zh-CN">
                <a:ea typeface="黑体" panose="02010609060101010101" pitchFamily="49" charset="-122"/>
              </a:rPr>
              <a:t>接近</a:t>
            </a:r>
            <a:r>
              <a:rPr lang="zh-CN">
                <a:ea typeface="楷体_GB2312" pitchFamily="1" charset="-122"/>
              </a:rPr>
              <a:t>根节点。</a:t>
            </a:r>
            <a:endParaRPr lang="zh-CN">
              <a:ea typeface="楷体_GB2312" pitchFamily="1" charset="-122"/>
            </a:endParaRPr>
          </a:p>
          <a:p>
            <a:endParaRPr lang="zh-CN"/>
          </a:p>
          <a:p>
            <a:r>
              <a:rPr lang="zh-CN">
                <a:ea typeface="黑体" panose="02010609060101010101" pitchFamily="49" charset="-122"/>
              </a:rPr>
              <a:t>一个结论：</a:t>
            </a:r>
            <a:endParaRPr lang="zh-CN">
              <a:ea typeface="黑体" panose="02010609060101010101" pitchFamily="49" charset="-122"/>
            </a:endParaRPr>
          </a:p>
          <a:p>
            <a:pPr>
              <a:buFontTx/>
              <a:buNone/>
            </a:pPr>
            <a:r>
              <a:rPr lang="zh-CN"/>
              <a:t>   </a:t>
            </a:r>
            <a:r>
              <a:rPr lang="zh-CN">
                <a:ea typeface="仿宋_GB2312" pitchFamily="1" charset="-122"/>
              </a:rPr>
              <a:t>对于伸展树的一系列</a:t>
            </a:r>
            <a:r>
              <a:rPr lang="en-US">
                <a:ea typeface="仿宋_GB2312" pitchFamily="1" charset="-122"/>
              </a:rPr>
              <a:t>n</a:t>
            </a:r>
            <a:r>
              <a:rPr lang="zh-CN">
                <a:ea typeface="仿宋_GB2312" pitchFamily="1" charset="-122"/>
              </a:rPr>
              <a:t>个操作，其中关于节点</a:t>
            </a:r>
            <a:r>
              <a:rPr lang="en-US">
                <a:ea typeface="仿宋_GB2312" pitchFamily="1" charset="-122"/>
              </a:rPr>
              <a:t>x</a:t>
            </a:r>
            <a:r>
              <a:rPr lang="zh-CN">
                <a:ea typeface="仿宋_GB2312" pitchFamily="1" charset="-122"/>
              </a:rPr>
              <a:t>的有</a:t>
            </a:r>
            <a:r>
              <a:rPr lang="en-US">
                <a:ea typeface="仿宋_GB2312" pitchFamily="1" charset="-122"/>
              </a:rPr>
              <a:t>m</a:t>
            </a:r>
            <a:r>
              <a:rPr lang="zh-CN">
                <a:ea typeface="仿宋_GB2312" pitchFamily="1" charset="-122"/>
              </a:rPr>
              <a:t>个，那么这</a:t>
            </a:r>
            <a:r>
              <a:rPr lang="en-US">
                <a:ea typeface="仿宋_GB2312" pitchFamily="1" charset="-122"/>
              </a:rPr>
              <a:t>m</a:t>
            </a:r>
            <a:r>
              <a:rPr lang="zh-CN">
                <a:ea typeface="仿宋_GB2312" pitchFamily="1" charset="-122"/>
              </a:rPr>
              <a:t>条操作的平摊复杂度为</a:t>
            </a:r>
            <a:r>
              <a:rPr lang="en-US">
                <a:ea typeface="仿宋_GB2312" pitchFamily="1" charset="-122"/>
              </a:rPr>
              <a:t>O(log</a:t>
            </a:r>
            <a:r>
              <a:rPr lang="en-US" baseline="-25000">
                <a:ea typeface="仿宋_GB2312" pitchFamily="1" charset="-122"/>
              </a:rPr>
              <a:t>2</a:t>
            </a:r>
            <a:r>
              <a:rPr lang="en-US">
                <a:ea typeface="仿宋_GB2312" pitchFamily="1" charset="-122"/>
              </a:rPr>
              <a:t>(n/m))。</a:t>
            </a:r>
            <a:endParaRPr lang="en-US">
              <a:ea typeface="仿宋_GB2312" pitchFamily="1" charset="-122"/>
            </a:endParaRPr>
          </a:p>
        </p:txBody>
      </p:sp>
      <p:sp>
        <p:nvSpPr>
          <p:cNvPr id="44036" name="AutoShape 4" descr="粉色砂纸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457200" y="6248400"/>
            <a:ext cx="533400" cy="609600"/>
          </a:xfrm>
          <a:prstGeom prst="curvedLeftArrow">
            <a:avLst>
              <a:gd name="adj1" fmla="val 22857"/>
              <a:gd name="adj2" fmla="val 45714"/>
              <a:gd name="adj3" fmla="val 33333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 cmpd="sng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037" name="AutoShape 5" descr="蓝色砂纸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077200" y="6248400"/>
            <a:ext cx="533400" cy="609600"/>
          </a:xfrm>
          <a:prstGeom prst="curvedRightArrow">
            <a:avLst>
              <a:gd name="adj1" fmla="val 22857"/>
              <a:gd name="adj2" fmla="val 45714"/>
              <a:gd name="adj3" fmla="val 33333"/>
            </a:avLst>
          </a:prstGeom>
          <a:blipFill dpi="0" rotWithShape="0">
            <a:blip r:embed="rId4"/>
            <a:srcRect/>
            <a:tile tx="0" ty="0" sx="100000" sy="100000" flip="none" algn="tl"/>
          </a:blipFill>
          <a:ln w="9525" cmpd="sng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D49ED-AE83-4936-B992-5F0210A8947E}" type="slidenum">
              <a:rPr lang="en-US" altLang="zh-CN"/>
            </a:fld>
            <a:endParaRPr lang="en-US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sz="5400">
                <a:ea typeface="隶书" panose="02010509060101010101" pitchFamily="49" charset="-122"/>
              </a:rPr>
              <a:t>伸展树 </a:t>
            </a:r>
            <a:r>
              <a:rPr lang="en-US" sz="4800">
                <a:latin typeface="Comic Sans MS" panose="030F0702030302020204" pitchFamily="66" charset="0"/>
                <a:ea typeface="隶书" panose="02010509060101010101" pitchFamily="49" charset="-122"/>
              </a:rPr>
              <a:t>Vs</a:t>
            </a:r>
            <a:r>
              <a:rPr lang="en-US" sz="5400">
                <a:ea typeface="隶书" panose="02010509060101010101" pitchFamily="49" charset="-122"/>
              </a:rPr>
              <a:t> </a:t>
            </a:r>
            <a:r>
              <a:rPr lang="zh-CN" sz="5400">
                <a:ea typeface="隶书" panose="02010509060101010101" pitchFamily="49" charset="-122"/>
              </a:rPr>
              <a:t>平衡二叉树</a:t>
            </a:r>
            <a:endParaRPr lang="en-US" sz="5400">
              <a:ea typeface="隶书" panose="02010509060101010101" pitchFamily="49" charset="-122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zh-CN"/>
              <a:t>不需要记录其他信息</a:t>
            </a:r>
            <a:endParaRPr lang="zh-CN"/>
          </a:p>
          <a:p>
            <a:r>
              <a:rPr lang="zh-CN"/>
              <a:t>编程复杂度低</a:t>
            </a:r>
            <a:endParaRPr lang="zh-CN"/>
          </a:p>
          <a:p>
            <a:r>
              <a:rPr lang="zh-CN"/>
              <a:t>合并、分离操作时间复杂度</a:t>
            </a:r>
            <a:r>
              <a:rPr lang="en-US"/>
              <a:t>O(log</a:t>
            </a:r>
            <a:r>
              <a:rPr lang="en-US" baseline="-25000"/>
              <a:t>2</a:t>
            </a:r>
            <a:r>
              <a:rPr lang="en-US"/>
              <a:t>n)</a:t>
            </a:r>
            <a:endParaRPr lang="en-US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zh-CN" altLang="en-US"/>
              <a:t>要记录平衡因子</a:t>
            </a:r>
            <a:endParaRPr lang="zh-CN" altLang="en-US"/>
          </a:p>
          <a:p>
            <a:r>
              <a:rPr lang="zh-CN" altLang="en-US"/>
              <a:t>编程较复杂</a:t>
            </a:r>
            <a:endParaRPr lang="zh-CN" altLang="en-US"/>
          </a:p>
          <a:p>
            <a:r>
              <a:rPr lang="zh-CN" altLang="en-US"/>
              <a:t>不支持直接的合并操作和分离操作</a:t>
            </a:r>
            <a:endParaRPr lang="zh-CN" altLang="en-US"/>
          </a:p>
        </p:txBody>
      </p:sp>
      <p:sp>
        <p:nvSpPr>
          <p:cNvPr id="45061" name="AutoShape 5" descr="粉色砂纸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457200" y="6248400"/>
            <a:ext cx="533400" cy="609600"/>
          </a:xfrm>
          <a:prstGeom prst="curvedLeftArrow">
            <a:avLst>
              <a:gd name="adj1" fmla="val 22857"/>
              <a:gd name="adj2" fmla="val 45714"/>
              <a:gd name="adj3" fmla="val 33333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 cmpd="sng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062" name="AutoShape 6" descr="蓝色砂纸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077200" y="6248400"/>
            <a:ext cx="533400" cy="609600"/>
          </a:xfrm>
          <a:prstGeom prst="curvedRightArrow">
            <a:avLst>
              <a:gd name="adj1" fmla="val 22857"/>
              <a:gd name="adj2" fmla="val 45714"/>
              <a:gd name="adj3" fmla="val 33333"/>
            </a:avLst>
          </a:prstGeom>
          <a:blipFill dpi="0" rotWithShape="0">
            <a:blip r:embed="rId4"/>
            <a:srcRect/>
            <a:tile tx="0" ty="0" sx="100000" sy="100000" flip="none" algn="tl"/>
          </a:blipFill>
          <a:ln w="9525" cmpd="sng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7DAC7B6C-D021-49DA-80A1-2E707E180CC1}" type="slidenum">
              <a:rPr lang="en-US" altLang="zh-CN"/>
            </a:fld>
            <a:endParaRPr lang="en-US"/>
          </a:p>
        </p:txBody>
      </p:sp>
      <p:sp>
        <p:nvSpPr>
          <p:cNvPr id="46082" name="WordArt 2"/>
          <p:cNvSpPr>
            <a:spLocks noChangeArrowheads="1" noChangeShapeType="1"/>
          </p:cNvSpPr>
          <p:nvPr/>
        </p:nvSpPr>
        <p:spPr bwMode="auto">
          <a:xfrm>
            <a:off x="1676400" y="2362200"/>
            <a:ext cx="5638800" cy="2438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i="1" kern="10">
                <a:ln w="19050" cmpd="sng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Thank you</a:t>
            </a:r>
            <a:endParaRPr lang="zh-CN" altLang="en-US" sz="3600" i="1" kern="10">
              <a:ln w="19050" cmpd="sng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6083" name="AutoShape 3" descr="粉色砂纸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457200" y="6248400"/>
            <a:ext cx="533400" cy="609600"/>
          </a:xfrm>
          <a:prstGeom prst="curvedLeftArrow">
            <a:avLst>
              <a:gd name="adj1" fmla="val 22857"/>
              <a:gd name="adj2" fmla="val 45714"/>
              <a:gd name="adj3" fmla="val 33333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 cmpd="sng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诗情画意">
  <a:themeElements>
    <a:clrScheme name="诗情画意 9">
      <a:dk1>
        <a:srgbClr val="000099"/>
      </a:dk1>
      <a:lt1>
        <a:srgbClr val="FFE2C5"/>
      </a:lt1>
      <a:dk2>
        <a:srgbClr val="000000"/>
      </a:dk2>
      <a:lt2>
        <a:srgbClr val="C0C0C0"/>
      </a:lt2>
      <a:accent1>
        <a:srgbClr val="EAEAEA"/>
      </a:accent1>
      <a:accent2>
        <a:srgbClr val="B26EB4"/>
      </a:accent2>
      <a:accent3>
        <a:srgbClr val="FFEEDF"/>
      </a:accent3>
      <a:accent4>
        <a:srgbClr val="000082"/>
      </a:accent4>
      <a:accent5>
        <a:srgbClr val="F3F3F3"/>
      </a:accent5>
      <a:accent6>
        <a:srgbClr val="A163A3"/>
      </a:accent6>
      <a:hlink>
        <a:srgbClr val="CC3300"/>
      </a:hlink>
      <a:folHlink>
        <a:srgbClr val="0088E4"/>
      </a:folHlink>
    </a:clrScheme>
    <a:fontScheme name="诗情画意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诗情画意 1">
        <a:dk1>
          <a:srgbClr val="007A77"/>
        </a:dk1>
        <a:lt1>
          <a:srgbClr val="FFFFFF"/>
        </a:lt1>
        <a:dk2>
          <a:srgbClr val="003399"/>
        </a:dk2>
        <a:lt2>
          <a:srgbClr val="C0C0C0"/>
        </a:lt2>
        <a:accent1>
          <a:srgbClr val="EBF7FF"/>
        </a:accent1>
        <a:accent2>
          <a:srgbClr val="3366FF"/>
        </a:accent2>
        <a:accent3>
          <a:srgbClr val="FFFFFF"/>
        </a:accent3>
        <a:accent4>
          <a:srgbClr val="006765"/>
        </a:accent4>
        <a:accent5>
          <a:srgbClr val="F3FAFF"/>
        </a:accent5>
        <a:accent6>
          <a:srgbClr val="2D5CE7"/>
        </a:accent6>
        <a:hlink>
          <a:srgbClr val="DC5900"/>
        </a:hlink>
        <a:folHlink>
          <a:srgbClr val="7979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2">
        <a:dk1>
          <a:srgbClr val="005FBE"/>
        </a:dk1>
        <a:lt1>
          <a:srgbClr val="FFFFDD"/>
        </a:lt1>
        <a:dk2>
          <a:srgbClr val="2C5884"/>
        </a:dk2>
        <a:lt2>
          <a:srgbClr val="C0C0C0"/>
        </a:lt2>
        <a:accent1>
          <a:srgbClr val="E9F7FF"/>
        </a:accent1>
        <a:accent2>
          <a:srgbClr val="F89400"/>
        </a:accent2>
        <a:accent3>
          <a:srgbClr val="FFFFEB"/>
        </a:accent3>
        <a:accent4>
          <a:srgbClr val="0050A2"/>
        </a:accent4>
        <a:accent5>
          <a:srgbClr val="F2FAFF"/>
        </a:accent5>
        <a:accent6>
          <a:srgbClr val="E18600"/>
        </a:accent6>
        <a:hlink>
          <a:srgbClr val="B20048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3">
        <a:dk1>
          <a:srgbClr val="5D5D8B"/>
        </a:dk1>
        <a:lt1>
          <a:srgbClr val="DAEADE"/>
        </a:lt1>
        <a:dk2>
          <a:srgbClr val="A25269"/>
        </a:dk2>
        <a:lt2>
          <a:srgbClr val="C0C0C0"/>
        </a:lt2>
        <a:accent1>
          <a:srgbClr val="FFFFDD"/>
        </a:accent1>
        <a:accent2>
          <a:srgbClr val="3399FF"/>
        </a:accent2>
        <a:accent3>
          <a:srgbClr val="EAF3EC"/>
        </a:accent3>
        <a:accent4>
          <a:srgbClr val="4E4E76"/>
        </a:accent4>
        <a:accent5>
          <a:srgbClr val="FFFFEB"/>
        </a:accent5>
        <a:accent6>
          <a:srgbClr val="2D8AE7"/>
        </a:accent6>
        <a:hlink>
          <a:srgbClr val="336699"/>
        </a:hlink>
        <a:folHlink>
          <a:srgbClr val="F08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4">
        <a:dk1>
          <a:srgbClr val="006666"/>
        </a:dk1>
        <a:lt1>
          <a:srgbClr val="CCECFF"/>
        </a:lt1>
        <a:dk2>
          <a:srgbClr val="336699"/>
        </a:dk2>
        <a:lt2>
          <a:srgbClr val="C0C0C0"/>
        </a:lt2>
        <a:accent1>
          <a:srgbClr val="FFFFCC"/>
        </a:accent1>
        <a:accent2>
          <a:srgbClr val="FF6600"/>
        </a:accent2>
        <a:accent3>
          <a:srgbClr val="E2F4FF"/>
        </a:accent3>
        <a:accent4>
          <a:srgbClr val="005656"/>
        </a:accent4>
        <a:accent5>
          <a:srgbClr val="FFFFE2"/>
        </a:accent5>
        <a:accent6>
          <a:srgbClr val="E75C00"/>
        </a:accent6>
        <a:hlink>
          <a:srgbClr val="0066FF"/>
        </a:hlink>
        <a:folHlink>
          <a:srgbClr val="BE547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5">
        <a:dk1>
          <a:srgbClr val="0033CC"/>
        </a:dk1>
        <a:lt1>
          <a:srgbClr val="FFE9E9"/>
        </a:lt1>
        <a:dk2>
          <a:srgbClr val="000000"/>
        </a:dk2>
        <a:lt2>
          <a:srgbClr val="C0C0C0"/>
        </a:lt2>
        <a:accent1>
          <a:srgbClr val="D5E5DB"/>
        </a:accent1>
        <a:accent2>
          <a:srgbClr val="3366FF"/>
        </a:accent2>
        <a:accent3>
          <a:srgbClr val="FFF2F2"/>
        </a:accent3>
        <a:accent4>
          <a:srgbClr val="002AAE"/>
        </a:accent4>
        <a:accent5>
          <a:srgbClr val="E7F0EA"/>
        </a:accent5>
        <a:accent6>
          <a:srgbClr val="2D5CE7"/>
        </a:accent6>
        <a:hlink>
          <a:srgbClr val="FF9900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6">
        <a:dk1>
          <a:srgbClr val="336699"/>
        </a:dk1>
        <a:lt1>
          <a:srgbClr val="F4E9E0"/>
        </a:lt1>
        <a:dk2>
          <a:srgbClr val="DC5900"/>
        </a:dk2>
        <a:lt2>
          <a:srgbClr val="C0C0C0"/>
        </a:lt2>
        <a:accent1>
          <a:srgbClr val="E4E4E4"/>
        </a:accent1>
        <a:accent2>
          <a:srgbClr val="3399FF"/>
        </a:accent2>
        <a:accent3>
          <a:srgbClr val="F8F2ED"/>
        </a:accent3>
        <a:accent4>
          <a:srgbClr val="2A5682"/>
        </a:accent4>
        <a:accent5>
          <a:srgbClr val="EFEFEF"/>
        </a:accent5>
        <a:accent6>
          <a:srgbClr val="2D8AE7"/>
        </a:accent6>
        <a:hlink>
          <a:srgbClr val="CC0066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7">
        <a:dk1>
          <a:srgbClr val="CC3300"/>
        </a:dk1>
        <a:lt1>
          <a:srgbClr val="E5E5FF"/>
        </a:lt1>
        <a:dk2>
          <a:srgbClr val="565680"/>
        </a:dk2>
        <a:lt2>
          <a:srgbClr val="C0C0C0"/>
        </a:lt2>
        <a:accent1>
          <a:srgbClr val="E6E4EC"/>
        </a:accent1>
        <a:accent2>
          <a:srgbClr val="0066CC"/>
        </a:accent2>
        <a:accent3>
          <a:srgbClr val="F0F0FF"/>
        </a:accent3>
        <a:accent4>
          <a:srgbClr val="AE2A00"/>
        </a:accent4>
        <a:accent5>
          <a:srgbClr val="F0EFF4"/>
        </a:accent5>
        <a:accent6>
          <a:srgbClr val="005CB9"/>
        </a:accent6>
        <a:hlink>
          <a:srgbClr val="008080"/>
        </a:hlink>
        <a:folHlink>
          <a:srgbClr val="7B7B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8">
        <a:dk1>
          <a:srgbClr val="000099"/>
        </a:dk1>
        <a:lt1>
          <a:srgbClr val="FFE2C5"/>
        </a:lt1>
        <a:dk2>
          <a:srgbClr val="007D7A"/>
        </a:dk2>
        <a:lt2>
          <a:srgbClr val="C0C0C0"/>
        </a:lt2>
        <a:accent1>
          <a:srgbClr val="EAEAEA"/>
        </a:accent1>
        <a:accent2>
          <a:srgbClr val="B26EB4"/>
        </a:accent2>
        <a:accent3>
          <a:srgbClr val="FFEEDF"/>
        </a:accent3>
        <a:accent4>
          <a:srgbClr val="000082"/>
        </a:accent4>
        <a:accent5>
          <a:srgbClr val="F3F3F3"/>
        </a:accent5>
        <a:accent6>
          <a:srgbClr val="A163A3"/>
        </a:accent6>
        <a:hlink>
          <a:srgbClr val="CC3300"/>
        </a:hlink>
        <a:folHlink>
          <a:srgbClr val="0088E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9">
        <a:dk1>
          <a:srgbClr val="000099"/>
        </a:dk1>
        <a:lt1>
          <a:srgbClr val="FFE2C5"/>
        </a:lt1>
        <a:dk2>
          <a:srgbClr val="000000"/>
        </a:dk2>
        <a:lt2>
          <a:srgbClr val="C0C0C0"/>
        </a:lt2>
        <a:accent1>
          <a:srgbClr val="EAEAEA"/>
        </a:accent1>
        <a:accent2>
          <a:srgbClr val="B26EB4"/>
        </a:accent2>
        <a:accent3>
          <a:srgbClr val="FFEEDF"/>
        </a:accent3>
        <a:accent4>
          <a:srgbClr val="000082"/>
        </a:accent4>
        <a:accent5>
          <a:srgbClr val="F3F3F3"/>
        </a:accent5>
        <a:accent6>
          <a:srgbClr val="A163A3"/>
        </a:accent6>
        <a:hlink>
          <a:srgbClr val="CC3300"/>
        </a:hlink>
        <a:folHlink>
          <a:srgbClr val="0088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古瓶荷花">
  <a:themeElements>
    <a:clrScheme name="古瓶荷花 1">
      <a:dk1>
        <a:srgbClr val="0033CC"/>
      </a:dk1>
      <a:lt1>
        <a:srgbClr val="FFFFFF"/>
      </a:lt1>
      <a:dk2>
        <a:srgbClr val="007572"/>
      </a:dk2>
      <a:lt2>
        <a:srgbClr val="C0C0C0"/>
      </a:lt2>
      <a:accent1>
        <a:srgbClr val="CCECFF"/>
      </a:accent1>
      <a:accent2>
        <a:srgbClr val="3399FF"/>
      </a:accent2>
      <a:accent3>
        <a:srgbClr val="FFFFFF"/>
      </a:accent3>
      <a:accent4>
        <a:srgbClr val="002AAE"/>
      </a:accent4>
      <a:accent5>
        <a:srgbClr val="E2F4FF"/>
      </a:accent5>
      <a:accent6>
        <a:srgbClr val="2D8AE7"/>
      </a:accent6>
      <a:hlink>
        <a:srgbClr val="CC0066"/>
      </a:hlink>
      <a:folHlink>
        <a:srgbClr val="7D7DA9"/>
      </a:folHlink>
    </a:clrScheme>
    <a:fontScheme name="古瓶荷花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古瓶荷花 1">
        <a:dk1>
          <a:srgbClr val="0033CC"/>
        </a:dk1>
        <a:lt1>
          <a:srgbClr val="FFFFFF"/>
        </a:lt1>
        <a:dk2>
          <a:srgbClr val="007572"/>
        </a:dk2>
        <a:lt2>
          <a:srgbClr val="C0C0C0"/>
        </a:lt2>
        <a:accent1>
          <a:srgbClr val="CCECFF"/>
        </a:accent1>
        <a:accent2>
          <a:srgbClr val="3399FF"/>
        </a:accent2>
        <a:accent3>
          <a:srgbClr val="FFFFFF"/>
        </a:accent3>
        <a:accent4>
          <a:srgbClr val="002AAE"/>
        </a:accent4>
        <a:accent5>
          <a:srgbClr val="E2F4FF"/>
        </a:accent5>
        <a:accent6>
          <a:srgbClr val="2D8AE7"/>
        </a:accent6>
        <a:hlink>
          <a:srgbClr val="CC0066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2">
        <a:dk1>
          <a:srgbClr val="007A77"/>
        </a:dk1>
        <a:lt1>
          <a:srgbClr val="EFF6EE"/>
        </a:lt1>
        <a:dk2>
          <a:srgbClr val="0066CC"/>
        </a:dk2>
        <a:lt2>
          <a:srgbClr val="C0C0C0"/>
        </a:lt2>
        <a:accent1>
          <a:srgbClr val="E7EEE6"/>
        </a:accent1>
        <a:accent2>
          <a:srgbClr val="FF9933"/>
        </a:accent2>
        <a:accent3>
          <a:srgbClr val="F6FAF5"/>
        </a:accent3>
        <a:accent4>
          <a:srgbClr val="006765"/>
        </a:accent4>
        <a:accent5>
          <a:srgbClr val="F1F5F0"/>
        </a:accent5>
        <a:accent6>
          <a:srgbClr val="E78A2D"/>
        </a:accent6>
        <a:hlink>
          <a:srgbClr val="636395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3">
        <a:dk1>
          <a:srgbClr val="000000"/>
        </a:dk1>
        <a:lt1>
          <a:srgbClr val="CCFFCC"/>
        </a:lt1>
        <a:dk2>
          <a:srgbClr val="E88A00"/>
        </a:dk2>
        <a:lt2>
          <a:srgbClr val="C0C0C0"/>
        </a:lt2>
        <a:accent1>
          <a:srgbClr val="CCECFF"/>
        </a:accent1>
        <a:accent2>
          <a:srgbClr val="336600"/>
        </a:accent2>
        <a:accent3>
          <a:srgbClr val="E2FFE2"/>
        </a:accent3>
        <a:accent4>
          <a:srgbClr val="000000"/>
        </a:accent4>
        <a:accent5>
          <a:srgbClr val="E2F4FF"/>
        </a:accent5>
        <a:accent6>
          <a:srgbClr val="2D5C00"/>
        </a:accent6>
        <a:hlink>
          <a:srgbClr val="3333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4">
        <a:dk1>
          <a:srgbClr val="000000"/>
        </a:dk1>
        <a:lt1>
          <a:srgbClr val="FFFFCC"/>
        </a:lt1>
        <a:dk2>
          <a:srgbClr val="CC3300"/>
        </a:dk2>
        <a:lt2>
          <a:srgbClr val="C0C0C0"/>
        </a:lt2>
        <a:accent1>
          <a:srgbClr val="FFFFCC"/>
        </a:accent1>
        <a:accent2>
          <a:srgbClr val="339933"/>
        </a:accent2>
        <a:accent3>
          <a:srgbClr val="FFFFE2"/>
        </a:accent3>
        <a:accent4>
          <a:srgbClr val="000000"/>
        </a:accent4>
        <a:accent5>
          <a:srgbClr val="FFFFE2"/>
        </a:accent5>
        <a:accent6>
          <a:srgbClr val="2D8A2D"/>
        </a:accent6>
        <a:hlink>
          <a:srgbClr val="0066FF"/>
        </a:hlink>
        <a:folHlink>
          <a:srgbClr val="6F6F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5">
        <a:dk1>
          <a:srgbClr val="636395"/>
        </a:dk1>
        <a:lt1>
          <a:srgbClr val="FFE2C5"/>
        </a:lt1>
        <a:dk2>
          <a:srgbClr val="000000"/>
        </a:dk2>
        <a:lt2>
          <a:srgbClr val="C0C0C0"/>
        </a:lt2>
        <a:accent1>
          <a:srgbClr val="FFE1E1"/>
        </a:accent1>
        <a:accent2>
          <a:srgbClr val="FF9933"/>
        </a:accent2>
        <a:accent3>
          <a:srgbClr val="FFEEDF"/>
        </a:accent3>
        <a:accent4>
          <a:srgbClr val="53537E"/>
        </a:accent4>
        <a:accent5>
          <a:srgbClr val="FFEEEE"/>
        </a:accent5>
        <a:accent6>
          <a:srgbClr val="E78A2D"/>
        </a:accent6>
        <a:hlink>
          <a:srgbClr val="008080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6">
        <a:dk1>
          <a:srgbClr val="626292"/>
        </a:dk1>
        <a:lt1>
          <a:srgbClr val="CCECFF"/>
        </a:lt1>
        <a:dk2>
          <a:srgbClr val="3333CC"/>
        </a:dk2>
        <a:lt2>
          <a:srgbClr val="C0C0C0"/>
        </a:lt2>
        <a:accent1>
          <a:srgbClr val="D9F1FF"/>
        </a:accent1>
        <a:accent2>
          <a:srgbClr val="FF9900"/>
        </a:accent2>
        <a:accent3>
          <a:srgbClr val="E2F4FF"/>
        </a:accent3>
        <a:accent4>
          <a:srgbClr val="53537C"/>
        </a:accent4>
        <a:accent5>
          <a:srgbClr val="E9F7FF"/>
        </a:accent5>
        <a:accent6>
          <a:srgbClr val="E78A00"/>
        </a:accent6>
        <a:hlink>
          <a:srgbClr val="CC00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7">
        <a:dk1>
          <a:srgbClr val="0066CC"/>
        </a:dk1>
        <a:lt1>
          <a:srgbClr val="FFE1E1"/>
        </a:lt1>
        <a:dk2>
          <a:srgbClr val="006600"/>
        </a:dk2>
        <a:lt2>
          <a:srgbClr val="C0C0C0"/>
        </a:lt2>
        <a:accent1>
          <a:srgbClr val="FFFFCC"/>
        </a:accent1>
        <a:accent2>
          <a:srgbClr val="009999"/>
        </a:accent2>
        <a:accent3>
          <a:srgbClr val="FFEEEE"/>
        </a:accent3>
        <a:accent4>
          <a:srgbClr val="0056AE"/>
        </a:accent4>
        <a:accent5>
          <a:srgbClr val="FFFFE2"/>
        </a:accent5>
        <a:accent6>
          <a:srgbClr val="008A8A"/>
        </a:accent6>
        <a:hlink>
          <a:srgbClr val="EC0000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8">
        <a:dk1>
          <a:srgbClr val="292929"/>
        </a:dk1>
        <a:lt1>
          <a:srgbClr val="DDDDDD"/>
        </a:lt1>
        <a:dk2>
          <a:srgbClr val="0066CC"/>
        </a:dk2>
        <a:lt2>
          <a:srgbClr val="B2B2B2"/>
        </a:lt2>
        <a:accent1>
          <a:srgbClr val="CACADC"/>
        </a:accent1>
        <a:accent2>
          <a:srgbClr val="FFCC00"/>
        </a:accent2>
        <a:accent3>
          <a:srgbClr val="EBEBEB"/>
        </a:accent3>
        <a:accent4>
          <a:srgbClr val="212121"/>
        </a:accent4>
        <a:accent5>
          <a:srgbClr val="E1E1EB"/>
        </a:accent5>
        <a:accent6>
          <a:srgbClr val="E7B900"/>
        </a:accent6>
        <a:hlink>
          <a:srgbClr val="008080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9">
        <a:dk1>
          <a:srgbClr val="000099"/>
        </a:dk1>
        <a:lt1>
          <a:srgbClr val="FFE2C5"/>
        </a:lt1>
        <a:dk2>
          <a:srgbClr val="000000"/>
        </a:dk2>
        <a:lt2>
          <a:srgbClr val="C0C0C0"/>
        </a:lt2>
        <a:accent1>
          <a:srgbClr val="EAEAEA"/>
        </a:accent1>
        <a:accent2>
          <a:srgbClr val="B26EB4"/>
        </a:accent2>
        <a:accent3>
          <a:srgbClr val="FFEEDF"/>
        </a:accent3>
        <a:accent4>
          <a:srgbClr val="000082"/>
        </a:accent4>
        <a:accent5>
          <a:srgbClr val="F3F3F3"/>
        </a:accent5>
        <a:accent6>
          <a:srgbClr val="A163A3"/>
        </a:accent6>
        <a:hlink>
          <a:srgbClr val="CC3300"/>
        </a:hlink>
        <a:folHlink>
          <a:srgbClr val="0088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umi Painting">
  <a:themeElements>
    <a:clrScheme name="Sumi Painting 1">
      <a:dk1>
        <a:srgbClr val="545472"/>
      </a:dk1>
      <a:lt1>
        <a:srgbClr val="FFFFFF"/>
      </a:lt1>
      <a:dk2>
        <a:srgbClr val="660066"/>
      </a:dk2>
      <a:lt2>
        <a:srgbClr val="9797B7"/>
      </a:lt2>
      <a:accent1>
        <a:srgbClr val="A7CCD9"/>
      </a:accent1>
      <a:accent2>
        <a:srgbClr val="C7C7DF"/>
      </a:accent2>
      <a:accent3>
        <a:srgbClr val="FFFFFF"/>
      </a:accent3>
      <a:accent4>
        <a:srgbClr val="464660"/>
      </a:accent4>
      <a:accent5>
        <a:srgbClr val="D0E2E9"/>
      </a:accent5>
      <a:accent6>
        <a:srgbClr val="B4B4CA"/>
      </a:accent6>
      <a:hlink>
        <a:srgbClr val="9595FF"/>
      </a:hlink>
      <a:folHlink>
        <a:srgbClr val="8888AE"/>
      </a:folHlink>
    </a:clrScheme>
    <a:fontScheme name="Sumi Painting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Blueprint">
  <a:themeElements>
    <a:clrScheme name="">
      <a:dk1>
        <a:srgbClr val="40458C"/>
      </a:dk1>
      <a:lt1>
        <a:srgbClr val="FFFFFF"/>
      </a:lt1>
      <a:dk2>
        <a:srgbClr val="000099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5502</Words>
  <Application>WPS 演示</Application>
  <PresentationFormat>全屏显示(4:3)</PresentationFormat>
  <Paragraphs>522</Paragraphs>
  <Slides>45</Slides>
  <Notes>1</Notes>
  <HiddenSlides>9</HiddenSlides>
  <MMClips>0</MMClips>
  <ScaleCrop>false</ScaleCrop>
  <HeadingPairs>
    <vt:vector size="8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4</vt:i4>
      </vt:variant>
      <vt:variant>
        <vt:lpstr>嵌入 OLE 服务器</vt:lpstr>
      </vt:variant>
      <vt:variant>
        <vt:i4>26</vt:i4>
      </vt:variant>
      <vt:variant>
        <vt:lpstr>幻灯片标题</vt:lpstr>
      </vt:variant>
      <vt:variant>
        <vt:i4>45</vt:i4>
      </vt:variant>
    </vt:vector>
  </HeadingPairs>
  <TitlesOfParts>
    <vt:vector size="92" baseType="lpstr">
      <vt:lpstr>Arial</vt:lpstr>
      <vt:lpstr>宋体</vt:lpstr>
      <vt:lpstr>Wingdings</vt:lpstr>
      <vt:lpstr>Times New Roman</vt:lpstr>
      <vt:lpstr>Tahoma</vt:lpstr>
      <vt:lpstr>黑体</vt:lpstr>
      <vt:lpstr>隶书</vt:lpstr>
      <vt:lpstr>仿宋_GB2312</vt:lpstr>
      <vt:lpstr>仿宋</vt:lpstr>
      <vt:lpstr>华文新魏</vt:lpstr>
      <vt:lpstr>楷体_GB2312</vt:lpstr>
      <vt:lpstr>新宋体</vt:lpstr>
      <vt:lpstr>幼圆</vt:lpstr>
      <vt:lpstr>微软雅黑</vt:lpstr>
      <vt:lpstr>Arial Unicode MS</vt:lpstr>
      <vt:lpstr>华文行楷</vt:lpstr>
      <vt:lpstr>Comic Sans MS</vt:lpstr>
      <vt:lpstr>诗情画意</vt:lpstr>
      <vt:lpstr>古瓶荷花</vt:lpstr>
      <vt:lpstr>Sumi Painting</vt:lpstr>
      <vt:lpstr>Blueprint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伸展树的基本操作与应用</vt:lpstr>
      <vt:lpstr>引言</vt:lpstr>
      <vt:lpstr>伸展树</vt:lpstr>
      <vt:lpstr>伸展树</vt:lpstr>
      <vt:lpstr>伸展操作Splay(x,S)</vt:lpstr>
      <vt:lpstr>伸展操作Splay(x,S) 情况1</vt:lpstr>
      <vt:lpstr>伸展操作Splay(x,S) 情况2</vt:lpstr>
      <vt:lpstr>伸展操作Splay(x,S) 情况3</vt:lpstr>
      <vt:lpstr>伸展操作举例</vt:lpstr>
      <vt:lpstr>伸展操作举例</vt:lpstr>
      <vt:lpstr>ZIG操作</vt:lpstr>
      <vt:lpstr>ZAG操作</vt:lpstr>
      <vt:lpstr>Splay操作</vt:lpstr>
      <vt:lpstr>伸展树的基本操作</vt:lpstr>
      <vt:lpstr>伸展树的基本操作</vt:lpstr>
      <vt:lpstr>伸展树的基本操作</vt:lpstr>
      <vt:lpstr>伸展树的基本操作</vt:lpstr>
      <vt:lpstr>伸展树的基本操作</vt:lpstr>
      <vt:lpstr>伸展树的基本操作</vt:lpstr>
      <vt:lpstr>时间复杂度分析</vt:lpstr>
      <vt:lpstr>时间复杂度分析</vt:lpstr>
      <vt:lpstr>时间复杂度分析</vt:lpstr>
      <vt:lpstr>时间复杂度分析</vt:lpstr>
      <vt:lpstr>时间复杂度分析 情况1</vt:lpstr>
      <vt:lpstr>时间复杂度分析 情况2</vt:lpstr>
      <vt:lpstr>时间复杂度分析 情况2</vt:lpstr>
      <vt:lpstr>时间复杂度分析 情况3</vt:lpstr>
      <vt:lpstr>时间复杂度分析</vt:lpstr>
      <vt:lpstr>伸展树的应用 </vt:lpstr>
      <vt:lpstr>伸展树的应用</vt:lpstr>
      <vt:lpstr>伸展树的应用</vt:lpstr>
      <vt:lpstr>伸展树的应用</vt:lpstr>
      <vt:lpstr>总结</vt:lpstr>
      <vt:lpstr>总结</vt:lpstr>
      <vt:lpstr>PowerPoint 演示文稿</vt:lpstr>
      <vt:lpstr>希望能和大家多交流	</vt:lpstr>
      <vt:lpstr>一些解释</vt:lpstr>
      <vt:lpstr>伸展操作 例1</vt:lpstr>
      <vt:lpstr>伸展操作 例2</vt:lpstr>
      <vt:lpstr>合并操作</vt:lpstr>
      <vt:lpstr>分离操作</vt:lpstr>
      <vt:lpstr>情况2的时间效率分析</vt:lpstr>
      <vt:lpstr>关于时间复杂度</vt:lpstr>
      <vt:lpstr>伸展树 Vs 平衡二叉树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ysy</dc:creator>
  <dc:subject>伸展树的基本操作与应用</dc:subject>
  <cp:lastModifiedBy>Administrator</cp:lastModifiedBy>
  <cp:revision>107</cp:revision>
  <cp:lastPrinted>2411-12-30T00:00:00Z</cp:lastPrinted>
  <dcterms:created xsi:type="dcterms:W3CDTF">2113-01-01T00:00:00Z</dcterms:created>
  <dcterms:modified xsi:type="dcterms:W3CDTF">2022-08-04T00:33:56Z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2052-11.8.2.10393</vt:lpwstr>
  </property>
</Properties>
</file>