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70" r:id="rId3"/>
    <p:sldId id="291" r:id="rId4"/>
    <p:sldId id="272" r:id="rId5"/>
    <p:sldId id="271" r:id="rId6"/>
    <p:sldId id="273" r:id="rId7"/>
    <p:sldId id="274" r:id="rId8"/>
    <p:sldId id="299" r:id="rId9"/>
    <p:sldId id="292" r:id="rId10"/>
    <p:sldId id="275" r:id="rId11"/>
    <p:sldId id="293" r:id="rId12"/>
    <p:sldId id="294" r:id="rId13"/>
    <p:sldId id="257" r:id="rId14"/>
    <p:sldId id="300" r:id="rId15"/>
    <p:sldId id="276" r:id="rId16"/>
    <p:sldId id="263" r:id="rId17"/>
    <p:sldId id="277" r:id="rId18"/>
    <p:sldId id="295" r:id="rId19"/>
    <p:sldId id="258" r:id="rId20"/>
    <p:sldId id="266" r:id="rId21"/>
    <p:sldId id="267" r:id="rId22"/>
    <p:sldId id="296" r:id="rId23"/>
    <p:sldId id="297" r:id="rId24"/>
    <p:sldId id="268" r:id="rId25"/>
    <p:sldId id="298" r:id="rId2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103" autoAdjust="0"/>
  </p:normalViewPr>
  <p:slideViewPr>
    <p:cSldViewPr>
      <p:cViewPr varScale="1">
        <p:scale>
          <a:sx n="94" d="100"/>
          <a:sy n="94" d="100"/>
        </p:scale>
        <p:origin x="201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71284A-A08C-44F0-A0CC-0E7CA97D9A2A}" type="datetimeFigureOut">
              <a:rPr lang="zh-CN" altLang="en-US" smtClean="0"/>
              <a:t>2022/8/11</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A28FBC-3367-4D3A-BB5A-D694ADC3EED6}" type="slidenum">
              <a:rPr lang="zh-CN" altLang="en-US" smtClean="0"/>
              <a:t>‹#›</a:t>
            </a:fld>
            <a:endParaRPr lang="zh-CN" altLang="en-US"/>
          </a:p>
        </p:txBody>
      </p:sp>
    </p:spTree>
    <p:extLst>
      <p:ext uri="{BB962C8B-B14F-4D97-AF65-F5344CB8AC3E}">
        <p14:creationId xmlns:p14="http://schemas.microsoft.com/office/powerpoint/2010/main" val="3366267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dirty="0"/>
              <a:t>简单多边形</a:t>
            </a:r>
            <a:r>
              <a:rPr lang="zh-CN" altLang="en-US" sz="1200" dirty="0"/>
              <a:t>：</a:t>
            </a:r>
            <a:r>
              <a:rPr lang="zh-CN" altLang="en-US" sz="1200" b="0" i="0" kern="1200" dirty="0">
                <a:solidFill>
                  <a:schemeClr val="tx1"/>
                </a:solidFill>
                <a:effectLst/>
                <a:latin typeface="+mn-lt"/>
                <a:ea typeface="+mn-ea"/>
                <a:cs typeface="+mn-cs"/>
              </a:rPr>
              <a:t>不连续的边都是不相交的。</a:t>
            </a:r>
            <a:endParaRPr lang="zh-CN" altLang="en-US" dirty="0"/>
          </a:p>
        </p:txBody>
      </p:sp>
      <p:sp>
        <p:nvSpPr>
          <p:cNvPr id="4" name="灯片编号占位符 3"/>
          <p:cNvSpPr>
            <a:spLocks noGrp="1"/>
          </p:cNvSpPr>
          <p:nvPr>
            <p:ph type="sldNum" sz="quarter" idx="10"/>
          </p:nvPr>
        </p:nvSpPr>
        <p:spPr/>
        <p:txBody>
          <a:bodyPr/>
          <a:lstStyle/>
          <a:p>
            <a:fld id="{CEA28FBC-3367-4D3A-BB5A-D694ADC3EED6}" type="slidenum">
              <a:rPr lang="zh-CN" altLang="en-US" smtClean="0"/>
              <a:t>3</a:t>
            </a:fld>
            <a:endParaRPr lang="zh-CN" altLang="en-US"/>
          </a:p>
        </p:txBody>
      </p:sp>
    </p:spTree>
    <p:extLst>
      <p:ext uri="{BB962C8B-B14F-4D97-AF65-F5344CB8AC3E}">
        <p14:creationId xmlns:p14="http://schemas.microsoft.com/office/powerpoint/2010/main" val="1355325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优角</a:t>
            </a:r>
            <a:r>
              <a:rPr lang="en-US" altLang="zh-CN" dirty="0"/>
              <a:t>(reflex angle)</a:t>
            </a:r>
            <a:r>
              <a:rPr lang="zh-CN" altLang="en-US" dirty="0"/>
              <a:t>亦称凹角，指大于平角</a:t>
            </a:r>
            <a:r>
              <a:rPr lang="en-US" altLang="zh-CN" dirty="0"/>
              <a:t>(180°)</a:t>
            </a:r>
            <a:r>
              <a:rPr lang="zh-CN" altLang="en-US" dirty="0"/>
              <a:t>而小于周角</a:t>
            </a:r>
            <a:r>
              <a:rPr lang="en-US" altLang="zh-CN" dirty="0"/>
              <a:t>(360°)</a:t>
            </a:r>
            <a:r>
              <a:rPr lang="zh-CN" altLang="en-US" dirty="0"/>
              <a:t>的角。直角、锐角和钝角统称劣角。</a:t>
            </a:r>
          </a:p>
        </p:txBody>
      </p:sp>
      <p:sp>
        <p:nvSpPr>
          <p:cNvPr id="4" name="灯片编号占位符 3"/>
          <p:cNvSpPr>
            <a:spLocks noGrp="1"/>
          </p:cNvSpPr>
          <p:nvPr>
            <p:ph type="sldNum" sz="quarter" idx="10"/>
          </p:nvPr>
        </p:nvSpPr>
        <p:spPr/>
        <p:txBody>
          <a:bodyPr/>
          <a:lstStyle/>
          <a:p>
            <a:fld id="{CEA28FBC-3367-4D3A-BB5A-D694ADC3EED6}" type="slidenum">
              <a:rPr lang="zh-CN" altLang="en-US" smtClean="0"/>
              <a:t>4</a:t>
            </a:fld>
            <a:endParaRPr lang="zh-CN" altLang="en-US"/>
          </a:p>
        </p:txBody>
      </p:sp>
    </p:spTree>
    <p:extLst>
      <p:ext uri="{BB962C8B-B14F-4D97-AF65-F5344CB8AC3E}">
        <p14:creationId xmlns:p14="http://schemas.microsoft.com/office/powerpoint/2010/main" val="1763465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p:sp>
      <p:sp>
        <p:nvSpPr>
          <p:cNvPr id="11267" name="备注占位符 2"/>
          <p:cNvSpPr>
            <a:spLocks noGrp="1" noChangeArrowheads="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dirty="0"/>
          </a:p>
        </p:txBody>
      </p:sp>
      <p:sp>
        <p:nvSpPr>
          <p:cNvPr id="11268" name="灯片编号占位符 3"/>
          <p:cNvSpPr>
            <a:spLocks noGrp="1"/>
          </p:cNvSpPr>
          <p:nvPr>
            <p:ph type="sldNum" sz="quarter" idx="5"/>
          </p:nvPr>
        </p:nvSpPr>
        <p:spPr>
          <a:noFill/>
        </p:spPr>
        <p:txBody>
          <a:bodyPr/>
          <a:lstStyle>
            <a:lvl1pPr>
              <a:defRPr sz="1400">
                <a:solidFill>
                  <a:srgbClr val="000000"/>
                </a:solidFill>
                <a:latin typeface="Times New Roman" pitchFamily="18" charset="0"/>
                <a:ea typeface="黑体" pitchFamily="49" charset="-122"/>
              </a:defRPr>
            </a:lvl1pPr>
            <a:lvl2pPr marL="742950" indent="-285750">
              <a:defRPr sz="1400">
                <a:solidFill>
                  <a:srgbClr val="000000"/>
                </a:solidFill>
                <a:latin typeface="Times New Roman" pitchFamily="18" charset="0"/>
                <a:ea typeface="黑体" pitchFamily="49" charset="-122"/>
              </a:defRPr>
            </a:lvl2pPr>
            <a:lvl3pPr marL="1143000" indent="-228600">
              <a:defRPr sz="1400">
                <a:solidFill>
                  <a:srgbClr val="000000"/>
                </a:solidFill>
                <a:latin typeface="Times New Roman" pitchFamily="18" charset="0"/>
                <a:ea typeface="黑体" pitchFamily="49" charset="-122"/>
              </a:defRPr>
            </a:lvl3pPr>
            <a:lvl4pPr marL="1600200" indent="-228600">
              <a:defRPr sz="1400">
                <a:solidFill>
                  <a:srgbClr val="000000"/>
                </a:solidFill>
                <a:latin typeface="Times New Roman" pitchFamily="18" charset="0"/>
                <a:ea typeface="黑体" pitchFamily="49" charset="-122"/>
              </a:defRPr>
            </a:lvl4pPr>
            <a:lvl5pPr marL="2057400" indent="-228600">
              <a:defRPr sz="1400">
                <a:solidFill>
                  <a:srgbClr val="000000"/>
                </a:solidFill>
                <a:latin typeface="Times New Roman" pitchFamily="18" charset="0"/>
                <a:ea typeface="黑体" pitchFamily="49" charset="-122"/>
              </a:defRPr>
            </a:lvl5pPr>
            <a:lvl6pPr marL="2514600" indent="-228600" eaLnBrk="0" fontAlgn="base" hangingPunct="0">
              <a:spcBef>
                <a:spcPct val="0"/>
              </a:spcBef>
              <a:spcAft>
                <a:spcPct val="0"/>
              </a:spcAft>
              <a:defRPr sz="1400">
                <a:solidFill>
                  <a:srgbClr val="000000"/>
                </a:solidFill>
                <a:latin typeface="Times New Roman" pitchFamily="18" charset="0"/>
                <a:ea typeface="黑体" pitchFamily="49" charset="-122"/>
              </a:defRPr>
            </a:lvl6pPr>
            <a:lvl7pPr marL="2971800" indent="-228600" eaLnBrk="0" fontAlgn="base" hangingPunct="0">
              <a:spcBef>
                <a:spcPct val="0"/>
              </a:spcBef>
              <a:spcAft>
                <a:spcPct val="0"/>
              </a:spcAft>
              <a:defRPr sz="1400">
                <a:solidFill>
                  <a:srgbClr val="000000"/>
                </a:solidFill>
                <a:latin typeface="Times New Roman" pitchFamily="18" charset="0"/>
                <a:ea typeface="黑体" pitchFamily="49" charset="-122"/>
              </a:defRPr>
            </a:lvl7pPr>
            <a:lvl8pPr marL="3429000" indent="-228600" eaLnBrk="0" fontAlgn="base" hangingPunct="0">
              <a:spcBef>
                <a:spcPct val="0"/>
              </a:spcBef>
              <a:spcAft>
                <a:spcPct val="0"/>
              </a:spcAft>
              <a:defRPr sz="1400">
                <a:solidFill>
                  <a:srgbClr val="000000"/>
                </a:solidFill>
                <a:latin typeface="Times New Roman" pitchFamily="18" charset="0"/>
                <a:ea typeface="黑体" pitchFamily="49" charset="-122"/>
              </a:defRPr>
            </a:lvl8pPr>
            <a:lvl9pPr marL="3886200" indent="-228600" eaLnBrk="0" fontAlgn="base" hangingPunct="0">
              <a:spcBef>
                <a:spcPct val="0"/>
              </a:spcBef>
              <a:spcAft>
                <a:spcPct val="0"/>
              </a:spcAft>
              <a:defRPr sz="1400">
                <a:solidFill>
                  <a:srgbClr val="000000"/>
                </a:solidFill>
                <a:latin typeface="Times New Roman" pitchFamily="18" charset="0"/>
                <a:ea typeface="黑体" pitchFamily="49" charset="-122"/>
              </a:defRPr>
            </a:lvl9pPr>
          </a:lstStyle>
          <a:p>
            <a:fld id="{D91ACB37-27DA-4DB3-8EAF-4C916D16FED2}" type="slidenum">
              <a:rPr lang="zh-CN" altLang="zh-CN" sz="1200">
                <a:solidFill>
                  <a:schemeClr val="tx1"/>
                </a:solidFill>
                <a:latin typeface="Arial" pitchFamily="34" charset="0"/>
                <a:ea typeface="宋体" pitchFamily="2" charset="-122"/>
              </a:rPr>
              <a:pPr/>
              <a:t>5</a:t>
            </a:fld>
            <a:endParaRPr lang="zh-CN" altLang="zh-CN" sz="1200">
              <a:solidFill>
                <a:schemeClr val="tx1"/>
              </a:solidFill>
              <a:latin typeface="Arial" pitchFamily="34" charset="0"/>
              <a:ea typeface="宋体"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角度法：判断每个顶点所对应的内角是否小于</a:t>
            </a:r>
            <a:r>
              <a:rPr lang="en-US" altLang="zh-CN" sz="1200" kern="1200" dirty="0">
                <a:solidFill>
                  <a:schemeClr val="tx1"/>
                </a:solidFill>
                <a:effectLst/>
                <a:latin typeface="+mn-lt"/>
                <a:ea typeface="+mn-ea"/>
                <a:cs typeface="+mn-cs"/>
              </a:rPr>
              <a:t>180</a:t>
            </a:r>
            <a:r>
              <a:rPr lang="zh-CN" altLang="en-US" sz="1200" kern="1200" dirty="0">
                <a:solidFill>
                  <a:schemeClr val="tx1"/>
                </a:solidFill>
                <a:effectLst/>
                <a:latin typeface="+mn-lt"/>
                <a:ea typeface="+mn-ea"/>
                <a:cs typeface="+mn-cs"/>
              </a:rPr>
              <a:t>度，如果小于</a:t>
            </a:r>
            <a:r>
              <a:rPr lang="en-US" altLang="zh-CN" sz="1200" kern="1200" dirty="0">
                <a:solidFill>
                  <a:schemeClr val="tx1"/>
                </a:solidFill>
                <a:effectLst/>
                <a:latin typeface="+mn-lt"/>
                <a:ea typeface="+mn-ea"/>
                <a:cs typeface="+mn-cs"/>
              </a:rPr>
              <a:t>180</a:t>
            </a:r>
            <a:r>
              <a:rPr lang="zh-CN" altLang="en-US" sz="1200" kern="1200" dirty="0">
                <a:solidFill>
                  <a:schemeClr val="tx1"/>
                </a:solidFill>
                <a:effectLst/>
                <a:latin typeface="+mn-lt"/>
                <a:ea typeface="+mn-ea"/>
                <a:cs typeface="+mn-cs"/>
              </a:rPr>
              <a:t>度，则是凸的，如果大于</a:t>
            </a:r>
            <a:r>
              <a:rPr lang="en-US" altLang="zh-CN" sz="1200" kern="1200" dirty="0">
                <a:solidFill>
                  <a:schemeClr val="tx1"/>
                </a:solidFill>
                <a:effectLst/>
                <a:latin typeface="+mn-lt"/>
                <a:ea typeface="+mn-ea"/>
                <a:cs typeface="+mn-cs"/>
              </a:rPr>
              <a:t>180</a:t>
            </a:r>
            <a:r>
              <a:rPr lang="zh-CN" altLang="en-US" sz="1200" kern="1200" dirty="0">
                <a:solidFill>
                  <a:schemeClr val="tx1"/>
                </a:solidFill>
                <a:effectLst/>
                <a:latin typeface="+mn-lt"/>
                <a:ea typeface="+mn-ea"/>
                <a:cs typeface="+mn-cs"/>
              </a:rPr>
              <a:t>度，则是凹多边形。</a:t>
            </a:r>
            <a:endParaRPr lang="zh-CN" altLang="en-US" dirty="0">
              <a:effectLst/>
            </a:endParaRPr>
          </a:p>
          <a:p>
            <a:endParaRPr lang="zh-CN" altLang="en-US" dirty="0"/>
          </a:p>
        </p:txBody>
      </p:sp>
      <p:sp>
        <p:nvSpPr>
          <p:cNvPr id="4" name="灯片编号占位符 3"/>
          <p:cNvSpPr>
            <a:spLocks noGrp="1"/>
          </p:cNvSpPr>
          <p:nvPr>
            <p:ph type="sldNum" sz="quarter" idx="10"/>
          </p:nvPr>
        </p:nvSpPr>
        <p:spPr/>
        <p:txBody>
          <a:bodyPr/>
          <a:lstStyle/>
          <a:p>
            <a:fld id="{CEA28FBC-3367-4D3A-BB5A-D694ADC3EED6}" type="slidenum">
              <a:rPr lang="zh-CN" altLang="en-US" smtClean="0"/>
              <a:t>6</a:t>
            </a:fld>
            <a:endParaRPr lang="zh-CN" altLang="en-US"/>
          </a:p>
        </p:txBody>
      </p:sp>
    </p:spTree>
    <p:extLst>
      <p:ext uri="{BB962C8B-B14F-4D97-AF65-F5344CB8AC3E}">
        <p14:creationId xmlns:p14="http://schemas.microsoft.com/office/powerpoint/2010/main" val="1066844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EA28FBC-3367-4D3A-BB5A-D694ADC3EED6}" type="slidenum">
              <a:rPr lang="zh-CN" altLang="en-US" smtClean="0"/>
              <a:t>7</a:t>
            </a:fld>
            <a:endParaRPr lang="zh-CN" altLang="en-US"/>
          </a:p>
        </p:txBody>
      </p:sp>
    </p:spTree>
    <p:extLst>
      <p:ext uri="{BB962C8B-B14F-4D97-AF65-F5344CB8AC3E}">
        <p14:creationId xmlns:p14="http://schemas.microsoft.com/office/powerpoint/2010/main" val="3678728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EA28FBC-3367-4D3A-BB5A-D694ADC3EED6}" type="slidenum">
              <a:rPr lang="zh-CN" altLang="en-US" smtClean="0"/>
              <a:t>9</a:t>
            </a:fld>
            <a:endParaRPr lang="zh-CN" altLang="en-US"/>
          </a:p>
        </p:txBody>
      </p:sp>
    </p:spTree>
    <p:extLst>
      <p:ext uri="{BB962C8B-B14F-4D97-AF65-F5344CB8AC3E}">
        <p14:creationId xmlns:p14="http://schemas.microsoft.com/office/powerpoint/2010/main" val="3831235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endParaRPr lang="zh-CN" altLang="en-US" dirty="0"/>
              </a:p>
            </p:txBody>
          </p:sp>
        </mc:Choice>
        <mc:Fallback xmlns="">
          <p:sp>
            <p:nvSpPr>
              <p:cNvPr id="3" name="备注占位符 2"/>
              <p:cNvSpPr>
                <a:spLocks noGrp="1"/>
              </p:cNvSpPr>
              <p:nvPr>
                <p:ph type="body" idx="1"/>
              </p:nvPr>
            </p:nvSpPr>
            <p:spPr/>
            <p:txBody>
              <a:bodyPr/>
              <a:lstStyle/>
              <a:p>
                <a:r>
                  <a:rPr lang="zh-CN" altLang="en-US" dirty="0" smtClean="0"/>
                  <a:t>反之不成立，因为可能</a:t>
                </a:r>
                <a:r>
                  <a:rPr lang="en-US" altLang="zh-CN" sz="1200" i="0">
                    <a:latin typeface="Cambria Math"/>
                  </a:rPr>
                  <a:t>𝑎</a:t>
                </a:r>
                <a:r>
                  <a:rPr lang="zh-CN" altLang="zh-CN" sz="1200" i="0" smtClean="0">
                    <a:latin typeface="Cambria Math"/>
                  </a:rPr>
                  <a:t> ⃗</a:t>
                </a:r>
                <a:r>
                  <a:rPr lang="zh-CN" altLang="en-US" sz="1200" b="0" i="0" smtClean="0">
                    <a:latin typeface="Cambria Math"/>
                  </a:rPr>
                  <a:t>或</a:t>
                </a:r>
                <a:r>
                  <a:rPr lang="en-US" altLang="zh-CN" sz="1200" i="0">
                    <a:latin typeface="Cambria Math"/>
                  </a:rPr>
                  <a:t>𝑏</a:t>
                </a:r>
                <a:r>
                  <a:rPr lang="zh-CN" altLang="zh-CN" sz="1200" i="0">
                    <a:latin typeface="Cambria Math"/>
                  </a:rPr>
                  <a:t> ⃗</a:t>
                </a:r>
                <a:r>
                  <a:rPr lang="zh-CN" altLang="en-US" sz="1200" b="0" i="0" smtClean="0">
                    <a:latin typeface="Cambria Math"/>
                  </a:rPr>
                  <a:t>是零向量。</a:t>
                </a:r>
                <a:endParaRPr lang="zh-CN" altLang="en-US" dirty="0"/>
              </a:p>
            </p:txBody>
          </p:sp>
        </mc:Fallback>
      </mc:AlternateContent>
      <p:sp>
        <p:nvSpPr>
          <p:cNvPr id="4" name="灯片编号占位符 3"/>
          <p:cNvSpPr>
            <a:spLocks noGrp="1"/>
          </p:cNvSpPr>
          <p:nvPr>
            <p:ph type="sldNum" sz="quarter" idx="10"/>
          </p:nvPr>
        </p:nvSpPr>
        <p:spPr/>
        <p:txBody>
          <a:bodyPr/>
          <a:lstStyle/>
          <a:p>
            <a:fld id="{CEA28FBC-3367-4D3A-BB5A-D694ADC3EED6}" type="slidenum">
              <a:rPr lang="zh-CN" altLang="en-US" smtClean="0"/>
              <a:t>21</a:t>
            </a:fld>
            <a:endParaRPr lang="zh-CN" altLang="en-US"/>
          </a:p>
        </p:txBody>
      </p:sp>
    </p:spTree>
    <p:extLst>
      <p:ext uri="{BB962C8B-B14F-4D97-AF65-F5344CB8AC3E}">
        <p14:creationId xmlns:p14="http://schemas.microsoft.com/office/powerpoint/2010/main" val="2785802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endParaRPr lang="zh-CN" altLang="en-US" dirty="0"/>
              </a:p>
            </p:txBody>
          </p:sp>
        </mc:Choice>
        <mc:Fallback xmlns="">
          <p:sp>
            <p:nvSpPr>
              <p:cNvPr id="3" name="备注占位符 2"/>
              <p:cNvSpPr>
                <a:spLocks noGrp="1"/>
              </p:cNvSpPr>
              <p:nvPr>
                <p:ph type="body" idx="1"/>
              </p:nvPr>
            </p:nvSpPr>
            <p:spPr/>
            <p:txBody>
              <a:bodyPr/>
              <a:lstStyle/>
              <a:p>
                <a:r>
                  <a:rPr lang="zh-CN" altLang="en-US" dirty="0" smtClean="0"/>
                  <a:t>反之不成立，因为可能</a:t>
                </a:r>
                <a:r>
                  <a:rPr lang="en-US" altLang="zh-CN" sz="1200" i="0">
                    <a:latin typeface="Cambria Math"/>
                  </a:rPr>
                  <a:t>𝑎</a:t>
                </a:r>
                <a:r>
                  <a:rPr lang="zh-CN" altLang="zh-CN" sz="1200" i="0" smtClean="0">
                    <a:latin typeface="Cambria Math"/>
                  </a:rPr>
                  <a:t> ⃗</a:t>
                </a:r>
                <a:r>
                  <a:rPr lang="zh-CN" altLang="en-US" sz="1200" b="0" i="0" smtClean="0">
                    <a:latin typeface="Cambria Math"/>
                  </a:rPr>
                  <a:t>或</a:t>
                </a:r>
                <a:r>
                  <a:rPr lang="en-US" altLang="zh-CN" sz="1200" i="0">
                    <a:latin typeface="Cambria Math"/>
                  </a:rPr>
                  <a:t>𝑏</a:t>
                </a:r>
                <a:r>
                  <a:rPr lang="zh-CN" altLang="zh-CN" sz="1200" i="0">
                    <a:latin typeface="Cambria Math"/>
                  </a:rPr>
                  <a:t> ⃗</a:t>
                </a:r>
                <a:r>
                  <a:rPr lang="zh-CN" altLang="en-US" sz="1200" b="0" i="0" smtClean="0">
                    <a:latin typeface="Cambria Math"/>
                  </a:rPr>
                  <a:t>是零向量。</a:t>
                </a:r>
                <a:endParaRPr lang="zh-CN" altLang="en-US" dirty="0"/>
              </a:p>
            </p:txBody>
          </p:sp>
        </mc:Fallback>
      </mc:AlternateContent>
      <p:sp>
        <p:nvSpPr>
          <p:cNvPr id="4" name="灯片编号占位符 3"/>
          <p:cNvSpPr>
            <a:spLocks noGrp="1"/>
          </p:cNvSpPr>
          <p:nvPr>
            <p:ph type="sldNum" sz="quarter" idx="10"/>
          </p:nvPr>
        </p:nvSpPr>
        <p:spPr/>
        <p:txBody>
          <a:bodyPr/>
          <a:lstStyle/>
          <a:p>
            <a:fld id="{CEA28FBC-3367-4D3A-BB5A-D694ADC3EED6}" type="slidenum">
              <a:rPr lang="zh-CN" altLang="en-US" smtClean="0"/>
              <a:t>22</a:t>
            </a:fld>
            <a:endParaRPr lang="zh-CN" altLang="en-US"/>
          </a:p>
        </p:txBody>
      </p:sp>
    </p:spTree>
    <p:extLst>
      <p:ext uri="{BB962C8B-B14F-4D97-AF65-F5344CB8AC3E}">
        <p14:creationId xmlns:p14="http://schemas.microsoft.com/office/powerpoint/2010/main" val="2785802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endParaRPr lang="zh-CN" altLang="en-US" dirty="0"/>
              </a:p>
            </p:txBody>
          </p:sp>
        </mc:Choice>
        <mc:Fallback xmlns="">
          <p:sp>
            <p:nvSpPr>
              <p:cNvPr id="3" name="备注占位符 2"/>
              <p:cNvSpPr>
                <a:spLocks noGrp="1"/>
              </p:cNvSpPr>
              <p:nvPr>
                <p:ph type="body" idx="1"/>
              </p:nvPr>
            </p:nvSpPr>
            <p:spPr/>
            <p:txBody>
              <a:bodyPr/>
              <a:lstStyle/>
              <a:p>
                <a:r>
                  <a:rPr lang="zh-CN" altLang="en-US" dirty="0" smtClean="0"/>
                  <a:t>反之不成立，因为可能</a:t>
                </a:r>
                <a:r>
                  <a:rPr lang="en-US" altLang="zh-CN" sz="1200" i="0">
                    <a:latin typeface="Cambria Math"/>
                  </a:rPr>
                  <a:t>𝑎</a:t>
                </a:r>
                <a:r>
                  <a:rPr lang="zh-CN" altLang="zh-CN" sz="1200" i="0" smtClean="0">
                    <a:latin typeface="Cambria Math"/>
                  </a:rPr>
                  <a:t> ⃗</a:t>
                </a:r>
                <a:r>
                  <a:rPr lang="zh-CN" altLang="en-US" sz="1200" b="0" i="0" smtClean="0">
                    <a:latin typeface="Cambria Math"/>
                  </a:rPr>
                  <a:t>或</a:t>
                </a:r>
                <a:r>
                  <a:rPr lang="en-US" altLang="zh-CN" sz="1200" i="0">
                    <a:latin typeface="Cambria Math"/>
                  </a:rPr>
                  <a:t>𝑏</a:t>
                </a:r>
                <a:r>
                  <a:rPr lang="zh-CN" altLang="zh-CN" sz="1200" i="0">
                    <a:latin typeface="Cambria Math"/>
                  </a:rPr>
                  <a:t> ⃗</a:t>
                </a:r>
                <a:r>
                  <a:rPr lang="zh-CN" altLang="en-US" sz="1200" b="0" i="0" smtClean="0">
                    <a:latin typeface="Cambria Math"/>
                  </a:rPr>
                  <a:t>是零向量。</a:t>
                </a:r>
                <a:endParaRPr lang="zh-CN" altLang="en-US" dirty="0"/>
              </a:p>
            </p:txBody>
          </p:sp>
        </mc:Fallback>
      </mc:AlternateContent>
      <p:sp>
        <p:nvSpPr>
          <p:cNvPr id="4" name="灯片编号占位符 3"/>
          <p:cNvSpPr>
            <a:spLocks noGrp="1"/>
          </p:cNvSpPr>
          <p:nvPr>
            <p:ph type="sldNum" sz="quarter" idx="10"/>
          </p:nvPr>
        </p:nvSpPr>
        <p:spPr/>
        <p:txBody>
          <a:bodyPr/>
          <a:lstStyle/>
          <a:p>
            <a:fld id="{CEA28FBC-3367-4D3A-BB5A-D694ADC3EED6}" type="slidenum">
              <a:rPr lang="zh-CN" altLang="en-US" smtClean="0"/>
              <a:t>23</a:t>
            </a:fld>
            <a:endParaRPr lang="zh-CN" altLang="en-US"/>
          </a:p>
        </p:txBody>
      </p:sp>
    </p:spTree>
    <p:extLst>
      <p:ext uri="{BB962C8B-B14F-4D97-AF65-F5344CB8AC3E}">
        <p14:creationId xmlns:p14="http://schemas.microsoft.com/office/powerpoint/2010/main" val="27858028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23850" y="2606676"/>
            <a:ext cx="4608513" cy="1327150"/>
          </a:xfrm>
        </p:spPr>
        <p:txBody>
          <a:bodyPr/>
          <a:lstStyle>
            <a:lvl1pPr algn="ctr">
              <a:defRPr sz="2800">
                <a:solidFill>
                  <a:schemeClr val="accent1">
                    <a:lumMod val="75000"/>
                  </a:schemeClr>
                </a:solidFill>
              </a:defRPr>
            </a:lvl1pPr>
          </a:lstStyle>
          <a:p>
            <a:pPr lvl="0"/>
            <a:r>
              <a:rPr lang="zh-CN" altLang="en-US" noProof="0"/>
              <a:t>单击此处编辑母版标题样式</a:t>
            </a:r>
            <a:endParaRPr lang="zh-CN" altLang="en-US" noProof="0" dirty="0"/>
          </a:p>
        </p:txBody>
      </p:sp>
      <p:sp>
        <p:nvSpPr>
          <p:cNvPr id="3075" name="Rectangle 3"/>
          <p:cNvSpPr>
            <a:spLocks noGrp="1" noChangeArrowheads="1"/>
          </p:cNvSpPr>
          <p:nvPr>
            <p:ph type="subTitle" idx="1"/>
          </p:nvPr>
        </p:nvSpPr>
        <p:spPr>
          <a:xfrm>
            <a:off x="323850" y="3933825"/>
            <a:ext cx="4535488" cy="431279"/>
          </a:xfrm>
        </p:spPr>
        <p:txBody>
          <a:bodyPr/>
          <a:lstStyle>
            <a:lvl1pPr marL="0" indent="0" algn="ctr">
              <a:buFontTx/>
              <a:buNone/>
              <a:defRPr sz="1400"/>
            </a:lvl1pPr>
          </a:lstStyle>
          <a:p>
            <a:pPr lvl="0"/>
            <a:r>
              <a:rPr lang="zh-CN" altLang="en-US" noProof="0"/>
              <a:t>单击此处编辑母版副标题样式</a:t>
            </a:r>
          </a:p>
        </p:txBody>
      </p:sp>
    </p:spTree>
    <p:extLst>
      <p:ext uri="{BB962C8B-B14F-4D97-AF65-F5344CB8AC3E}">
        <p14:creationId xmlns:p14="http://schemas.microsoft.com/office/powerpoint/2010/main" val="362256170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p:txBody>
      </p:sp>
    </p:spTree>
    <p:extLst>
      <p:ext uri="{BB962C8B-B14F-4D97-AF65-F5344CB8AC3E}">
        <p14:creationId xmlns:p14="http://schemas.microsoft.com/office/powerpoint/2010/main" val="3851860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Tree>
    <p:extLst>
      <p:ext uri="{BB962C8B-B14F-4D97-AF65-F5344CB8AC3E}">
        <p14:creationId xmlns:p14="http://schemas.microsoft.com/office/powerpoint/2010/main" val="345963047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1141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68547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86871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306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extLst>
      <p:ext uri="{BB962C8B-B14F-4D97-AF65-F5344CB8AC3E}">
        <p14:creationId xmlns:p14="http://schemas.microsoft.com/office/powerpoint/2010/main" val="2178452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extLst>
      <p:ext uri="{BB962C8B-B14F-4D97-AF65-F5344CB8AC3E}">
        <p14:creationId xmlns:p14="http://schemas.microsoft.com/office/powerpoint/2010/main" val="1712984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38059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8925" y="260350"/>
            <a:ext cx="2058988" cy="58658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60350"/>
            <a:ext cx="6029325" cy="58658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80116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D4B647-4506-44B0-A5E9-7FC17C3EFA05}"/>
              </a:ext>
            </a:extLst>
          </p:cNvPr>
          <p:cNvSpPr>
            <a:spLocks noGrp="1"/>
          </p:cNvSpPr>
          <p:nvPr>
            <p:ph type="title"/>
          </p:nvPr>
        </p:nvSpPr>
        <p:spPr>
          <a:xfrm>
            <a:off x="685800" y="304800"/>
            <a:ext cx="8153400" cy="676275"/>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210F4270-14DC-44AA-93C7-FD44CBBF2D39}"/>
              </a:ext>
            </a:extLst>
          </p:cNvPr>
          <p:cNvSpPr>
            <a:spLocks noGrp="1"/>
          </p:cNvSpPr>
          <p:nvPr>
            <p:ph type="body" sz="half" idx="1"/>
          </p:nvPr>
        </p:nvSpPr>
        <p:spPr>
          <a:xfrm>
            <a:off x="381000" y="1204913"/>
            <a:ext cx="4152900" cy="5195887"/>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37DE7F1D-86DC-4B79-AA37-C012C290C14E}"/>
              </a:ext>
            </a:extLst>
          </p:cNvPr>
          <p:cNvSpPr>
            <a:spLocks noGrp="1"/>
          </p:cNvSpPr>
          <p:nvPr>
            <p:ph sz="half" idx="2"/>
          </p:nvPr>
        </p:nvSpPr>
        <p:spPr>
          <a:xfrm>
            <a:off x="4686300" y="1204913"/>
            <a:ext cx="4152900" cy="5195887"/>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a:extLst>
              <a:ext uri="{FF2B5EF4-FFF2-40B4-BE49-F238E27FC236}">
                <a16:creationId xmlns:a16="http://schemas.microsoft.com/office/drawing/2014/main" id="{1A8E14C4-C070-4197-9798-A422DE79CECB}"/>
              </a:ext>
            </a:extLst>
          </p:cNvPr>
          <p:cNvSpPr>
            <a:spLocks noGrp="1" noChangeArrowheads="1"/>
          </p:cNvSpPr>
          <p:nvPr>
            <p:ph type="sldNum" sz="quarter" idx="10"/>
          </p:nvPr>
        </p:nvSpPr>
        <p:spPr>
          <a:xfrm>
            <a:off x="8534400" y="6508750"/>
            <a:ext cx="609600" cy="304800"/>
          </a:xfrm>
          <a:prstGeom prst="rect">
            <a:avLst/>
          </a:prstGeom>
          <a:ln/>
        </p:spPr>
        <p:txBody>
          <a:bodyPr/>
          <a:lstStyle>
            <a:lvl1pPr>
              <a:defRPr/>
            </a:lvl1pPr>
          </a:lstStyle>
          <a:p>
            <a:r>
              <a:rPr lang="zh-CN" altLang="zh-CN"/>
              <a:t>P</a:t>
            </a:r>
            <a:fld id="{A69CC6D7-2F56-4D86-B169-8AB86135E814}" type="slidenum">
              <a:rPr lang="zh-CN" altLang="zh-CN"/>
              <a:pPr/>
              <a:t>‹#›</a:t>
            </a:fld>
            <a:endParaRPr lang="zh-CN" altLang="zh-CN"/>
          </a:p>
        </p:txBody>
      </p:sp>
    </p:spTree>
    <p:extLst>
      <p:ext uri="{BB962C8B-B14F-4D97-AF65-F5344CB8AC3E}">
        <p14:creationId xmlns:p14="http://schemas.microsoft.com/office/powerpoint/2010/main" val="3697457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260350"/>
            <a:ext cx="6583680"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p:cNvSpPr>
            <a:spLocks noGrp="1" noChangeArrowheads="1"/>
          </p:cNvSpPr>
          <p:nvPr>
            <p:ph type="body" idx="1"/>
          </p:nvPr>
        </p:nvSpPr>
        <p:spPr bwMode="auto">
          <a:xfrm>
            <a:off x="457200" y="1196975"/>
            <a:ext cx="6583680" cy="4929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p:txBody>
      </p:sp>
    </p:spTree>
    <p:extLst>
      <p:ext uri="{BB962C8B-B14F-4D97-AF65-F5344CB8AC3E}">
        <p14:creationId xmlns:p14="http://schemas.microsoft.com/office/powerpoint/2010/main" val="16543559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fontAlgn="base" hangingPunct="1">
        <a:spcBef>
          <a:spcPct val="0"/>
        </a:spcBef>
        <a:spcAft>
          <a:spcPct val="0"/>
        </a:spcAft>
        <a:defRPr sz="2800" kern="1200">
          <a:solidFill>
            <a:srgbClr val="3376AD"/>
          </a:solidFill>
          <a:latin typeface="+mj-lt"/>
          <a:ea typeface="+mj-ea"/>
          <a:cs typeface="+mj-cs"/>
        </a:defRPr>
      </a:lvl1pPr>
      <a:lvl2pPr algn="l" rtl="0" eaLnBrk="1" fontAlgn="base" hangingPunct="1">
        <a:spcBef>
          <a:spcPct val="0"/>
        </a:spcBef>
        <a:spcAft>
          <a:spcPct val="0"/>
        </a:spcAft>
        <a:defRPr sz="3200">
          <a:solidFill>
            <a:srgbClr val="3376AD"/>
          </a:solidFill>
          <a:latin typeface="Britannic Bold" panose="020B0903060703020204" pitchFamily="34" charset="0"/>
          <a:ea typeface="微软雅黑" panose="020B0503020204020204" pitchFamily="34" charset="-122"/>
          <a:cs typeface="宋体" panose="02010600030101010101" pitchFamily="2" charset="-122"/>
        </a:defRPr>
      </a:lvl2pPr>
      <a:lvl3pPr algn="l" rtl="0" eaLnBrk="1" fontAlgn="base" hangingPunct="1">
        <a:spcBef>
          <a:spcPct val="0"/>
        </a:spcBef>
        <a:spcAft>
          <a:spcPct val="0"/>
        </a:spcAft>
        <a:defRPr sz="3200">
          <a:solidFill>
            <a:srgbClr val="3376AD"/>
          </a:solidFill>
          <a:latin typeface="Britannic Bold" panose="020B0903060703020204" pitchFamily="34" charset="0"/>
          <a:ea typeface="微软雅黑" panose="020B0503020204020204" pitchFamily="34" charset="-122"/>
          <a:cs typeface="宋体" panose="02010600030101010101" pitchFamily="2" charset="-122"/>
        </a:defRPr>
      </a:lvl3pPr>
      <a:lvl4pPr algn="l" rtl="0" eaLnBrk="1" fontAlgn="base" hangingPunct="1">
        <a:spcBef>
          <a:spcPct val="0"/>
        </a:spcBef>
        <a:spcAft>
          <a:spcPct val="0"/>
        </a:spcAft>
        <a:defRPr sz="3200">
          <a:solidFill>
            <a:srgbClr val="3376AD"/>
          </a:solidFill>
          <a:latin typeface="Britannic Bold" panose="020B0903060703020204" pitchFamily="34" charset="0"/>
          <a:ea typeface="微软雅黑" panose="020B0503020204020204" pitchFamily="34" charset="-122"/>
          <a:cs typeface="宋体" panose="02010600030101010101" pitchFamily="2" charset="-122"/>
        </a:defRPr>
      </a:lvl4pPr>
      <a:lvl5pPr algn="l" rtl="0" eaLnBrk="1" fontAlgn="base" hangingPunct="1">
        <a:spcBef>
          <a:spcPct val="0"/>
        </a:spcBef>
        <a:spcAft>
          <a:spcPct val="0"/>
        </a:spcAft>
        <a:defRPr sz="3200">
          <a:solidFill>
            <a:srgbClr val="3376AD"/>
          </a:solidFill>
          <a:latin typeface="Britannic Bold" panose="020B0903060703020204" pitchFamily="34" charset="0"/>
          <a:ea typeface="微软雅黑" panose="020B0503020204020204" pitchFamily="34" charset="-122"/>
          <a:cs typeface="宋体" panose="02010600030101010101" pitchFamily="2" charset="-122"/>
        </a:defRPr>
      </a:lvl5pPr>
      <a:lvl6pPr marL="457200" algn="ctr" rtl="0" eaLnBrk="1" fontAlgn="base" hangingPunct="1">
        <a:spcBef>
          <a:spcPct val="0"/>
        </a:spcBef>
        <a:spcAft>
          <a:spcPct val="0"/>
        </a:spcAft>
        <a:defRPr sz="3200">
          <a:solidFill>
            <a:schemeClr val="tx2"/>
          </a:solidFill>
          <a:latin typeface="Arial" panose="020B0604020202020204" pitchFamily="34" charset="0"/>
          <a:ea typeface="微软雅黑" panose="020B0503020204020204" pitchFamily="34" charset="-122"/>
          <a:cs typeface="宋体" panose="02010600030101010101" pitchFamily="2" charset="-122"/>
        </a:defRPr>
      </a:lvl6pPr>
      <a:lvl7pPr marL="914400" algn="ctr" rtl="0" eaLnBrk="1" fontAlgn="base" hangingPunct="1">
        <a:spcBef>
          <a:spcPct val="0"/>
        </a:spcBef>
        <a:spcAft>
          <a:spcPct val="0"/>
        </a:spcAft>
        <a:defRPr sz="3200">
          <a:solidFill>
            <a:schemeClr val="tx2"/>
          </a:solidFill>
          <a:latin typeface="Arial" panose="020B0604020202020204" pitchFamily="34" charset="0"/>
          <a:ea typeface="微软雅黑" panose="020B0503020204020204" pitchFamily="34" charset="-122"/>
          <a:cs typeface="宋体" panose="02010600030101010101" pitchFamily="2" charset="-122"/>
        </a:defRPr>
      </a:lvl7pPr>
      <a:lvl8pPr marL="1371600" algn="ctr" rtl="0" eaLnBrk="1" fontAlgn="base" hangingPunct="1">
        <a:spcBef>
          <a:spcPct val="0"/>
        </a:spcBef>
        <a:spcAft>
          <a:spcPct val="0"/>
        </a:spcAft>
        <a:defRPr sz="3200">
          <a:solidFill>
            <a:schemeClr val="tx2"/>
          </a:solidFill>
          <a:latin typeface="Arial" panose="020B0604020202020204" pitchFamily="34" charset="0"/>
          <a:ea typeface="微软雅黑" panose="020B0503020204020204" pitchFamily="34" charset="-122"/>
          <a:cs typeface="宋体" panose="02010600030101010101" pitchFamily="2" charset="-122"/>
        </a:defRPr>
      </a:lvl8pPr>
      <a:lvl9pPr marL="1828800" algn="ctr" rtl="0" eaLnBrk="1" fontAlgn="base" hangingPunct="1">
        <a:spcBef>
          <a:spcPct val="0"/>
        </a:spcBef>
        <a:spcAft>
          <a:spcPct val="0"/>
        </a:spcAft>
        <a:defRPr sz="3200">
          <a:solidFill>
            <a:schemeClr val="tx2"/>
          </a:solidFill>
          <a:latin typeface="Arial" panose="020B0604020202020204" pitchFamily="34" charset="0"/>
          <a:ea typeface="微软雅黑" panose="020B0503020204020204" pitchFamily="34" charset="-122"/>
          <a:cs typeface="宋体" panose="02010600030101010101" pitchFamily="2" charset="-122"/>
        </a:defRPr>
      </a:lvl9pPr>
    </p:titleStyle>
    <p:bodyStyle>
      <a:lvl1pPr marL="342900" indent="-342900" algn="l" rtl="0" eaLnBrk="1" fontAlgn="base" hangingPunct="1">
        <a:spcBef>
          <a:spcPts val="1800"/>
        </a:spcBef>
        <a:spcAft>
          <a:spcPct val="0"/>
        </a:spcAft>
        <a:buClr>
          <a:schemeClr val="accent1">
            <a:lumMod val="75000"/>
          </a:schemeClr>
        </a:buClr>
        <a:buChar char="•"/>
        <a:defRPr sz="2000" kern="1200">
          <a:solidFill>
            <a:schemeClr val="tx1"/>
          </a:solidFill>
          <a:latin typeface="+mn-lt"/>
          <a:ea typeface="+mn-ea"/>
          <a:cs typeface="+mn-cs"/>
        </a:defRPr>
      </a:lvl1pPr>
      <a:lvl2pPr marL="357188" indent="-285750" algn="l" rtl="0" eaLnBrk="1" fontAlgn="base" hangingPunct="1">
        <a:lnSpc>
          <a:spcPct val="130000"/>
        </a:lnSpc>
        <a:spcBef>
          <a:spcPct val="20000"/>
        </a:spcBef>
        <a:spcAft>
          <a:spcPct val="0"/>
        </a:spcAft>
        <a:buFont typeface="Calibri" panose="020F0502020204030204" pitchFamily="34" charset="0"/>
        <a:buChar char=" "/>
        <a:defRPr sz="14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7.wmf"/><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cnblogs.com/xiexinxinlove/p/3708147.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cnblogs.com/aiguona/p/7232243.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sz="3200" dirty="0"/>
              <a:t>多边形 和 凸包</a:t>
            </a:r>
          </a:p>
        </p:txBody>
      </p:sp>
      <p:sp>
        <p:nvSpPr>
          <p:cNvPr id="3" name="副标题 2"/>
          <p:cNvSpPr>
            <a:spLocks noGrp="1"/>
          </p:cNvSpPr>
          <p:nvPr>
            <p:ph type="subTitle" idx="1"/>
          </p:nvPr>
        </p:nvSpPr>
        <p:spPr/>
        <p:txBody>
          <a:bodyPr/>
          <a:lstStyle/>
          <a:p>
            <a:r>
              <a:rPr lang="zh-CN" altLang="en-US" sz="1600" dirty="0"/>
              <a:t>东莞中学  方东跃</a:t>
            </a:r>
          </a:p>
        </p:txBody>
      </p:sp>
    </p:spTree>
    <p:extLst>
      <p:ext uri="{BB962C8B-B14F-4D97-AF65-F5344CB8AC3E}">
        <p14:creationId xmlns:p14="http://schemas.microsoft.com/office/powerpoint/2010/main" val="1373231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zh-CN" altLang="en-US" sz="3800" dirty="0"/>
              <a:t>多边形</a:t>
            </a:r>
            <a:endParaRPr lang="zh-CN" altLang="zh-CN" sz="3800" dirty="0"/>
          </a:p>
        </p:txBody>
      </p:sp>
      <p:sp>
        <p:nvSpPr>
          <p:cNvPr id="7172" name="Rectangle 3"/>
          <p:cNvSpPr>
            <a:spLocks noGrp="1" noChangeArrowheads="1"/>
          </p:cNvSpPr>
          <p:nvPr>
            <p:ph type="body" idx="1"/>
          </p:nvPr>
        </p:nvSpPr>
        <p:spPr>
          <a:xfrm>
            <a:off x="457200" y="1196975"/>
            <a:ext cx="8003232" cy="4929188"/>
          </a:xfrm>
        </p:spPr>
        <p:txBody>
          <a:bodyPr/>
          <a:lstStyle/>
          <a:p>
            <a:pPr>
              <a:lnSpc>
                <a:spcPct val="150000"/>
              </a:lnSpc>
            </a:pPr>
            <a:r>
              <a:rPr lang="zh-CN" altLang="en-US" sz="2400" dirty="0"/>
              <a:t>由三条或三条以上的线段首尾顺次连接所组成的平面图形叫做多边形。</a:t>
            </a:r>
          </a:p>
        </p:txBody>
      </p:sp>
      <p:sp>
        <p:nvSpPr>
          <p:cNvPr id="4" name="未知"/>
          <p:cNvSpPr>
            <a:spLocks/>
          </p:cNvSpPr>
          <p:nvPr/>
        </p:nvSpPr>
        <p:spPr bwMode="auto">
          <a:xfrm>
            <a:off x="1979283" y="2996952"/>
            <a:ext cx="4648200" cy="2590800"/>
          </a:xfrm>
          <a:custGeom>
            <a:avLst/>
            <a:gdLst>
              <a:gd name="T0" fmla="*/ 2147483646 w 2928"/>
              <a:gd name="T1" fmla="*/ 2147483646 h 1632"/>
              <a:gd name="T2" fmla="*/ 2147483646 w 2928"/>
              <a:gd name="T3" fmla="*/ 2147483646 h 1632"/>
              <a:gd name="T4" fmla="*/ 2147483646 w 2928"/>
              <a:gd name="T5" fmla="*/ 2147483646 h 1632"/>
              <a:gd name="T6" fmla="*/ 2147483646 w 2928"/>
              <a:gd name="T7" fmla="*/ 2147483646 h 1632"/>
              <a:gd name="T8" fmla="*/ 0 w 2928"/>
              <a:gd name="T9" fmla="*/ 2147483646 h 1632"/>
              <a:gd name="T10" fmla="*/ 2147483646 w 2928"/>
              <a:gd name="T11" fmla="*/ 2147483646 h 1632"/>
              <a:gd name="T12" fmla="*/ 2147483646 w 2928"/>
              <a:gd name="T13" fmla="*/ 2147483646 h 1632"/>
              <a:gd name="T14" fmla="*/ 2147483646 w 2928"/>
              <a:gd name="T15" fmla="*/ 2147483646 h 1632"/>
              <a:gd name="T16" fmla="*/ 2147483646 w 2928"/>
              <a:gd name="T17" fmla="*/ 2147483646 h 1632"/>
              <a:gd name="T18" fmla="*/ 2147483646 w 2928"/>
              <a:gd name="T19" fmla="*/ 2147483646 h 1632"/>
              <a:gd name="T20" fmla="*/ 2147483646 w 2928"/>
              <a:gd name="T21" fmla="*/ 2147483646 h 1632"/>
              <a:gd name="T22" fmla="*/ 2147483646 w 2928"/>
              <a:gd name="T23" fmla="*/ 0 h 1632"/>
              <a:gd name="T24" fmla="*/ 2147483646 w 2928"/>
              <a:gd name="T25" fmla="*/ 2147483646 h 16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28" h="1632">
                <a:moveTo>
                  <a:pt x="725" y="88"/>
                </a:moveTo>
                <a:cubicBezTo>
                  <a:pt x="688" y="97"/>
                  <a:pt x="699" y="89"/>
                  <a:pt x="676" y="112"/>
                </a:cubicBezTo>
                <a:cubicBezTo>
                  <a:pt x="670" y="118"/>
                  <a:pt x="666" y="123"/>
                  <a:pt x="660" y="129"/>
                </a:cubicBezTo>
                <a:cubicBezTo>
                  <a:pt x="654" y="135"/>
                  <a:pt x="643" y="145"/>
                  <a:pt x="643" y="145"/>
                </a:cubicBezTo>
                <a:lnTo>
                  <a:pt x="0" y="576"/>
                </a:lnTo>
                <a:lnTo>
                  <a:pt x="336" y="1584"/>
                </a:lnTo>
                <a:lnTo>
                  <a:pt x="1680" y="1632"/>
                </a:lnTo>
                <a:lnTo>
                  <a:pt x="2352" y="1008"/>
                </a:lnTo>
                <a:lnTo>
                  <a:pt x="2928" y="480"/>
                </a:lnTo>
                <a:lnTo>
                  <a:pt x="2256" y="768"/>
                </a:lnTo>
                <a:lnTo>
                  <a:pt x="1680" y="672"/>
                </a:lnTo>
                <a:lnTo>
                  <a:pt x="1824" y="0"/>
                </a:lnTo>
                <a:lnTo>
                  <a:pt x="725" y="88"/>
                </a:lnTo>
                <a:close/>
              </a:path>
            </a:pathLst>
          </a:custGeom>
          <a:noFill/>
          <a:ln w="28575" cap="flat" cmpd="sng">
            <a:solidFill>
              <a:schemeClr val="tx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Tree>
    <p:extLst>
      <p:ext uri="{BB962C8B-B14F-4D97-AF65-F5344CB8AC3E}">
        <p14:creationId xmlns:p14="http://schemas.microsoft.com/office/powerpoint/2010/main" val="1773585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r>
              <a:rPr lang="zh-CN" altLang="zh-CN" sz="3800" dirty="0"/>
              <a:t>简单多边形</a:t>
            </a:r>
          </a:p>
        </p:txBody>
      </p:sp>
      <p:sp>
        <p:nvSpPr>
          <p:cNvPr id="33796" name="Rectangle 3"/>
          <p:cNvSpPr>
            <a:spLocks noGrp="1" noChangeArrowheads="1"/>
          </p:cNvSpPr>
          <p:nvPr>
            <p:ph type="body" idx="1"/>
          </p:nvPr>
        </p:nvSpPr>
        <p:spPr>
          <a:xfrm>
            <a:off x="457200" y="1196975"/>
            <a:ext cx="7931224" cy="4929188"/>
          </a:xfrm>
        </p:spPr>
        <p:txBody>
          <a:bodyPr/>
          <a:lstStyle/>
          <a:p>
            <a:pPr eaLnBrk="1" hangingPunct="1"/>
            <a:r>
              <a:rPr lang="zh-CN" altLang="zh-CN" sz="2400" dirty="0"/>
              <a:t>简单多边形是除相邻边外其它边不相交的多边形</a:t>
            </a:r>
            <a:r>
              <a:rPr lang="zh-CN" altLang="en-US" sz="2400" dirty="0"/>
              <a:t>。</a:t>
            </a:r>
            <a:endParaRPr lang="zh-CN" altLang="zh-CN" sz="2400" dirty="0"/>
          </a:p>
          <a:p>
            <a:pPr eaLnBrk="1" hangingPunct="1"/>
            <a:endParaRPr lang="zh-CN" altLang="zh-CN" sz="2400" dirty="0"/>
          </a:p>
          <a:p>
            <a:pPr eaLnBrk="1" hangingPunct="1"/>
            <a:endParaRPr lang="zh-CN" altLang="zh-CN" sz="2400" dirty="0"/>
          </a:p>
          <a:p>
            <a:pPr eaLnBrk="1" hangingPunct="1"/>
            <a:endParaRPr lang="zh-CN" altLang="zh-CN" sz="2400" dirty="0"/>
          </a:p>
          <a:p>
            <a:pPr eaLnBrk="1" hangingPunct="1"/>
            <a:endParaRPr lang="zh-CN" altLang="zh-CN" sz="2400" dirty="0"/>
          </a:p>
          <a:p>
            <a:pPr eaLnBrk="1" hangingPunct="1"/>
            <a:r>
              <a:rPr lang="zh-CN" altLang="zh-CN" sz="2400" dirty="0"/>
              <a:t>简单多边形的判定</a:t>
            </a:r>
            <a:r>
              <a:rPr lang="zh-CN" altLang="en-US" sz="2400" dirty="0"/>
              <a:t>：</a:t>
            </a:r>
            <a:r>
              <a:rPr lang="zh-CN" altLang="zh-CN" sz="2400" dirty="0"/>
              <a:t>复杂度O(N</a:t>
            </a:r>
            <a:r>
              <a:rPr lang="zh-CN" altLang="zh-CN" sz="2400" baseline="30000" dirty="0"/>
              <a:t>2</a:t>
            </a:r>
            <a:r>
              <a:rPr lang="zh-CN" altLang="zh-CN" sz="2400" dirty="0"/>
              <a:t>)</a:t>
            </a:r>
            <a:r>
              <a:rPr lang="zh-CN" altLang="en-US" sz="2400" dirty="0"/>
              <a:t>。</a:t>
            </a:r>
            <a:endParaRPr lang="en-US" altLang="zh-CN" sz="2400" dirty="0"/>
          </a:p>
          <a:p>
            <a:r>
              <a:rPr lang="zh-CN" altLang="zh-CN" sz="2400" dirty="0"/>
              <a:t>简单多边形分凸多边形和凹多边形两种。</a:t>
            </a:r>
          </a:p>
          <a:p>
            <a:pPr eaLnBrk="1" hangingPunct="1"/>
            <a:endParaRPr lang="zh-CN" altLang="zh-CN" sz="2400" dirty="0"/>
          </a:p>
          <a:p>
            <a:pPr eaLnBrk="1" hangingPunct="1"/>
            <a:endParaRPr lang="zh-CN" altLang="zh-CN" sz="2400" dirty="0"/>
          </a:p>
        </p:txBody>
      </p:sp>
      <p:sp>
        <p:nvSpPr>
          <p:cNvPr id="33797" name="AutoShape 4"/>
          <p:cNvSpPr>
            <a:spLocks noChangeArrowheads="1"/>
          </p:cNvSpPr>
          <p:nvPr/>
        </p:nvSpPr>
        <p:spPr bwMode="auto">
          <a:xfrm>
            <a:off x="827584" y="2413248"/>
            <a:ext cx="1828800" cy="1371600"/>
          </a:xfrm>
          <a:prstGeom prst="pentagon">
            <a:avLst/>
          </a:prstGeom>
          <a:noFill/>
          <a:ln w="28575">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33798" name="未知"/>
          <p:cNvSpPr>
            <a:spLocks/>
          </p:cNvSpPr>
          <p:nvPr/>
        </p:nvSpPr>
        <p:spPr bwMode="auto">
          <a:xfrm>
            <a:off x="3037384" y="2565648"/>
            <a:ext cx="2057400" cy="1295400"/>
          </a:xfrm>
          <a:custGeom>
            <a:avLst/>
            <a:gdLst>
              <a:gd name="T0" fmla="*/ 0 w 1296"/>
              <a:gd name="T1" fmla="*/ 0 h 816"/>
              <a:gd name="T2" fmla="*/ 2147483646 w 1296"/>
              <a:gd name="T3" fmla="*/ 0 h 816"/>
              <a:gd name="T4" fmla="*/ 2147483646 w 1296"/>
              <a:gd name="T5" fmla="*/ 2147483646 h 816"/>
              <a:gd name="T6" fmla="*/ 2147483646 w 1296"/>
              <a:gd name="T7" fmla="*/ 2147483646 h 816"/>
              <a:gd name="T8" fmla="*/ 2147483646 w 1296"/>
              <a:gd name="T9" fmla="*/ 2147483646 h 816"/>
              <a:gd name="T10" fmla="*/ 2147483646 w 1296"/>
              <a:gd name="T11" fmla="*/ 2147483646 h 816"/>
              <a:gd name="T12" fmla="*/ 2147483646 w 1296"/>
              <a:gd name="T13" fmla="*/ 2147483646 h 816"/>
              <a:gd name="T14" fmla="*/ 0 w 1296"/>
              <a:gd name="T15" fmla="*/ 0 h 81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96" h="816">
                <a:moveTo>
                  <a:pt x="0" y="0"/>
                </a:moveTo>
                <a:lnTo>
                  <a:pt x="1248" y="0"/>
                </a:lnTo>
                <a:lnTo>
                  <a:pt x="1296" y="432"/>
                </a:lnTo>
                <a:lnTo>
                  <a:pt x="1104" y="720"/>
                </a:lnTo>
                <a:lnTo>
                  <a:pt x="720" y="816"/>
                </a:lnTo>
                <a:lnTo>
                  <a:pt x="672" y="432"/>
                </a:lnTo>
                <a:lnTo>
                  <a:pt x="240" y="816"/>
                </a:lnTo>
                <a:lnTo>
                  <a:pt x="0" y="0"/>
                </a:lnTo>
                <a:close/>
              </a:path>
            </a:pathLst>
          </a:custGeom>
          <a:noFill/>
          <a:ln w="28575" cap="flat" cmpd="sng">
            <a:solidFill>
              <a:schemeClr val="tx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3799" name="未知"/>
          <p:cNvSpPr>
            <a:spLocks/>
          </p:cNvSpPr>
          <p:nvPr/>
        </p:nvSpPr>
        <p:spPr bwMode="auto">
          <a:xfrm>
            <a:off x="5940152" y="2565648"/>
            <a:ext cx="1752600" cy="1143000"/>
          </a:xfrm>
          <a:custGeom>
            <a:avLst/>
            <a:gdLst>
              <a:gd name="T0" fmla="*/ 0 w 1104"/>
              <a:gd name="T1" fmla="*/ 0 h 720"/>
              <a:gd name="T2" fmla="*/ 0 w 1104"/>
              <a:gd name="T3" fmla="*/ 2147483646 h 720"/>
              <a:gd name="T4" fmla="*/ 2147483646 w 1104"/>
              <a:gd name="T5" fmla="*/ 0 h 720"/>
              <a:gd name="T6" fmla="*/ 2147483646 w 1104"/>
              <a:gd name="T7" fmla="*/ 2147483646 h 720"/>
              <a:gd name="T8" fmla="*/ 0 w 1104"/>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720">
                <a:moveTo>
                  <a:pt x="0" y="0"/>
                </a:moveTo>
                <a:lnTo>
                  <a:pt x="0" y="672"/>
                </a:lnTo>
                <a:lnTo>
                  <a:pt x="1104" y="0"/>
                </a:lnTo>
                <a:lnTo>
                  <a:pt x="1104" y="720"/>
                </a:lnTo>
                <a:lnTo>
                  <a:pt x="0" y="0"/>
                </a:lnTo>
                <a:close/>
              </a:path>
            </a:pathLst>
          </a:custGeom>
          <a:noFill/>
          <a:ln w="28575" cap="flat" cmpd="sng">
            <a:solidFill>
              <a:schemeClr val="tx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Tree>
    <p:extLst>
      <p:ext uri="{BB962C8B-B14F-4D97-AF65-F5344CB8AC3E}">
        <p14:creationId xmlns:p14="http://schemas.microsoft.com/office/powerpoint/2010/main" val="2942580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zh-CN" altLang="en-US" sz="3800" b="1" dirty="0"/>
              <a:t>凹多边形</a:t>
            </a:r>
            <a:endParaRPr lang="zh-CN" altLang="zh-CN" sz="3800" b="1" dirty="0"/>
          </a:p>
        </p:txBody>
      </p:sp>
      <p:sp>
        <p:nvSpPr>
          <p:cNvPr id="12292" name="Rectangle 3"/>
          <p:cNvSpPr>
            <a:spLocks noGrp="1" noChangeArrowheads="1"/>
          </p:cNvSpPr>
          <p:nvPr>
            <p:ph type="body" idx="1"/>
          </p:nvPr>
        </p:nvSpPr>
        <p:spPr>
          <a:xfrm>
            <a:off x="457200" y="1196975"/>
            <a:ext cx="7931224" cy="4929188"/>
          </a:xfrm>
        </p:spPr>
        <p:txBody>
          <a:bodyPr/>
          <a:lstStyle/>
          <a:p>
            <a:pPr>
              <a:lnSpc>
                <a:spcPct val="150000"/>
              </a:lnSpc>
            </a:pPr>
            <a:r>
              <a:rPr lang="zh-CN" altLang="en-US" sz="2400" dirty="0"/>
              <a:t>凹多边形（</a:t>
            </a:r>
            <a:r>
              <a:rPr lang="en-US" altLang="zh-CN" sz="2400" dirty="0"/>
              <a:t>Concave Polygon</a:t>
            </a:r>
            <a:r>
              <a:rPr lang="zh-CN" altLang="en-US" sz="2400" dirty="0"/>
              <a:t>）指如果把一个多边形的所有边中，有一条边向两方无限延长成为一直线时，其他各边不都在此直线的同旁，那么这个多边形就叫做凹多边形，其内角中至少有一个优角。</a:t>
            </a:r>
            <a:endParaRPr lang="zh-CN" altLang="zh-CN" sz="2400" dirty="0"/>
          </a:p>
        </p:txBody>
      </p:sp>
      <p:pic>
        <p:nvPicPr>
          <p:cNvPr id="4" name="图片 3" descr="https://gss2.bdstatic.com/9fo3dSag_xI4khGkpoWK1HF6hhy/baike/c0%3Dbaike116%2C5%2C5%2C116%2C38/sign=43c621f0c7cec3fd9f33af27b7e1bf5a/7a899e510fb30f24b873303fcc95d143ad4b0325.jpg"/>
          <p:cNvPicPr/>
          <p:nvPr/>
        </p:nvPicPr>
        <p:blipFill rotWithShape="1">
          <a:blip r:embed="rId3">
            <a:extLst>
              <a:ext uri="{28A0092B-C50C-407E-A947-70E740481C1C}">
                <a14:useLocalDpi xmlns:a14="http://schemas.microsoft.com/office/drawing/2010/main" val="0"/>
              </a:ext>
            </a:extLst>
          </a:blip>
          <a:srcRect t="-680" b="680"/>
          <a:stretch/>
        </p:blipFill>
        <p:spPr bwMode="auto">
          <a:xfrm>
            <a:off x="683568" y="3556361"/>
            <a:ext cx="7822225" cy="2448272"/>
          </a:xfrm>
          <a:prstGeom prst="rect">
            <a:avLst/>
          </a:prstGeom>
          <a:noFill/>
          <a:ln>
            <a:noFill/>
          </a:ln>
        </p:spPr>
      </p:pic>
      <p:sp>
        <p:nvSpPr>
          <p:cNvPr id="2" name="TextBox 1"/>
          <p:cNvSpPr txBox="1"/>
          <p:nvPr/>
        </p:nvSpPr>
        <p:spPr>
          <a:xfrm>
            <a:off x="683568" y="5733256"/>
            <a:ext cx="1224136" cy="369332"/>
          </a:xfrm>
          <a:prstGeom prst="rect">
            <a:avLst/>
          </a:prstGeom>
          <a:solidFill>
            <a:schemeClr val="bg1"/>
          </a:solidFill>
        </p:spPr>
        <p:txBody>
          <a:bodyPr wrap="square" rtlCol="0">
            <a:spAutoFit/>
          </a:bodyPr>
          <a:lstStyle/>
          <a:p>
            <a:endParaRPr lang="zh-CN" altLang="en-US" dirty="0"/>
          </a:p>
        </p:txBody>
      </p:sp>
    </p:spTree>
    <p:extLst>
      <p:ext uri="{BB962C8B-B14F-4D97-AF65-F5344CB8AC3E}">
        <p14:creationId xmlns:p14="http://schemas.microsoft.com/office/powerpoint/2010/main" val="224516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zh-CN" altLang="en-US" sz="3800" b="1" dirty="0"/>
              <a:t>凸多边形</a:t>
            </a:r>
            <a:endParaRPr lang="zh-CN" altLang="zh-CN" sz="3800" b="1" dirty="0"/>
          </a:p>
        </p:txBody>
      </p:sp>
      <p:sp>
        <p:nvSpPr>
          <p:cNvPr id="10244" name="Rectangle 3"/>
          <p:cNvSpPr>
            <a:spLocks noGrp="1" noChangeArrowheads="1"/>
          </p:cNvSpPr>
          <p:nvPr>
            <p:ph type="body" idx="1"/>
          </p:nvPr>
        </p:nvSpPr>
        <p:spPr>
          <a:xfrm>
            <a:off x="457200" y="1196975"/>
            <a:ext cx="8147248" cy="4929188"/>
          </a:xfrm>
        </p:spPr>
        <p:txBody>
          <a:bodyPr/>
          <a:lstStyle/>
          <a:p>
            <a:pPr>
              <a:lnSpc>
                <a:spcPct val="120000"/>
              </a:lnSpc>
            </a:pPr>
            <a:r>
              <a:rPr lang="zh-CN" altLang="zh-CN" sz="2400" dirty="0"/>
              <a:t>凸多边形：过多边形任意一边做一条直线，如果其他各顶点都在这条直线的同侧，则把这个多边形叫做凸多边形。</a:t>
            </a:r>
            <a:endParaRPr lang="en-US" altLang="zh-CN" sz="2400" dirty="0"/>
          </a:p>
          <a:p>
            <a:pPr>
              <a:lnSpc>
                <a:spcPct val="120000"/>
              </a:lnSpc>
            </a:pPr>
            <a:r>
              <a:rPr lang="zh-CN" altLang="en-US" sz="2400" dirty="0"/>
              <a:t>凸多边形任意两个顶点间的线段位于多边形的内部或边上。</a:t>
            </a:r>
            <a:endParaRPr lang="en-US" altLang="zh-CN" sz="2400" dirty="0"/>
          </a:p>
          <a:p>
            <a:pPr>
              <a:lnSpc>
                <a:spcPct val="120000"/>
              </a:lnSpc>
            </a:pPr>
            <a:r>
              <a:rPr lang="zh-CN" altLang="en-US" sz="2400" dirty="0"/>
              <a:t>凸多边形的内角全部不是优角。</a:t>
            </a:r>
            <a:endParaRPr lang="zh-CN" altLang="zh-CN" sz="2400" dirty="0"/>
          </a:p>
          <a:p>
            <a:pPr>
              <a:lnSpc>
                <a:spcPct val="120000"/>
              </a:lnSpc>
            </a:pPr>
            <a:endParaRPr lang="zh-CN" altLang="zh-CN" sz="2400" dirty="0"/>
          </a:p>
          <a:p>
            <a:pPr>
              <a:lnSpc>
                <a:spcPct val="120000"/>
              </a:lnSpc>
            </a:pPr>
            <a:endParaRPr lang="zh-CN" altLang="zh-CN" sz="2400" dirty="0"/>
          </a:p>
          <a:p>
            <a:pPr>
              <a:lnSpc>
                <a:spcPct val="120000"/>
              </a:lnSpc>
            </a:pPr>
            <a:endParaRPr lang="zh-CN" altLang="zh-CN" sz="2400" dirty="0"/>
          </a:p>
        </p:txBody>
      </p:sp>
      <p:sp>
        <p:nvSpPr>
          <p:cNvPr id="4" name="AutoShape 4"/>
          <p:cNvSpPr>
            <a:spLocks noChangeArrowheads="1"/>
          </p:cNvSpPr>
          <p:nvPr/>
        </p:nvSpPr>
        <p:spPr bwMode="auto">
          <a:xfrm>
            <a:off x="990600" y="3840832"/>
            <a:ext cx="1828800" cy="1371600"/>
          </a:xfrm>
          <a:prstGeom prst="pentagon">
            <a:avLst/>
          </a:prstGeom>
          <a:noFill/>
          <a:ln w="28575">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5" name="未知"/>
          <p:cNvSpPr>
            <a:spLocks/>
          </p:cNvSpPr>
          <p:nvPr/>
        </p:nvSpPr>
        <p:spPr bwMode="auto">
          <a:xfrm>
            <a:off x="3200400" y="3993232"/>
            <a:ext cx="2057400" cy="1295400"/>
          </a:xfrm>
          <a:custGeom>
            <a:avLst/>
            <a:gdLst>
              <a:gd name="T0" fmla="*/ 0 w 1296"/>
              <a:gd name="T1" fmla="*/ 0 h 816"/>
              <a:gd name="T2" fmla="*/ 2147483646 w 1296"/>
              <a:gd name="T3" fmla="*/ 0 h 816"/>
              <a:gd name="T4" fmla="*/ 2147483646 w 1296"/>
              <a:gd name="T5" fmla="*/ 2147483646 h 816"/>
              <a:gd name="T6" fmla="*/ 2147483646 w 1296"/>
              <a:gd name="T7" fmla="*/ 2147483646 h 816"/>
              <a:gd name="T8" fmla="*/ 2147483646 w 1296"/>
              <a:gd name="T9" fmla="*/ 2147483646 h 816"/>
              <a:gd name="T10" fmla="*/ 2147483646 w 1296"/>
              <a:gd name="T11" fmla="*/ 2147483646 h 816"/>
              <a:gd name="T12" fmla="*/ 2147483646 w 1296"/>
              <a:gd name="T13" fmla="*/ 2147483646 h 816"/>
              <a:gd name="T14" fmla="*/ 0 w 1296"/>
              <a:gd name="T15" fmla="*/ 0 h 81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96" h="816">
                <a:moveTo>
                  <a:pt x="0" y="0"/>
                </a:moveTo>
                <a:lnTo>
                  <a:pt x="1248" y="0"/>
                </a:lnTo>
                <a:lnTo>
                  <a:pt x="1296" y="432"/>
                </a:lnTo>
                <a:lnTo>
                  <a:pt x="1104" y="720"/>
                </a:lnTo>
                <a:lnTo>
                  <a:pt x="720" y="816"/>
                </a:lnTo>
                <a:lnTo>
                  <a:pt x="672" y="432"/>
                </a:lnTo>
                <a:lnTo>
                  <a:pt x="240" y="816"/>
                </a:lnTo>
                <a:lnTo>
                  <a:pt x="0" y="0"/>
                </a:lnTo>
                <a:close/>
              </a:path>
            </a:pathLst>
          </a:custGeom>
          <a:noFill/>
          <a:ln w="28575" cap="flat" cmpd="sng">
            <a:solidFill>
              <a:schemeClr val="tx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6" name="未知"/>
          <p:cNvSpPr>
            <a:spLocks/>
          </p:cNvSpPr>
          <p:nvPr/>
        </p:nvSpPr>
        <p:spPr bwMode="auto">
          <a:xfrm>
            <a:off x="5884912" y="3993232"/>
            <a:ext cx="1752600" cy="1143000"/>
          </a:xfrm>
          <a:custGeom>
            <a:avLst/>
            <a:gdLst>
              <a:gd name="T0" fmla="*/ 0 w 1104"/>
              <a:gd name="T1" fmla="*/ 0 h 720"/>
              <a:gd name="T2" fmla="*/ 0 w 1104"/>
              <a:gd name="T3" fmla="*/ 2147483646 h 720"/>
              <a:gd name="T4" fmla="*/ 2147483646 w 1104"/>
              <a:gd name="T5" fmla="*/ 0 h 720"/>
              <a:gd name="T6" fmla="*/ 2147483646 w 1104"/>
              <a:gd name="T7" fmla="*/ 2147483646 h 720"/>
              <a:gd name="T8" fmla="*/ 0 w 1104"/>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720">
                <a:moveTo>
                  <a:pt x="0" y="0"/>
                </a:moveTo>
                <a:lnTo>
                  <a:pt x="0" y="672"/>
                </a:lnTo>
                <a:lnTo>
                  <a:pt x="1104" y="0"/>
                </a:lnTo>
                <a:lnTo>
                  <a:pt x="1104" y="720"/>
                </a:lnTo>
                <a:lnTo>
                  <a:pt x="0" y="0"/>
                </a:lnTo>
                <a:close/>
              </a:path>
            </a:pathLst>
          </a:custGeom>
          <a:noFill/>
          <a:ln w="28575" cap="flat" cmpd="sng">
            <a:solidFill>
              <a:schemeClr val="tx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7" name="Line 7"/>
          <p:cNvSpPr>
            <a:spLocks noChangeShapeType="1"/>
          </p:cNvSpPr>
          <p:nvPr/>
        </p:nvSpPr>
        <p:spPr bwMode="auto">
          <a:xfrm>
            <a:off x="533400" y="5212432"/>
            <a:ext cx="2590800" cy="0"/>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8" name="Line 8"/>
          <p:cNvSpPr>
            <a:spLocks noChangeShapeType="1"/>
          </p:cNvSpPr>
          <p:nvPr/>
        </p:nvSpPr>
        <p:spPr bwMode="auto">
          <a:xfrm flipV="1">
            <a:off x="3276600" y="3688432"/>
            <a:ext cx="2133600" cy="1828800"/>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9" name="Line 9"/>
          <p:cNvSpPr>
            <a:spLocks noChangeShapeType="1"/>
          </p:cNvSpPr>
          <p:nvPr/>
        </p:nvSpPr>
        <p:spPr bwMode="auto">
          <a:xfrm flipV="1">
            <a:off x="5580112" y="3764632"/>
            <a:ext cx="2438400" cy="1524000"/>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Tree>
    <p:extLst>
      <p:ext uri="{BB962C8B-B14F-4D97-AF65-F5344CB8AC3E}">
        <p14:creationId xmlns:p14="http://schemas.microsoft.com/office/powerpoint/2010/main" val="1794156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68313" y="260573"/>
            <a:ext cx="6583680" cy="792163"/>
          </a:xfrm>
        </p:spPr>
        <p:txBody>
          <a:bodyPr/>
          <a:lstStyle/>
          <a:p>
            <a:r>
              <a:rPr lang="zh-CN" altLang="en-US" sz="3800" b="1" dirty="0"/>
              <a:t>凸多边形的判断</a:t>
            </a:r>
            <a:endParaRPr lang="zh-CN" altLang="zh-CN" sz="3800" b="1" dirty="0"/>
          </a:p>
        </p:txBody>
      </p:sp>
      <p:sp>
        <p:nvSpPr>
          <p:cNvPr id="13316" name="Rectangle 3"/>
          <p:cNvSpPr>
            <a:spLocks noGrp="1" noChangeArrowheads="1"/>
          </p:cNvSpPr>
          <p:nvPr>
            <p:ph type="body" idx="1"/>
          </p:nvPr>
        </p:nvSpPr>
        <p:spPr>
          <a:xfrm>
            <a:off x="457200" y="1196975"/>
            <a:ext cx="8219256" cy="4929188"/>
          </a:xfrm>
        </p:spPr>
        <p:txBody>
          <a:bodyPr/>
          <a:lstStyle/>
          <a:p>
            <a:pPr>
              <a:lnSpc>
                <a:spcPct val="150000"/>
              </a:lnSpc>
            </a:pPr>
            <a:r>
              <a:rPr lang="zh-CN" altLang="en-US" sz="2400" dirty="0"/>
              <a:t>一个</a:t>
            </a:r>
            <a:r>
              <a:rPr lang="zh-CN" altLang="en-US" sz="2400" b="1" dirty="0"/>
              <a:t>没有重复点</a:t>
            </a:r>
            <a:r>
              <a:rPr lang="zh-CN" altLang="en-US" sz="2400" dirty="0"/>
              <a:t>的多边形是凸的充分必要条件是：   </a:t>
            </a:r>
          </a:p>
          <a:p>
            <a:pPr>
              <a:lnSpc>
                <a:spcPct val="150000"/>
              </a:lnSpc>
            </a:pPr>
            <a:r>
              <a:rPr lang="zh-CN" altLang="en-US" sz="2400" b="1" dirty="0">
                <a:solidFill>
                  <a:srgbClr val="FF0000"/>
                </a:solidFill>
              </a:rPr>
              <a:t>逆时针枚举所有点，</a:t>
            </a:r>
            <a:r>
              <a:rPr lang="zh-CN" altLang="en-US" sz="2400" dirty="0"/>
              <a:t>从第三个点开始，所有的点都在前两个点线段的左边，或者共线。</a:t>
            </a:r>
          </a:p>
          <a:p>
            <a:pPr>
              <a:lnSpc>
                <a:spcPct val="150000"/>
              </a:lnSpc>
            </a:pPr>
            <a:r>
              <a:rPr lang="zh-CN" altLang="en-US" sz="2400" dirty="0"/>
              <a:t>复杂度</a:t>
            </a:r>
            <a:r>
              <a:rPr lang="en-US" altLang="zh-CN" sz="2400" dirty="0"/>
              <a:t>O(N)</a:t>
            </a:r>
            <a:r>
              <a:rPr lang="zh-CN" altLang="en-US" sz="2400" dirty="0"/>
              <a:t>。</a:t>
            </a:r>
          </a:p>
        </p:txBody>
      </p:sp>
    </p:spTree>
    <p:extLst>
      <p:ext uri="{BB962C8B-B14F-4D97-AF65-F5344CB8AC3E}">
        <p14:creationId xmlns:p14="http://schemas.microsoft.com/office/powerpoint/2010/main" val="3312482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r>
              <a:rPr lang="zh-CN" altLang="en-US" sz="3800" b="1" dirty="0"/>
              <a:t>多边形的三角剖分</a:t>
            </a:r>
            <a:endParaRPr lang="zh-CN" altLang="zh-CN" sz="3800" b="1" dirty="0"/>
          </a:p>
        </p:txBody>
      </p:sp>
      <p:sp>
        <p:nvSpPr>
          <p:cNvPr id="14340" name="Rectangle 3"/>
          <p:cNvSpPr>
            <a:spLocks noGrp="1" noChangeArrowheads="1"/>
          </p:cNvSpPr>
          <p:nvPr>
            <p:ph type="body" idx="1"/>
          </p:nvPr>
        </p:nvSpPr>
        <p:spPr>
          <a:xfrm>
            <a:off x="457200" y="1196975"/>
            <a:ext cx="8003232" cy="4929188"/>
          </a:xfrm>
        </p:spPr>
        <p:txBody>
          <a:bodyPr/>
          <a:lstStyle/>
          <a:p>
            <a:pPr>
              <a:lnSpc>
                <a:spcPct val="120000"/>
              </a:lnSpc>
            </a:pPr>
            <a:r>
              <a:rPr lang="zh-CN" altLang="en-US" sz="2400" dirty="0"/>
              <a:t>多边形的三角剖分，就是仅仅使用多边形的对角线将多边形</a:t>
            </a:r>
            <a:r>
              <a:rPr lang="en-US" altLang="zh-CN" sz="2400" dirty="0"/>
              <a:t>P</a:t>
            </a:r>
            <a:r>
              <a:rPr lang="zh-CN" altLang="en-US" sz="2400" dirty="0"/>
              <a:t>拆分成多个不重叠的三角形。</a:t>
            </a:r>
          </a:p>
          <a:p>
            <a:pPr>
              <a:lnSpc>
                <a:spcPct val="120000"/>
              </a:lnSpc>
            </a:pPr>
            <a:r>
              <a:rPr lang="zh-CN" altLang="en-US" sz="2400" dirty="0"/>
              <a:t>通过三角剖分，我们可以将复杂的多边形转化相对比较简单的三角形集合。</a:t>
            </a:r>
          </a:p>
          <a:p>
            <a:pPr>
              <a:lnSpc>
                <a:spcPct val="120000"/>
              </a:lnSpc>
            </a:pPr>
            <a:endParaRPr lang="zh-CN" altLang="en-US" sz="2400" dirty="0"/>
          </a:p>
          <a:p>
            <a:pPr>
              <a:lnSpc>
                <a:spcPct val="120000"/>
              </a:lnSpc>
            </a:pPr>
            <a:endParaRPr lang="zh-CN" altLang="en-US" sz="2400" dirty="0"/>
          </a:p>
          <a:p>
            <a:pPr>
              <a:lnSpc>
                <a:spcPct val="120000"/>
              </a:lnSpc>
            </a:pPr>
            <a:endParaRPr lang="zh-CN" altLang="en-US" sz="2400" dirty="0"/>
          </a:p>
          <a:p>
            <a:pPr>
              <a:lnSpc>
                <a:spcPct val="120000"/>
              </a:lnSpc>
            </a:pPr>
            <a:r>
              <a:rPr lang="zh-CN" altLang="en-US" sz="2400" dirty="0"/>
              <a:t>定理：对于具有</a:t>
            </a:r>
            <a:r>
              <a:rPr lang="en-US" altLang="zh-CN" sz="2400" dirty="0"/>
              <a:t>n</a:t>
            </a:r>
            <a:r>
              <a:rPr lang="zh-CN" altLang="en-US" sz="2400" dirty="0"/>
              <a:t>条边的多边形，不论我们使用什么剖分方法，总是只能解剖出</a:t>
            </a:r>
            <a:r>
              <a:rPr lang="en-US" altLang="zh-CN" sz="2400" dirty="0"/>
              <a:t>n-2</a:t>
            </a:r>
            <a:r>
              <a:rPr lang="zh-CN" altLang="en-US" sz="2400" dirty="0"/>
              <a:t>个三角形。</a:t>
            </a:r>
            <a:endParaRPr lang="zh-CN" altLang="zh-CN" sz="2400" dirty="0"/>
          </a:p>
        </p:txBody>
      </p:sp>
      <p:sp>
        <p:nvSpPr>
          <p:cNvPr id="4" name="AutoShape 4"/>
          <p:cNvSpPr>
            <a:spLocks noChangeArrowheads="1"/>
          </p:cNvSpPr>
          <p:nvPr/>
        </p:nvSpPr>
        <p:spPr bwMode="auto">
          <a:xfrm>
            <a:off x="1305835" y="3501429"/>
            <a:ext cx="1676400" cy="1447800"/>
          </a:xfrm>
          <a:prstGeom prst="pentagon">
            <a:avLst/>
          </a:prstGeom>
          <a:noFill/>
          <a:ln w="28575">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5" name="Line 5"/>
          <p:cNvSpPr>
            <a:spLocks noChangeShapeType="1"/>
          </p:cNvSpPr>
          <p:nvPr/>
        </p:nvSpPr>
        <p:spPr bwMode="auto">
          <a:xfrm flipV="1">
            <a:off x="1686835" y="4034829"/>
            <a:ext cx="1295400" cy="838200"/>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6" name="Line 6"/>
          <p:cNvSpPr>
            <a:spLocks noChangeShapeType="1"/>
          </p:cNvSpPr>
          <p:nvPr/>
        </p:nvSpPr>
        <p:spPr bwMode="auto">
          <a:xfrm flipH="1">
            <a:off x="1610635" y="3501429"/>
            <a:ext cx="533400" cy="1447800"/>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4235" y="3425229"/>
            <a:ext cx="3824288" cy="1731963"/>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8235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5D758C-FF76-DB5D-7895-5B01C9876536}"/>
              </a:ext>
            </a:extLst>
          </p:cNvPr>
          <p:cNvSpPr>
            <a:spLocks noGrp="1"/>
          </p:cNvSpPr>
          <p:nvPr>
            <p:ph type="title"/>
          </p:nvPr>
        </p:nvSpPr>
        <p:spPr/>
        <p:txBody>
          <a:bodyPr/>
          <a:lstStyle/>
          <a:p>
            <a:r>
              <a:rPr lang="zh-CN" altLang="en-US" sz="2800" b="1" dirty="0"/>
              <a:t>多边形的三角剖分</a:t>
            </a:r>
            <a:endParaRPr lang="zh-CN" altLang="en-US" dirty="0"/>
          </a:p>
        </p:txBody>
      </p:sp>
      <p:sp>
        <p:nvSpPr>
          <p:cNvPr id="3" name="内容占位符 2">
            <a:extLst>
              <a:ext uri="{FF2B5EF4-FFF2-40B4-BE49-F238E27FC236}">
                <a16:creationId xmlns:a16="http://schemas.microsoft.com/office/drawing/2014/main" id="{6CE053E8-4F71-CCB8-BDAA-4B0896814501}"/>
              </a:ext>
            </a:extLst>
          </p:cNvPr>
          <p:cNvSpPr>
            <a:spLocks noGrp="1"/>
          </p:cNvSpPr>
          <p:nvPr>
            <p:ph idx="1"/>
          </p:nvPr>
        </p:nvSpPr>
        <p:spPr>
          <a:xfrm>
            <a:off x="457200" y="1196975"/>
            <a:ext cx="7787208" cy="4929188"/>
          </a:xfrm>
        </p:spPr>
        <p:txBody>
          <a:bodyPr/>
          <a:lstStyle/>
          <a:p>
            <a:r>
              <a:rPr lang="zh-CN" altLang="en-US" dirty="0"/>
              <a:t>耳朵：多边形的一个点，它与它相邻的两个点构成的三角形完全包含在多边形内，这个三角形称为该多边形的耳朵</a:t>
            </a:r>
            <a:r>
              <a:rPr lang="en-US" altLang="zh-CN" dirty="0"/>
              <a:t>(ear)</a:t>
            </a:r>
            <a:r>
              <a:rPr lang="zh-CN" altLang="en-US" dirty="0"/>
              <a:t>。</a:t>
            </a:r>
          </a:p>
          <a:p>
            <a:r>
              <a:rPr lang="zh-CN" altLang="en-US" dirty="0"/>
              <a:t>嘴巴：如果多边形上一点与它相邻的两个点构成的三角形完全在多边形外，称为嘴巴</a:t>
            </a:r>
            <a:r>
              <a:rPr lang="en-US" altLang="zh-CN" dirty="0"/>
              <a:t>(mouth)</a:t>
            </a:r>
            <a:r>
              <a:rPr lang="zh-CN" altLang="en-US" dirty="0"/>
              <a:t>。</a:t>
            </a:r>
          </a:p>
          <a:p>
            <a:r>
              <a:rPr lang="zh-CN" altLang="en-US" dirty="0"/>
              <a:t>构造三角剖分的方法：不断地切去多边形的一个耳朵，直至它只剩下一个三角形，那么就完成了该多边形的三角剖分。</a:t>
            </a:r>
          </a:p>
          <a:p>
            <a:r>
              <a:rPr lang="zh-CN" altLang="en-US" dirty="0"/>
              <a:t>双耳定理：任意一个简单多边形（即相邻的边才有交点的多边形）一定有两个耳朵。（这个定理保证了我们在每次给多边形切去一个耳朵时一定还会有新的耳朵用于切分）</a:t>
            </a:r>
          </a:p>
          <a:p>
            <a:endParaRPr lang="zh-CN" altLang="en-US" dirty="0"/>
          </a:p>
        </p:txBody>
      </p:sp>
    </p:spTree>
    <p:extLst>
      <p:ext uri="{BB962C8B-B14F-4D97-AF65-F5344CB8AC3E}">
        <p14:creationId xmlns:p14="http://schemas.microsoft.com/office/powerpoint/2010/main" val="4238024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p:txBody>
          <a:bodyPr/>
          <a:lstStyle/>
          <a:p>
            <a:pPr eaLnBrk="1" hangingPunct="1"/>
            <a:r>
              <a:rPr lang="zh-CN" altLang="zh-CN" sz="3800" b="1" dirty="0"/>
              <a:t>画廊问题 </a:t>
            </a:r>
          </a:p>
        </p:txBody>
      </p:sp>
      <p:sp>
        <p:nvSpPr>
          <p:cNvPr id="36868" name="Rectangle 3"/>
          <p:cNvSpPr>
            <a:spLocks noGrp="1" noChangeArrowheads="1"/>
          </p:cNvSpPr>
          <p:nvPr>
            <p:ph type="body" sz="half" idx="1"/>
          </p:nvPr>
        </p:nvSpPr>
        <p:spPr>
          <a:xfrm>
            <a:off x="381000" y="1204913"/>
            <a:ext cx="8534400" cy="5272087"/>
          </a:xfrm>
        </p:spPr>
        <p:txBody>
          <a:bodyPr/>
          <a:lstStyle/>
          <a:p>
            <a:pPr eaLnBrk="1" hangingPunct="1">
              <a:lnSpc>
                <a:spcPct val="120000"/>
              </a:lnSpc>
            </a:pPr>
            <a:r>
              <a:rPr lang="zh-CN" altLang="zh-CN" sz="2400" dirty="0"/>
              <a:t>画廊问题，是一个很经典的问题，它来自于现实生活中用画廊监视，要求使用最少的士兵共同监视画廊的所有地方。 </a:t>
            </a:r>
          </a:p>
          <a:p>
            <a:pPr eaLnBrk="1" hangingPunct="1">
              <a:lnSpc>
                <a:spcPct val="120000"/>
              </a:lnSpc>
            </a:pPr>
            <a:endParaRPr lang="zh-CN" altLang="zh-CN" sz="2400" dirty="0"/>
          </a:p>
          <a:p>
            <a:pPr eaLnBrk="1" hangingPunct="1">
              <a:lnSpc>
                <a:spcPct val="120000"/>
              </a:lnSpc>
            </a:pPr>
            <a:endParaRPr lang="zh-CN" altLang="zh-CN" sz="2400" dirty="0"/>
          </a:p>
          <a:p>
            <a:pPr eaLnBrk="1" hangingPunct="1">
              <a:lnSpc>
                <a:spcPct val="120000"/>
              </a:lnSpc>
            </a:pPr>
            <a:endParaRPr lang="zh-CN" altLang="zh-CN" sz="2400" dirty="0"/>
          </a:p>
          <a:p>
            <a:pPr eaLnBrk="1" hangingPunct="1">
              <a:lnSpc>
                <a:spcPct val="120000"/>
              </a:lnSpc>
            </a:pPr>
            <a:r>
              <a:rPr lang="zh-CN" altLang="zh-CN" sz="2400" dirty="0"/>
              <a:t>NP</a:t>
            </a:r>
            <a:r>
              <a:rPr lang="zh-CN" altLang="en-US" sz="2400" dirty="0"/>
              <a:t>完全</a:t>
            </a:r>
            <a:r>
              <a:rPr lang="zh-CN" altLang="zh-CN" sz="2400" dirty="0"/>
              <a:t>问题，</a:t>
            </a:r>
            <a:r>
              <a:rPr lang="zh-CN" altLang="en-US" sz="2400" dirty="0"/>
              <a:t>上</a:t>
            </a:r>
            <a:r>
              <a:rPr lang="zh-CN" altLang="zh-CN" sz="2400" dirty="0"/>
              <a:t>界可以确定。</a:t>
            </a:r>
          </a:p>
          <a:p>
            <a:pPr eaLnBrk="1" hangingPunct="1">
              <a:lnSpc>
                <a:spcPct val="120000"/>
              </a:lnSpc>
            </a:pPr>
            <a:r>
              <a:rPr lang="zh-CN" altLang="zh-CN" sz="2400" dirty="0"/>
              <a:t>对于每一个n个顶点的多边形，使用     个多边形就可以保卫整个多边形了</a:t>
            </a:r>
            <a:r>
              <a:rPr lang="zh-CN" altLang="en-US" sz="2400" dirty="0"/>
              <a:t>。</a:t>
            </a:r>
            <a:endParaRPr lang="zh-CN" altLang="zh-CN" sz="2400" dirty="0"/>
          </a:p>
          <a:p>
            <a:pPr eaLnBrk="1" hangingPunct="1"/>
            <a:endParaRPr lang="zh-CN" altLang="zh-CN" sz="2400" dirty="0"/>
          </a:p>
        </p:txBody>
      </p:sp>
      <p:pic>
        <p:nvPicPr>
          <p:cNvPr id="3686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348880"/>
            <a:ext cx="3581400" cy="18923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7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564904"/>
            <a:ext cx="4038600" cy="14541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71" name="Object 6"/>
          <p:cNvPicPr>
            <a:picLocks noGrp="1" noChangeAspect="1" noChangeArrowheads="1"/>
          </p:cNvPicPr>
          <p:nvPr>
            <p:ph sz="half" idx="2"/>
          </p:nvPr>
        </p:nvPicPr>
        <p:blipFill>
          <a:blip r:embed="rId5" cstate="print">
            <a:extLst>
              <a:ext uri="{28A0092B-C50C-407E-A947-70E740481C1C}">
                <a14:useLocalDpi xmlns:a14="http://schemas.microsoft.com/office/drawing/2010/main" val="0"/>
              </a:ext>
            </a:extLst>
          </a:blip>
          <a:srcRect/>
          <a:stretch>
            <a:fillRect/>
          </a:stretch>
        </p:blipFill>
        <p:spPr>
          <a:xfrm>
            <a:off x="5652120" y="5013176"/>
            <a:ext cx="279400" cy="431800"/>
          </a:xfrm>
          <a:noFill/>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97964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r>
              <a:rPr lang="zh-CN" altLang="zh-CN" sz="3800" b="1" dirty="0"/>
              <a:t>简单多边形的面积</a:t>
            </a:r>
          </a:p>
        </p:txBody>
      </p:sp>
      <p:sp>
        <p:nvSpPr>
          <p:cNvPr id="15364" name="Rectangle 3"/>
          <p:cNvSpPr>
            <a:spLocks noGrp="1" noChangeArrowheads="1"/>
          </p:cNvSpPr>
          <p:nvPr>
            <p:ph type="body" idx="1"/>
          </p:nvPr>
        </p:nvSpPr>
        <p:spPr>
          <a:xfrm>
            <a:off x="457200" y="1196975"/>
            <a:ext cx="7499176" cy="4929188"/>
          </a:xfrm>
        </p:spPr>
        <p:txBody>
          <a:bodyPr/>
          <a:lstStyle/>
          <a:p>
            <a:pPr>
              <a:lnSpc>
                <a:spcPct val="120000"/>
              </a:lnSpc>
            </a:pPr>
            <a:r>
              <a:rPr lang="zh-CN" altLang="en-US" sz="2400" dirty="0"/>
              <a:t>计算任意多边形的面积：（顶点按逆时针顺序排列）</a:t>
            </a:r>
          </a:p>
          <a:p>
            <a:pPr>
              <a:lnSpc>
                <a:spcPct val="120000"/>
              </a:lnSpc>
            </a:pPr>
            <a:r>
              <a:rPr lang="zh-CN" altLang="en-US" sz="2400" dirty="0"/>
              <a:t>求多边形面积最基础的方法就是用剖分法来做的，就是把多边形分成若干个三角形，然后对每个三角形求面积。在有精度要求的情况下，求面积不要用海伦</a:t>
            </a:r>
            <a:r>
              <a:rPr lang="en-US" altLang="zh-CN" sz="2400" dirty="0"/>
              <a:t>-</a:t>
            </a:r>
            <a:r>
              <a:rPr lang="zh-CN" altLang="en-US" sz="2400" dirty="0"/>
              <a:t>秦九昭公式，海伦公式可能在精度损失方面会比较严重，而且计算量很大。</a:t>
            </a:r>
          </a:p>
          <a:p>
            <a:pPr>
              <a:lnSpc>
                <a:spcPct val="120000"/>
              </a:lnSpc>
            </a:pPr>
            <a:r>
              <a:rPr lang="zh-CN" altLang="en-US" sz="2400" dirty="0"/>
              <a:t>最适合解决任意多边形面积的方法是：向量积法。</a:t>
            </a:r>
          </a:p>
        </p:txBody>
      </p:sp>
    </p:spTree>
    <p:extLst>
      <p:ext uri="{BB962C8B-B14F-4D97-AF65-F5344CB8AC3E}">
        <p14:creationId xmlns:p14="http://schemas.microsoft.com/office/powerpoint/2010/main" val="4203997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pPr eaLnBrk="1" hangingPunct="1"/>
            <a:r>
              <a:rPr lang="zh-CN" altLang="zh-CN" sz="3800" b="1" dirty="0"/>
              <a:t>简单多边形的面积</a:t>
            </a:r>
          </a:p>
        </p:txBody>
      </p:sp>
      <p:sp>
        <p:nvSpPr>
          <p:cNvPr id="37892" name="未知"/>
          <p:cNvSpPr>
            <a:spLocks/>
          </p:cNvSpPr>
          <p:nvPr/>
        </p:nvSpPr>
        <p:spPr bwMode="auto">
          <a:xfrm>
            <a:off x="990600" y="1219200"/>
            <a:ext cx="2438400" cy="1447800"/>
          </a:xfrm>
          <a:custGeom>
            <a:avLst/>
            <a:gdLst>
              <a:gd name="T0" fmla="*/ 2147483646 w 1536"/>
              <a:gd name="T1" fmla="*/ 0 h 912"/>
              <a:gd name="T2" fmla="*/ 0 w 1536"/>
              <a:gd name="T3" fmla="*/ 2147483646 h 912"/>
              <a:gd name="T4" fmla="*/ 2147483646 w 1536"/>
              <a:gd name="T5" fmla="*/ 2147483646 h 912"/>
              <a:gd name="T6" fmla="*/ 2147483646 w 1536"/>
              <a:gd name="T7" fmla="*/ 2147483646 h 912"/>
              <a:gd name="T8" fmla="*/ 2147483646 w 1536"/>
              <a:gd name="T9" fmla="*/ 2147483646 h 912"/>
              <a:gd name="T10" fmla="*/ 2147483646 w 1536"/>
              <a:gd name="T11" fmla="*/ 2147483646 h 912"/>
              <a:gd name="T12" fmla="*/ 2147483646 w 1536"/>
              <a:gd name="T13" fmla="*/ 0 h 912"/>
              <a:gd name="T14" fmla="*/ 2147483646 w 1536"/>
              <a:gd name="T15" fmla="*/ 0 h 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36" h="912">
                <a:moveTo>
                  <a:pt x="768" y="0"/>
                </a:moveTo>
                <a:lnTo>
                  <a:pt x="0" y="432"/>
                </a:lnTo>
                <a:lnTo>
                  <a:pt x="192" y="912"/>
                </a:lnTo>
                <a:lnTo>
                  <a:pt x="1200" y="912"/>
                </a:lnTo>
                <a:lnTo>
                  <a:pt x="1536" y="480"/>
                </a:lnTo>
                <a:lnTo>
                  <a:pt x="1344" y="144"/>
                </a:lnTo>
                <a:lnTo>
                  <a:pt x="816" y="0"/>
                </a:lnTo>
                <a:lnTo>
                  <a:pt x="768" y="0"/>
                </a:lnTo>
                <a:close/>
              </a:path>
            </a:pathLst>
          </a:custGeom>
          <a:noFill/>
          <a:ln w="28575" cap="flat" cmpd="sng">
            <a:solidFill>
              <a:schemeClr val="tx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893" name="Line 4"/>
          <p:cNvSpPr>
            <a:spLocks noChangeShapeType="1"/>
          </p:cNvSpPr>
          <p:nvPr/>
        </p:nvSpPr>
        <p:spPr bwMode="auto">
          <a:xfrm>
            <a:off x="990600" y="1905000"/>
            <a:ext cx="1295400" cy="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894" name="Line 5"/>
          <p:cNvSpPr>
            <a:spLocks noChangeShapeType="1"/>
          </p:cNvSpPr>
          <p:nvPr/>
        </p:nvSpPr>
        <p:spPr bwMode="auto">
          <a:xfrm flipH="1">
            <a:off x="1295400" y="1905000"/>
            <a:ext cx="990600" cy="7620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895" name="Line 6"/>
          <p:cNvSpPr>
            <a:spLocks noChangeShapeType="1"/>
          </p:cNvSpPr>
          <p:nvPr/>
        </p:nvSpPr>
        <p:spPr bwMode="auto">
          <a:xfrm>
            <a:off x="2286000" y="1905000"/>
            <a:ext cx="609600" cy="7620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896" name="Line 7"/>
          <p:cNvSpPr>
            <a:spLocks noChangeShapeType="1"/>
          </p:cNvSpPr>
          <p:nvPr/>
        </p:nvSpPr>
        <p:spPr bwMode="auto">
          <a:xfrm>
            <a:off x="2286000" y="1905000"/>
            <a:ext cx="1143000" cy="762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897" name="Line 8"/>
          <p:cNvSpPr>
            <a:spLocks noChangeShapeType="1"/>
          </p:cNvSpPr>
          <p:nvPr/>
        </p:nvSpPr>
        <p:spPr bwMode="auto">
          <a:xfrm flipH="1">
            <a:off x="2209800" y="1447800"/>
            <a:ext cx="914400" cy="4572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898" name="Line 9"/>
          <p:cNvSpPr>
            <a:spLocks noChangeShapeType="1"/>
          </p:cNvSpPr>
          <p:nvPr/>
        </p:nvSpPr>
        <p:spPr bwMode="auto">
          <a:xfrm>
            <a:off x="2209800" y="1219200"/>
            <a:ext cx="76200" cy="6858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899" name="未知"/>
          <p:cNvSpPr>
            <a:spLocks/>
          </p:cNvSpPr>
          <p:nvPr/>
        </p:nvSpPr>
        <p:spPr bwMode="auto">
          <a:xfrm>
            <a:off x="4876800" y="1371600"/>
            <a:ext cx="2438400" cy="1447800"/>
          </a:xfrm>
          <a:custGeom>
            <a:avLst/>
            <a:gdLst>
              <a:gd name="T0" fmla="*/ 2147483646 w 1536"/>
              <a:gd name="T1" fmla="*/ 0 h 912"/>
              <a:gd name="T2" fmla="*/ 0 w 1536"/>
              <a:gd name="T3" fmla="*/ 2147483646 h 912"/>
              <a:gd name="T4" fmla="*/ 2147483646 w 1536"/>
              <a:gd name="T5" fmla="*/ 2147483646 h 912"/>
              <a:gd name="T6" fmla="*/ 2147483646 w 1536"/>
              <a:gd name="T7" fmla="*/ 2147483646 h 912"/>
              <a:gd name="T8" fmla="*/ 2147483646 w 1536"/>
              <a:gd name="T9" fmla="*/ 2147483646 h 912"/>
              <a:gd name="T10" fmla="*/ 2147483646 w 1536"/>
              <a:gd name="T11" fmla="*/ 2147483646 h 912"/>
              <a:gd name="T12" fmla="*/ 2147483646 w 1536"/>
              <a:gd name="T13" fmla="*/ 0 h 912"/>
              <a:gd name="T14" fmla="*/ 2147483646 w 1536"/>
              <a:gd name="T15" fmla="*/ 0 h 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36" h="912">
                <a:moveTo>
                  <a:pt x="768" y="0"/>
                </a:moveTo>
                <a:lnTo>
                  <a:pt x="0" y="432"/>
                </a:lnTo>
                <a:lnTo>
                  <a:pt x="192" y="912"/>
                </a:lnTo>
                <a:lnTo>
                  <a:pt x="1200" y="912"/>
                </a:lnTo>
                <a:lnTo>
                  <a:pt x="1536" y="480"/>
                </a:lnTo>
                <a:lnTo>
                  <a:pt x="1344" y="144"/>
                </a:lnTo>
                <a:lnTo>
                  <a:pt x="816" y="0"/>
                </a:lnTo>
                <a:lnTo>
                  <a:pt x="768" y="0"/>
                </a:lnTo>
                <a:close/>
              </a:path>
            </a:pathLst>
          </a:custGeom>
          <a:noFill/>
          <a:ln w="28575" cap="flat" cmpd="sng">
            <a:solidFill>
              <a:schemeClr val="tx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00" name="Line 11"/>
          <p:cNvSpPr>
            <a:spLocks noChangeShapeType="1"/>
          </p:cNvSpPr>
          <p:nvPr/>
        </p:nvSpPr>
        <p:spPr bwMode="auto">
          <a:xfrm flipH="1">
            <a:off x="5181600" y="1371600"/>
            <a:ext cx="914400" cy="14478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01" name="Line 12"/>
          <p:cNvSpPr>
            <a:spLocks noChangeShapeType="1"/>
          </p:cNvSpPr>
          <p:nvPr/>
        </p:nvSpPr>
        <p:spPr bwMode="auto">
          <a:xfrm flipH="1">
            <a:off x="5181600" y="1600200"/>
            <a:ext cx="1828800" cy="12192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02" name="Line 13"/>
          <p:cNvSpPr>
            <a:spLocks noChangeShapeType="1"/>
          </p:cNvSpPr>
          <p:nvPr/>
        </p:nvSpPr>
        <p:spPr bwMode="auto">
          <a:xfrm flipV="1">
            <a:off x="5181600" y="2133600"/>
            <a:ext cx="2133600" cy="6858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03" name="未知"/>
          <p:cNvSpPr>
            <a:spLocks/>
          </p:cNvSpPr>
          <p:nvPr/>
        </p:nvSpPr>
        <p:spPr bwMode="auto">
          <a:xfrm>
            <a:off x="1066800" y="3124200"/>
            <a:ext cx="2438400" cy="1447800"/>
          </a:xfrm>
          <a:custGeom>
            <a:avLst/>
            <a:gdLst>
              <a:gd name="T0" fmla="*/ 2147483646 w 1536"/>
              <a:gd name="T1" fmla="*/ 0 h 912"/>
              <a:gd name="T2" fmla="*/ 0 w 1536"/>
              <a:gd name="T3" fmla="*/ 2147483646 h 912"/>
              <a:gd name="T4" fmla="*/ 2147483646 w 1536"/>
              <a:gd name="T5" fmla="*/ 2147483646 h 912"/>
              <a:gd name="T6" fmla="*/ 2147483646 w 1536"/>
              <a:gd name="T7" fmla="*/ 2147483646 h 912"/>
              <a:gd name="T8" fmla="*/ 2147483646 w 1536"/>
              <a:gd name="T9" fmla="*/ 2147483646 h 912"/>
              <a:gd name="T10" fmla="*/ 2147483646 w 1536"/>
              <a:gd name="T11" fmla="*/ 2147483646 h 912"/>
              <a:gd name="T12" fmla="*/ 2147483646 w 1536"/>
              <a:gd name="T13" fmla="*/ 0 h 912"/>
              <a:gd name="T14" fmla="*/ 2147483646 w 1536"/>
              <a:gd name="T15" fmla="*/ 0 h 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36" h="912">
                <a:moveTo>
                  <a:pt x="768" y="0"/>
                </a:moveTo>
                <a:lnTo>
                  <a:pt x="0" y="432"/>
                </a:lnTo>
                <a:lnTo>
                  <a:pt x="192" y="912"/>
                </a:lnTo>
                <a:lnTo>
                  <a:pt x="1200" y="912"/>
                </a:lnTo>
                <a:lnTo>
                  <a:pt x="1536" y="480"/>
                </a:lnTo>
                <a:lnTo>
                  <a:pt x="1344" y="144"/>
                </a:lnTo>
                <a:lnTo>
                  <a:pt x="816" y="0"/>
                </a:lnTo>
                <a:lnTo>
                  <a:pt x="768" y="0"/>
                </a:lnTo>
                <a:close/>
              </a:path>
            </a:pathLst>
          </a:custGeom>
          <a:noFill/>
          <a:ln w="28575" cap="flat" cmpd="sng">
            <a:solidFill>
              <a:schemeClr val="tx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04" name="Line 15"/>
          <p:cNvSpPr>
            <a:spLocks noChangeShapeType="1"/>
          </p:cNvSpPr>
          <p:nvPr/>
        </p:nvSpPr>
        <p:spPr bwMode="auto">
          <a:xfrm>
            <a:off x="609600" y="5334000"/>
            <a:ext cx="31242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05" name="Line 16"/>
          <p:cNvSpPr>
            <a:spLocks noChangeShapeType="1"/>
          </p:cNvSpPr>
          <p:nvPr/>
        </p:nvSpPr>
        <p:spPr bwMode="auto">
          <a:xfrm>
            <a:off x="685800" y="3124200"/>
            <a:ext cx="0" cy="266700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06" name="Line 17"/>
          <p:cNvSpPr>
            <a:spLocks noChangeShapeType="1"/>
          </p:cNvSpPr>
          <p:nvPr/>
        </p:nvSpPr>
        <p:spPr bwMode="auto">
          <a:xfrm flipH="1">
            <a:off x="685800" y="3810000"/>
            <a:ext cx="381000" cy="15240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07" name="Line 18"/>
          <p:cNvSpPr>
            <a:spLocks noChangeShapeType="1"/>
          </p:cNvSpPr>
          <p:nvPr/>
        </p:nvSpPr>
        <p:spPr bwMode="auto">
          <a:xfrm flipH="1">
            <a:off x="685800" y="3124200"/>
            <a:ext cx="1600200" cy="22098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08" name="Line 19"/>
          <p:cNvSpPr>
            <a:spLocks noChangeShapeType="1"/>
          </p:cNvSpPr>
          <p:nvPr/>
        </p:nvSpPr>
        <p:spPr bwMode="auto">
          <a:xfrm flipH="1">
            <a:off x="685800" y="4572000"/>
            <a:ext cx="685800" cy="7620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09" name="Line 20"/>
          <p:cNvSpPr>
            <a:spLocks noChangeShapeType="1"/>
          </p:cNvSpPr>
          <p:nvPr/>
        </p:nvSpPr>
        <p:spPr bwMode="auto">
          <a:xfrm flipH="1">
            <a:off x="685800" y="3352800"/>
            <a:ext cx="2514600" cy="19812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10" name="Line 21"/>
          <p:cNvSpPr>
            <a:spLocks noChangeShapeType="1"/>
          </p:cNvSpPr>
          <p:nvPr/>
        </p:nvSpPr>
        <p:spPr bwMode="auto">
          <a:xfrm flipH="1">
            <a:off x="609600" y="3886200"/>
            <a:ext cx="2819400" cy="14478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11" name="Line 22"/>
          <p:cNvSpPr>
            <a:spLocks noChangeShapeType="1"/>
          </p:cNvSpPr>
          <p:nvPr/>
        </p:nvSpPr>
        <p:spPr bwMode="auto">
          <a:xfrm flipH="1">
            <a:off x="685800" y="4572000"/>
            <a:ext cx="2286000" cy="7620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12" name="Line 23"/>
          <p:cNvSpPr>
            <a:spLocks noChangeShapeType="1"/>
          </p:cNvSpPr>
          <p:nvPr/>
        </p:nvSpPr>
        <p:spPr bwMode="auto">
          <a:xfrm>
            <a:off x="4953000" y="5334000"/>
            <a:ext cx="31242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13" name="Line 24"/>
          <p:cNvSpPr>
            <a:spLocks noChangeShapeType="1"/>
          </p:cNvSpPr>
          <p:nvPr/>
        </p:nvSpPr>
        <p:spPr bwMode="auto">
          <a:xfrm>
            <a:off x="5029200" y="3124200"/>
            <a:ext cx="0" cy="266700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14" name="Line 25"/>
          <p:cNvSpPr>
            <a:spLocks noChangeShapeType="1"/>
          </p:cNvSpPr>
          <p:nvPr/>
        </p:nvSpPr>
        <p:spPr bwMode="auto">
          <a:xfrm flipH="1">
            <a:off x="5029200" y="3810000"/>
            <a:ext cx="381000" cy="15240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15" name="Line 26"/>
          <p:cNvSpPr>
            <a:spLocks noChangeShapeType="1"/>
          </p:cNvSpPr>
          <p:nvPr/>
        </p:nvSpPr>
        <p:spPr bwMode="auto">
          <a:xfrm flipH="1">
            <a:off x="5029200" y="3124200"/>
            <a:ext cx="1600200" cy="22098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16" name="Line 27"/>
          <p:cNvSpPr>
            <a:spLocks noChangeShapeType="1"/>
          </p:cNvSpPr>
          <p:nvPr/>
        </p:nvSpPr>
        <p:spPr bwMode="auto">
          <a:xfrm flipH="1">
            <a:off x="5029200" y="4572000"/>
            <a:ext cx="685800" cy="7620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17" name="Line 28"/>
          <p:cNvSpPr>
            <a:spLocks noChangeShapeType="1"/>
          </p:cNvSpPr>
          <p:nvPr/>
        </p:nvSpPr>
        <p:spPr bwMode="auto">
          <a:xfrm flipH="1">
            <a:off x="5029200" y="3352800"/>
            <a:ext cx="2514600" cy="19812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18" name="Line 29"/>
          <p:cNvSpPr>
            <a:spLocks noChangeShapeType="1"/>
          </p:cNvSpPr>
          <p:nvPr/>
        </p:nvSpPr>
        <p:spPr bwMode="auto">
          <a:xfrm flipH="1">
            <a:off x="4953000" y="3886200"/>
            <a:ext cx="2819400" cy="14478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19" name="Line 30"/>
          <p:cNvSpPr>
            <a:spLocks noChangeShapeType="1"/>
          </p:cNvSpPr>
          <p:nvPr/>
        </p:nvSpPr>
        <p:spPr bwMode="auto">
          <a:xfrm flipH="1">
            <a:off x="5029200" y="4572000"/>
            <a:ext cx="2286000" cy="7620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20" name="未知"/>
          <p:cNvSpPr>
            <a:spLocks/>
          </p:cNvSpPr>
          <p:nvPr/>
        </p:nvSpPr>
        <p:spPr bwMode="auto">
          <a:xfrm>
            <a:off x="5410200" y="2743200"/>
            <a:ext cx="2514600" cy="1905000"/>
          </a:xfrm>
          <a:custGeom>
            <a:avLst/>
            <a:gdLst>
              <a:gd name="T0" fmla="*/ 0 w 1584"/>
              <a:gd name="T1" fmla="*/ 2147483646 h 1200"/>
              <a:gd name="T2" fmla="*/ 2147483646 w 1584"/>
              <a:gd name="T3" fmla="*/ 2147483646 h 1200"/>
              <a:gd name="T4" fmla="*/ 2147483646 w 1584"/>
              <a:gd name="T5" fmla="*/ 2147483646 h 1200"/>
              <a:gd name="T6" fmla="*/ 2147483646 w 1584"/>
              <a:gd name="T7" fmla="*/ 2147483646 h 1200"/>
              <a:gd name="T8" fmla="*/ 2147483646 w 1584"/>
              <a:gd name="T9" fmla="*/ 2147483646 h 1200"/>
              <a:gd name="T10" fmla="*/ 2147483646 w 1584"/>
              <a:gd name="T11" fmla="*/ 0 h 1200"/>
              <a:gd name="T12" fmla="*/ 2147483646 w 1584"/>
              <a:gd name="T13" fmla="*/ 2147483646 h 1200"/>
              <a:gd name="T14" fmla="*/ 0 w 1584"/>
              <a:gd name="T15" fmla="*/ 2147483646 h 12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4" h="1200">
                <a:moveTo>
                  <a:pt x="0" y="672"/>
                </a:moveTo>
                <a:lnTo>
                  <a:pt x="192" y="1200"/>
                </a:lnTo>
                <a:lnTo>
                  <a:pt x="1248" y="1152"/>
                </a:lnTo>
                <a:lnTo>
                  <a:pt x="1344" y="384"/>
                </a:lnTo>
                <a:lnTo>
                  <a:pt x="1488" y="720"/>
                </a:lnTo>
                <a:lnTo>
                  <a:pt x="1584" y="0"/>
                </a:lnTo>
                <a:lnTo>
                  <a:pt x="768" y="240"/>
                </a:lnTo>
                <a:lnTo>
                  <a:pt x="0" y="672"/>
                </a:lnTo>
                <a:close/>
              </a:path>
            </a:pathLst>
          </a:custGeom>
          <a:noFill/>
          <a:ln w="28575" cap="flat" cmpd="sng">
            <a:solidFill>
              <a:schemeClr val="tx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21" name="Line 32"/>
          <p:cNvSpPr>
            <a:spLocks noChangeShapeType="1"/>
          </p:cNvSpPr>
          <p:nvPr/>
        </p:nvSpPr>
        <p:spPr bwMode="auto">
          <a:xfrm flipH="1">
            <a:off x="5029200" y="2743200"/>
            <a:ext cx="2895600" cy="2590800"/>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37922" name="Text Box 33"/>
          <p:cNvSpPr txBox="1">
            <a:spLocks noChangeArrowheads="1"/>
          </p:cNvSpPr>
          <p:nvPr/>
        </p:nvSpPr>
        <p:spPr bwMode="auto">
          <a:xfrm>
            <a:off x="533400" y="5943600"/>
            <a:ext cx="7924800" cy="449263"/>
          </a:xfrm>
          <a:prstGeom prst="rect">
            <a:avLst/>
          </a:prstGeom>
          <a:solidFill>
            <a:schemeClr val="bg1">
              <a:lumMod val="95000"/>
            </a:schemeClr>
          </a:solidFill>
          <a:ln>
            <a:noFill/>
          </a:ln>
          <a:effectLst/>
        </p:spPr>
        <p:txBody>
          <a:bodyPr tIns="10800" bIns="10800">
            <a:spAutoFit/>
          </a:bodyPr>
          <a:lstStyle>
            <a:lvl1pPr marL="469900" indent="-469900">
              <a:defRPr sz="1400">
                <a:solidFill>
                  <a:srgbClr val="000000"/>
                </a:solidFill>
                <a:latin typeface="Times New Roman" pitchFamily="18" charset="0"/>
                <a:ea typeface="黑体" pitchFamily="49" charset="-122"/>
              </a:defRPr>
            </a:lvl1pPr>
            <a:lvl2pPr marL="742950" indent="-285750">
              <a:defRPr sz="1400">
                <a:solidFill>
                  <a:srgbClr val="000000"/>
                </a:solidFill>
                <a:latin typeface="Times New Roman" pitchFamily="18" charset="0"/>
                <a:ea typeface="黑体" pitchFamily="49" charset="-122"/>
              </a:defRPr>
            </a:lvl2pPr>
            <a:lvl3pPr marL="1143000" indent="-228600">
              <a:defRPr sz="1400">
                <a:solidFill>
                  <a:srgbClr val="000000"/>
                </a:solidFill>
                <a:latin typeface="Times New Roman" pitchFamily="18" charset="0"/>
                <a:ea typeface="黑体" pitchFamily="49" charset="-122"/>
              </a:defRPr>
            </a:lvl3pPr>
            <a:lvl4pPr marL="1600200" indent="-228600">
              <a:defRPr sz="1400">
                <a:solidFill>
                  <a:srgbClr val="000000"/>
                </a:solidFill>
                <a:latin typeface="Times New Roman" pitchFamily="18" charset="0"/>
                <a:ea typeface="黑体" pitchFamily="49" charset="-122"/>
              </a:defRPr>
            </a:lvl4pPr>
            <a:lvl5pPr marL="2057400" indent="-228600">
              <a:defRPr sz="1400">
                <a:solidFill>
                  <a:srgbClr val="000000"/>
                </a:solidFill>
                <a:latin typeface="Times New Roman" pitchFamily="18" charset="0"/>
                <a:ea typeface="黑体" pitchFamily="49" charset="-122"/>
              </a:defRPr>
            </a:lvl5pPr>
            <a:lvl6pPr marL="2514600" indent="-228600" eaLnBrk="0" fontAlgn="base" hangingPunct="0">
              <a:spcBef>
                <a:spcPct val="0"/>
              </a:spcBef>
              <a:spcAft>
                <a:spcPct val="0"/>
              </a:spcAft>
              <a:defRPr sz="1400">
                <a:solidFill>
                  <a:srgbClr val="000000"/>
                </a:solidFill>
                <a:latin typeface="Times New Roman" pitchFamily="18" charset="0"/>
                <a:ea typeface="黑体" pitchFamily="49" charset="-122"/>
              </a:defRPr>
            </a:lvl6pPr>
            <a:lvl7pPr marL="2971800" indent="-228600" eaLnBrk="0" fontAlgn="base" hangingPunct="0">
              <a:spcBef>
                <a:spcPct val="0"/>
              </a:spcBef>
              <a:spcAft>
                <a:spcPct val="0"/>
              </a:spcAft>
              <a:defRPr sz="1400">
                <a:solidFill>
                  <a:srgbClr val="000000"/>
                </a:solidFill>
                <a:latin typeface="Times New Roman" pitchFamily="18" charset="0"/>
                <a:ea typeface="黑体" pitchFamily="49" charset="-122"/>
              </a:defRPr>
            </a:lvl7pPr>
            <a:lvl8pPr marL="3429000" indent="-228600" eaLnBrk="0" fontAlgn="base" hangingPunct="0">
              <a:spcBef>
                <a:spcPct val="0"/>
              </a:spcBef>
              <a:spcAft>
                <a:spcPct val="0"/>
              </a:spcAft>
              <a:defRPr sz="1400">
                <a:solidFill>
                  <a:srgbClr val="000000"/>
                </a:solidFill>
                <a:latin typeface="Times New Roman" pitchFamily="18" charset="0"/>
                <a:ea typeface="黑体" pitchFamily="49" charset="-122"/>
              </a:defRPr>
            </a:lvl8pPr>
            <a:lvl9pPr marL="3886200" indent="-228600" eaLnBrk="0" fontAlgn="base" hangingPunct="0">
              <a:spcBef>
                <a:spcPct val="0"/>
              </a:spcBef>
              <a:spcAft>
                <a:spcPct val="0"/>
              </a:spcAft>
              <a:defRPr sz="1400">
                <a:solidFill>
                  <a:srgbClr val="000000"/>
                </a:solidFill>
                <a:latin typeface="Times New Roman" pitchFamily="18" charset="0"/>
                <a:ea typeface="黑体" pitchFamily="49" charset="-122"/>
              </a:defRPr>
            </a:lvl9pPr>
          </a:lstStyle>
          <a:p>
            <a:pPr>
              <a:buFont typeface="Arial" pitchFamily="34" charset="0"/>
              <a:buNone/>
            </a:pPr>
            <a:r>
              <a:rPr lang="zh-CN" altLang="zh-CN" sz="2800" dirty="0">
                <a:solidFill>
                  <a:schemeClr val="tx1"/>
                </a:solidFill>
              </a:rPr>
              <a:t>“有向面积”A比“面积”S其实更</a:t>
            </a:r>
            <a:r>
              <a:rPr lang="zh-CN" altLang="zh-CN" sz="2800" b="1" dirty="0">
                <a:solidFill>
                  <a:schemeClr val="hlink"/>
                </a:solidFill>
              </a:rPr>
              <a:t>本质</a:t>
            </a:r>
            <a:r>
              <a:rPr lang="zh-CN" altLang="zh-CN" sz="2800" dirty="0">
                <a:solidFill>
                  <a:schemeClr val="tx1"/>
                </a:solidFill>
              </a:rPr>
              <a:t>！</a:t>
            </a:r>
            <a:endParaRPr lang="zh-CN" altLang="zh-CN" sz="2800" dirty="0"/>
          </a:p>
        </p:txBody>
      </p:sp>
      <p:sp>
        <p:nvSpPr>
          <p:cNvPr id="3" name="文本框 2">
            <a:extLst>
              <a:ext uri="{FF2B5EF4-FFF2-40B4-BE49-F238E27FC236}">
                <a16:creationId xmlns:a16="http://schemas.microsoft.com/office/drawing/2014/main" id="{8A60EB8C-4CD1-09FC-9015-9A685ED71C0C}"/>
              </a:ext>
            </a:extLst>
          </p:cNvPr>
          <p:cNvSpPr txBox="1"/>
          <p:nvPr/>
        </p:nvSpPr>
        <p:spPr>
          <a:xfrm>
            <a:off x="5379720" y="341146"/>
            <a:ext cx="3124198" cy="646331"/>
          </a:xfrm>
          <a:prstGeom prst="rect">
            <a:avLst/>
          </a:prstGeom>
          <a:noFill/>
        </p:spPr>
        <p:txBody>
          <a:bodyPr wrap="square">
            <a:spAutoFit/>
          </a:bodyPr>
          <a:lstStyle/>
          <a:p>
            <a:r>
              <a:rPr lang="zh-CN" altLang="en-US" dirty="0">
                <a:hlinkClick r:id="rId2"/>
              </a:rPr>
              <a:t>https://www.cnblogs.com/xiexinxinlove/p/3708147.html</a:t>
            </a:r>
            <a:endParaRPr lang="zh-CN" altLang="en-US" dirty="0"/>
          </a:p>
        </p:txBody>
      </p:sp>
    </p:spTree>
    <p:extLst>
      <p:ext uri="{BB962C8B-B14F-4D97-AF65-F5344CB8AC3E}">
        <p14:creationId xmlns:p14="http://schemas.microsoft.com/office/powerpoint/2010/main" val="1310093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p:txBody>
          <a:bodyPr/>
          <a:lstStyle/>
          <a:p>
            <a:pPr eaLnBrk="1" hangingPunct="1"/>
            <a:r>
              <a:rPr lang="zh-CN" altLang="zh-CN" sz="3800" dirty="0"/>
              <a:t>Pick定理</a:t>
            </a:r>
          </a:p>
        </p:txBody>
      </p:sp>
      <p:pic>
        <p:nvPicPr>
          <p:cNvPr id="38916"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828800" y="2438400"/>
            <a:ext cx="4800600" cy="2947988"/>
          </a:xfrm>
        </p:spPr>
      </p:pic>
      <p:pic>
        <p:nvPicPr>
          <p:cNvPr id="38917" name="Picture 4" descr="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566863"/>
            <a:ext cx="722947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10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312" y="260350"/>
            <a:ext cx="8064128" cy="792163"/>
          </a:xfrm>
        </p:spPr>
        <p:txBody>
          <a:bodyPr/>
          <a:lstStyle/>
          <a:p>
            <a:r>
              <a:rPr lang="zh-CN" altLang="zh-CN" dirty="0"/>
              <a:t>Pick定理</a:t>
            </a:r>
            <a:endParaRPr lang="zh-CN" altLang="en-US" dirty="0"/>
          </a:p>
        </p:txBody>
      </p:sp>
      <p:sp>
        <p:nvSpPr>
          <p:cNvPr id="3" name="内容占位符 2"/>
          <p:cNvSpPr>
            <a:spLocks noGrp="1"/>
          </p:cNvSpPr>
          <p:nvPr>
            <p:ph idx="1"/>
          </p:nvPr>
        </p:nvSpPr>
        <p:spPr>
          <a:xfrm>
            <a:off x="457200" y="1196975"/>
            <a:ext cx="8075240" cy="4929188"/>
          </a:xfrm>
        </p:spPr>
        <p:txBody>
          <a:bodyPr/>
          <a:lstStyle/>
          <a:p>
            <a:pPr>
              <a:lnSpc>
                <a:spcPct val="150000"/>
              </a:lnSpc>
            </a:pPr>
            <a:r>
              <a:rPr lang="zh-CN" altLang="en-US" sz="2400" b="1" dirty="0"/>
              <a:t>格点多边形：</a:t>
            </a:r>
            <a:r>
              <a:rPr lang="zh-CN" altLang="en-US" sz="2400" dirty="0"/>
              <a:t>如果一个简单多边形的每个顶点都是直角坐标平面上的格点，则称该多边形为格点多边形。</a:t>
            </a:r>
            <a:endParaRPr lang="en-US" altLang="zh-CN" sz="2400" dirty="0"/>
          </a:p>
          <a:p>
            <a:pPr>
              <a:lnSpc>
                <a:spcPct val="150000"/>
              </a:lnSpc>
            </a:pPr>
            <a:r>
              <a:rPr lang="en-US" altLang="zh-CN" sz="2400" b="1" dirty="0"/>
              <a:t>Pick</a:t>
            </a:r>
            <a:r>
              <a:rPr lang="zh-CN" altLang="en-US" sz="2400" b="1" dirty="0"/>
              <a:t>定理：</a:t>
            </a:r>
            <a:r>
              <a:rPr lang="zh-CN" altLang="en-US" sz="2400" dirty="0"/>
              <a:t>若一个面积为</a:t>
            </a:r>
            <a:r>
              <a:rPr lang="en-US" altLang="zh-CN" sz="2400" dirty="0"/>
              <a:t>S</a:t>
            </a:r>
            <a:r>
              <a:rPr lang="zh-CN" altLang="en-US" sz="2400" dirty="0"/>
              <a:t>的格点多边形，其边界上有</a:t>
            </a:r>
            <a:r>
              <a:rPr lang="en-US" altLang="zh-CN" sz="2400" dirty="0"/>
              <a:t>a</a:t>
            </a:r>
            <a:r>
              <a:rPr lang="zh-CN" altLang="en-US" sz="2400" dirty="0"/>
              <a:t>个格点，内部有</a:t>
            </a:r>
            <a:r>
              <a:rPr lang="en-US" altLang="zh-CN" sz="2400" dirty="0"/>
              <a:t>b</a:t>
            </a:r>
            <a:r>
              <a:rPr lang="zh-CN" altLang="en-US" sz="2400" dirty="0"/>
              <a:t>个格点，则</a:t>
            </a:r>
            <a:r>
              <a:rPr lang="en-US" altLang="zh-CN" sz="2400" dirty="0"/>
              <a:t>S</a:t>
            </a:r>
            <a:r>
              <a:rPr lang="zh-CN" altLang="en-US" sz="2400" dirty="0"/>
              <a:t>＝</a:t>
            </a:r>
            <a:r>
              <a:rPr lang="en-US" altLang="zh-CN" sz="2400" dirty="0"/>
              <a:t>a/2</a:t>
            </a:r>
            <a:r>
              <a:rPr lang="zh-CN" altLang="en-US" sz="2400" dirty="0"/>
              <a:t>＋</a:t>
            </a:r>
            <a:r>
              <a:rPr lang="en-US" altLang="zh-CN" sz="2400" dirty="0"/>
              <a:t>b</a:t>
            </a:r>
            <a:r>
              <a:rPr lang="zh-CN" altLang="en-US" sz="2400" dirty="0"/>
              <a:t>－</a:t>
            </a:r>
            <a:r>
              <a:rPr lang="en-US" altLang="zh-CN" sz="2400" dirty="0"/>
              <a:t>1</a:t>
            </a:r>
            <a:r>
              <a:rPr lang="zh-CN" altLang="en-US" sz="2400" dirty="0"/>
              <a:t>。</a:t>
            </a:r>
          </a:p>
        </p:txBody>
      </p:sp>
    </p:spTree>
    <p:extLst>
      <p:ext uri="{BB962C8B-B14F-4D97-AF65-F5344CB8AC3E}">
        <p14:creationId xmlns:p14="http://schemas.microsoft.com/office/powerpoint/2010/main" val="98315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3B720D-17C9-E15B-DFD4-497C1D85F8B1}"/>
              </a:ext>
            </a:extLst>
          </p:cNvPr>
          <p:cNvSpPr>
            <a:spLocks noGrp="1"/>
          </p:cNvSpPr>
          <p:nvPr>
            <p:ph type="title"/>
          </p:nvPr>
        </p:nvSpPr>
        <p:spPr/>
        <p:txBody>
          <a:bodyPr/>
          <a:lstStyle/>
          <a:p>
            <a:r>
              <a:rPr lang="zh-CN" altLang="zh-CN" sz="2800" dirty="0"/>
              <a:t>Pick定理</a:t>
            </a:r>
            <a:r>
              <a:rPr lang="zh-CN" altLang="en-US" sz="2800" dirty="0"/>
              <a:t>的证明思路</a:t>
            </a:r>
            <a:endParaRPr lang="zh-CN" altLang="en-US" dirty="0"/>
          </a:p>
        </p:txBody>
      </p:sp>
      <p:sp>
        <p:nvSpPr>
          <p:cNvPr id="3" name="内容占位符 2">
            <a:extLst>
              <a:ext uri="{FF2B5EF4-FFF2-40B4-BE49-F238E27FC236}">
                <a16:creationId xmlns:a16="http://schemas.microsoft.com/office/drawing/2014/main" id="{0A0561D2-9C78-DA4F-AB3B-E9B1605A0075}"/>
              </a:ext>
            </a:extLst>
          </p:cNvPr>
          <p:cNvSpPr>
            <a:spLocks noGrp="1"/>
          </p:cNvSpPr>
          <p:nvPr>
            <p:ph idx="1"/>
          </p:nvPr>
        </p:nvSpPr>
        <p:spPr>
          <a:xfrm>
            <a:off x="457200" y="1196975"/>
            <a:ext cx="7721600" cy="4929188"/>
          </a:xfrm>
        </p:spPr>
        <p:txBody>
          <a:bodyPr/>
          <a:lstStyle/>
          <a:p>
            <a:r>
              <a:rPr lang="zh-CN" altLang="en-US" dirty="0"/>
              <a:t>以下图的格点多边形</a:t>
            </a:r>
            <a:r>
              <a:rPr lang="en-US" altLang="zh-CN" dirty="0"/>
              <a:t>ABCDE</a:t>
            </a:r>
            <a:r>
              <a:rPr lang="zh-CN" altLang="en-US" dirty="0"/>
              <a:t>为例，其边界上有</a:t>
            </a:r>
            <a:r>
              <a:rPr lang="en-US" altLang="zh-CN" dirty="0"/>
              <a:t>a</a:t>
            </a:r>
            <a:r>
              <a:rPr lang="zh-CN" altLang="en-US" dirty="0"/>
              <a:t>个格点，内部有</a:t>
            </a:r>
            <a:r>
              <a:rPr lang="en-US" altLang="zh-CN" dirty="0"/>
              <a:t>b</a:t>
            </a:r>
            <a:r>
              <a:rPr lang="zh-CN" altLang="en-US" dirty="0"/>
              <a:t>个格点。</a:t>
            </a:r>
          </a:p>
          <a:p>
            <a:r>
              <a:rPr lang="zh-CN" altLang="en-US" dirty="0"/>
              <a:t>设想在平面的每个格点放一个铁饼，满足：</a:t>
            </a:r>
          </a:p>
          <a:p>
            <a:r>
              <a:rPr lang="en-US" altLang="zh-CN" dirty="0"/>
              <a:t>(1)</a:t>
            </a:r>
            <a:r>
              <a:rPr lang="zh-CN" altLang="en-US" dirty="0"/>
              <a:t>每个铁饼都一样大的圆（或者说是圆柱），圆心是格点；</a:t>
            </a:r>
          </a:p>
          <a:p>
            <a:r>
              <a:rPr lang="en-US" altLang="zh-CN" dirty="0"/>
              <a:t>(2)</a:t>
            </a:r>
            <a:r>
              <a:rPr lang="zh-CN" altLang="en-US" dirty="0"/>
              <a:t>每个铁饼都恰好重</a:t>
            </a:r>
            <a:r>
              <a:rPr lang="en-US" altLang="zh-CN" dirty="0"/>
              <a:t>1</a:t>
            </a:r>
            <a:r>
              <a:rPr lang="zh-CN" altLang="en-US" dirty="0"/>
              <a:t>克。</a:t>
            </a:r>
          </a:p>
          <a:p>
            <a:endParaRPr lang="zh-CN" altLang="en-US" dirty="0"/>
          </a:p>
        </p:txBody>
      </p:sp>
      <p:pic>
        <p:nvPicPr>
          <p:cNvPr id="4" name="图片 3">
            <a:extLst>
              <a:ext uri="{FF2B5EF4-FFF2-40B4-BE49-F238E27FC236}">
                <a16:creationId xmlns:a16="http://schemas.microsoft.com/office/drawing/2014/main" id="{3463182C-2C1E-AF55-952C-75CC78A32D28}"/>
              </a:ext>
            </a:extLst>
          </p:cNvPr>
          <p:cNvPicPr>
            <a:picLocks noChangeAspect="1"/>
          </p:cNvPicPr>
          <p:nvPr/>
        </p:nvPicPr>
        <p:blipFill>
          <a:blip r:embed="rId2"/>
          <a:stretch>
            <a:fillRect/>
          </a:stretch>
        </p:blipFill>
        <p:spPr>
          <a:xfrm>
            <a:off x="4572000" y="3162716"/>
            <a:ext cx="3741475" cy="3695284"/>
          </a:xfrm>
          <a:prstGeom prst="rect">
            <a:avLst/>
          </a:prstGeom>
        </p:spPr>
      </p:pic>
    </p:spTree>
    <p:extLst>
      <p:ext uri="{BB962C8B-B14F-4D97-AF65-F5344CB8AC3E}">
        <p14:creationId xmlns:p14="http://schemas.microsoft.com/office/powerpoint/2010/main" val="3747200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zh-CN" altLang="en-US" sz="3800" b="1" dirty="0"/>
              <a:t>凸包</a:t>
            </a:r>
            <a:endParaRPr lang="zh-CN" altLang="zh-CN" sz="3800" b="1" dirty="0"/>
          </a:p>
        </p:txBody>
      </p:sp>
      <p:sp>
        <p:nvSpPr>
          <p:cNvPr id="17412" name="Rectangle 3"/>
          <p:cNvSpPr>
            <a:spLocks noGrp="1" noChangeArrowheads="1"/>
          </p:cNvSpPr>
          <p:nvPr>
            <p:ph type="body" idx="1"/>
          </p:nvPr>
        </p:nvSpPr>
        <p:spPr>
          <a:xfrm>
            <a:off x="457200" y="1196975"/>
            <a:ext cx="8147248" cy="4929188"/>
          </a:xfrm>
        </p:spPr>
        <p:txBody>
          <a:bodyPr/>
          <a:lstStyle/>
          <a:p>
            <a:pPr lvl="1"/>
            <a:r>
              <a:rPr lang="zh-CN" altLang="en-US" sz="2400" dirty="0"/>
              <a:t>对于一个平面点集，它的凸包指的是包含它的最小凸图形或最小凸区域。</a:t>
            </a:r>
            <a:endParaRPr lang="en-US" altLang="zh-CN" sz="2400" dirty="0"/>
          </a:p>
          <a:p>
            <a:pPr lvl="1"/>
            <a:endParaRPr lang="en-US" altLang="zh-CN" sz="2400" dirty="0"/>
          </a:p>
          <a:p>
            <a:pPr lvl="1"/>
            <a:endParaRPr lang="en-US" altLang="zh-CN" sz="2400" dirty="0"/>
          </a:p>
          <a:p>
            <a:pPr lvl="1"/>
            <a:endParaRPr lang="en-US" altLang="zh-CN" sz="2400" dirty="0"/>
          </a:p>
          <a:p>
            <a:pPr lvl="1"/>
            <a:endParaRPr lang="en-US" altLang="zh-CN" sz="2400" dirty="0"/>
          </a:p>
          <a:p>
            <a:pPr lvl="1"/>
            <a:r>
              <a:rPr lang="zh-CN" altLang="zh-CN" sz="2400" dirty="0"/>
              <a:t>这可以形象地想成这样：在地上放置一些不可移动的木桩，用一根绳子把他们尽量紧地圈起来，并且为凸边形，这就是凸包了。</a:t>
            </a:r>
            <a:endParaRPr lang="zh-CN" altLang="en-US" sz="2400" dirty="0"/>
          </a:p>
        </p:txBody>
      </p:sp>
      <p:sp>
        <p:nvSpPr>
          <p:cNvPr id="17" name="Oval 4"/>
          <p:cNvSpPr>
            <a:spLocks noChangeArrowheads="1"/>
          </p:cNvSpPr>
          <p:nvPr/>
        </p:nvSpPr>
        <p:spPr bwMode="auto">
          <a:xfrm>
            <a:off x="3493368" y="32038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18" name="Oval 5"/>
          <p:cNvSpPr>
            <a:spLocks noChangeArrowheads="1"/>
          </p:cNvSpPr>
          <p:nvPr/>
        </p:nvSpPr>
        <p:spPr bwMode="auto">
          <a:xfrm>
            <a:off x="3950568" y="25942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19" name="Oval 6"/>
          <p:cNvSpPr>
            <a:spLocks noChangeArrowheads="1"/>
          </p:cNvSpPr>
          <p:nvPr/>
        </p:nvSpPr>
        <p:spPr bwMode="auto">
          <a:xfrm>
            <a:off x="3874368" y="32800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20" name="Oval 7"/>
          <p:cNvSpPr>
            <a:spLocks noChangeArrowheads="1"/>
          </p:cNvSpPr>
          <p:nvPr/>
        </p:nvSpPr>
        <p:spPr bwMode="auto">
          <a:xfrm>
            <a:off x="3721968" y="38896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21" name="Oval 8"/>
          <p:cNvSpPr>
            <a:spLocks noChangeArrowheads="1"/>
          </p:cNvSpPr>
          <p:nvPr/>
        </p:nvSpPr>
        <p:spPr bwMode="auto">
          <a:xfrm>
            <a:off x="5474568" y="37372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22" name="Oval 9"/>
          <p:cNvSpPr>
            <a:spLocks noChangeArrowheads="1"/>
          </p:cNvSpPr>
          <p:nvPr/>
        </p:nvSpPr>
        <p:spPr bwMode="auto">
          <a:xfrm>
            <a:off x="4560168" y="25942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23" name="Oval 10"/>
          <p:cNvSpPr>
            <a:spLocks noChangeArrowheads="1"/>
          </p:cNvSpPr>
          <p:nvPr/>
        </p:nvSpPr>
        <p:spPr bwMode="auto">
          <a:xfrm>
            <a:off x="4636368" y="36610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24" name="Oval 11"/>
          <p:cNvSpPr>
            <a:spLocks noChangeArrowheads="1"/>
          </p:cNvSpPr>
          <p:nvPr/>
        </p:nvSpPr>
        <p:spPr bwMode="auto">
          <a:xfrm>
            <a:off x="4331568" y="31276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25" name="Oval 12"/>
          <p:cNvSpPr>
            <a:spLocks noChangeArrowheads="1"/>
          </p:cNvSpPr>
          <p:nvPr/>
        </p:nvSpPr>
        <p:spPr bwMode="auto">
          <a:xfrm>
            <a:off x="5626968" y="28990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26" name="未知"/>
          <p:cNvSpPr>
            <a:spLocks/>
          </p:cNvSpPr>
          <p:nvPr/>
        </p:nvSpPr>
        <p:spPr bwMode="auto">
          <a:xfrm>
            <a:off x="3112368" y="2060848"/>
            <a:ext cx="2971800" cy="2286000"/>
          </a:xfrm>
          <a:custGeom>
            <a:avLst/>
            <a:gdLst>
              <a:gd name="T0" fmla="*/ 0 w 1392"/>
              <a:gd name="T1" fmla="*/ 2147483646 h 816"/>
              <a:gd name="T2" fmla="*/ 2147483646 w 1392"/>
              <a:gd name="T3" fmla="*/ 2147483646 h 816"/>
              <a:gd name="T4" fmla="*/ 2147483646 w 1392"/>
              <a:gd name="T5" fmla="*/ 2147483646 h 816"/>
              <a:gd name="T6" fmla="*/ 2147483646 w 1392"/>
              <a:gd name="T7" fmla="*/ 2147483646 h 816"/>
              <a:gd name="T8" fmla="*/ 2147483646 w 1392"/>
              <a:gd name="T9" fmla="*/ 0 h 816"/>
              <a:gd name="T10" fmla="*/ 2147483646 w 1392"/>
              <a:gd name="T11" fmla="*/ 0 h 816"/>
              <a:gd name="T12" fmla="*/ 0 w 1392"/>
              <a:gd name="T13" fmla="*/ 2147483646 h 8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92" h="816">
                <a:moveTo>
                  <a:pt x="0" y="432"/>
                </a:moveTo>
                <a:lnTo>
                  <a:pt x="144" y="816"/>
                </a:lnTo>
                <a:lnTo>
                  <a:pt x="1296" y="768"/>
                </a:lnTo>
                <a:lnTo>
                  <a:pt x="1392" y="192"/>
                </a:lnTo>
                <a:lnTo>
                  <a:pt x="672" y="0"/>
                </a:lnTo>
                <a:lnTo>
                  <a:pt x="288" y="0"/>
                </a:lnTo>
                <a:lnTo>
                  <a:pt x="0" y="432"/>
                </a:lnTo>
                <a:close/>
              </a:path>
            </a:pathLst>
          </a:custGeom>
          <a:noFill/>
          <a:ln w="28575" cap="flat" cmpd="sng">
            <a:solidFill>
              <a:schemeClr val="tx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800" bIns="10800"/>
          <a:lstStyle/>
          <a:p>
            <a:endParaRPr lang="zh-CN" altLang="en-US"/>
          </a:p>
        </p:txBody>
      </p:sp>
      <p:sp>
        <p:nvSpPr>
          <p:cNvPr id="27" name="Oval 14"/>
          <p:cNvSpPr>
            <a:spLocks noChangeArrowheads="1"/>
          </p:cNvSpPr>
          <p:nvPr/>
        </p:nvSpPr>
        <p:spPr bwMode="auto">
          <a:xfrm>
            <a:off x="3112368" y="32038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28" name="Oval 15"/>
          <p:cNvSpPr>
            <a:spLocks noChangeArrowheads="1"/>
          </p:cNvSpPr>
          <p:nvPr/>
        </p:nvSpPr>
        <p:spPr bwMode="auto">
          <a:xfrm>
            <a:off x="5779368" y="41182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29" name="Oval 16"/>
          <p:cNvSpPr>
            <a:spLocks noChangeArrowheads="1"/>
          </p:cNvSpPr>
          <p:nvPr/>
        </p:nvSpPr>
        <p:spPr bwMode="auto">
          <a:xfrm>
            <a:off x="5169768" y="32038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30" name="Oval 17"/>
          <p:cNvSpPr>
            <a:spLocks noChangeArrowheads="1"/>
          </p:cNvSpPr>
          <p:nvPr/>
        </p:nvSpPr>
        <p:spPr bwMode="auto">
          <a:xfrm>
            <a:off x="6007968" y="25942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31" name="Oval 18"/>
          <p:cNvSpPr>
            <a:spLocks noChangeArrowheads="1"/>
          </p:cNvSpPr>
          <p:nvPr/>
        </p:nvSpPr>
        <p:spPr bwMode="auto">
          <a:xfrm>
            <a:off x="3417168" y="42706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32" name="Oval 19"/>
          <p:cNvSpPr>
            <a:spLocks noChangeArrowheads="1"/>
          </p:cNvSpPr>
          <p:nvPr/>
        </p:nvSpPr>
        <p:spPr bwMode="auto">
          <a:xfrm>
            <a:off x="3721968" y="20608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
        <p:nvSpPr>
          <p:cNvPr id="33" name="Oval 20"/>
          <p:cNvSpPr>
            <a:spLocks noChangeArrowheads="1"/>
          </p:cNvSpPr>
          <p:nvPr/>
        </p:nvSpPr>
        <p:spPr bwMode="auto">
          <a:xfrm>
            <a:off x="4483968" y="2060848"/>
            <a:ext cx="76200" cy="76200"/>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0800" bIns="10800" anchor="ctr"/>
          <a:lstStyle/>
          <a:p>
            <a:pPr eaLnBrk="1" hangingPunct="1">
              <a:buFont typeface="Arial" pitchFamily="34" charset="0"/>
              <a:buNone/>
            </a:pPr>
            <a:endParaRPr lang="zh-CN" altLang="en-US"/>
          </a:p>
        </p:txBody>
      </p:sp>
    </p:spTree>
    <p:extLst>
      <p:ext uri="{BB962C8B-B14F-4D97-AF65-F5344CB8AC3E}">
        <p14:creationId xmlns:p14="http://schemas.microsoft.com/office/powerpoint/2010/main" val="2016747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312" y="260350"/>
            <a:ext cx="8064128" cy="792163"/>
          </a:xfrm>
        </p:spPr>
        <p:txBody>
          <a:bodyPr/>
          <a:lstStyle/>
          <a:p>
            <a:r>
              <a:rPr lang="zh-CN" altLang="en-US" b="1" dirty="0"/>
              <a:t>求凸包：暴力法</a:t>
            </a:r>
          </a:p>
        </p:txBody>
      </p:sp>
      <p:sp>
        <p:nvSpPr>
          <p:cNvPr id="3" name="内容占位符 2"/>
          <p:cNvSpPr>
            <a:spLocks noGrp="1"/>
          </p:cNvSpPr>
          <p:nvPr>
            <p:ph idx="1"/>
          </p:nvPr>
        </p:nvSpPr>
        <p:spPr>
          <a:xfrm>
            <a:off x="457200" y="1196975"/>
            <a:ext cx="8075240" cy="4929188"/>
          </a:xfrm>
        </p:spPr>
        <p:txBody>
          <a:bodyPr/>
          <a:lstStyle/>
          <a:p>
            <a:r>
              <a:rPr lang="zh-CN" altLang="en-US" sz="2400" dirty="0"/>
              <a:t>凸包一定是“最外围”那些点圈成。</a:t>
            </a:r>
            <a:endParaRPr lang="en-US" altLang="zh-CN" sz="2400" dirty="0"/>
          </a:p>
          <a:p>
            <a:r>
              <a:rPr lang="zh-CN" altLang="en-US" sz="2400" dirty="0"/>
              <a:t>假设有</a:t>
            </a:r>
            <a:r>
              <a:rPr lang="en-US" altLang="zh-CN" sz="2400" dirty="0"/>
              <a:t>n</a:t>
            </a:r>
            <a:r>
              <a:rPr lang="zh-CN" altLang="en-US" sz="2400" dirty="0"/>
              <a:t>个点，那么最多可以构造</a:t>
            </a:r>
            <a:r>
              <a:rPr lang="en-US" altLang="zh-CN" sz="2400" dirty="0"/>
              <a:t>n(n-1)/2</a:t>
            </a:r>
            <a:r>
              <a:rPr lang="zh-CN" altLang="en-US" sz="2400" dirty="0"/>
              <a:t>条边。</a:t>
            </a:r>
            <a:endParaRPr lang="en-US" altLang="zh-CN" sz="2400" dirty="0"/>
          </a:p>
          <a:p>
            <a:r>
              <a:rPr lang="zh-CN" altLang="en-US" sz="2400" dirty="0"/>
              <a:t>算法如下：</a:t>
            </a:r>
            <a:endParaRPr lang="en-US" altLang="zh-CN" sz="2400" dirty="0"/>
          </a:p>
          <a:p>
            <a:r>
              <a:rPr lang="en-US" altLang="zh-CN" sz="2400" dirty="0"/>
              <a:t>1. </a:t>
            </a:r>
            <a:r>
              <a:rPr lang="zh-CN" altLang="en-US" sz="2400" dirty="0"/>
              <a:t>选定一条边，遍历其它</a:t>
            </a:r>
            <a:r>
              <a:rPr lang="en-US" altLang="zh-CN" sz="2400" dirty="0"/>
              <a:t>n-2</a:t>
            </a:r>
            <a:r>
              <a:rPr lang="zh-CN" altLang="en-US" sz="2400" dirty="0"/>
              <a:t>个点，如果所有点都在该条边的一侧，则这条边加入凸包集合。</a:t>
            </a:r>
            <a:endParaRPr lang="en-US" altLang="zh-CN" sz="2400" dirty="0"/>
          </a:p>
          <a:p>
            <a:r>
              <a:rPr lang="en-US" altLang="zh-CN" sz="2400" dirty="0"/>
              <a:t>2. </a:t>
            </a:r>
            <a:r>
              <a:rPr lang="zh-CN" altLang="en-US" sz="2400" dirty="0"/>
              <a:t>不断重复步骤</a:t>
            </a:r>
            <a:r>
              <a:rPr lang="en-US" altLang="zh-CN" sz="2400" dirty="0"/>
              <a:t>1</a:t>
            </a:r>
            <a:r>
              <a:rPr lang="zh-CN" altLang="en-US" sz="2400" dirty="0"/>
              <a:t>，直到所有的</a:t>
            </a:r>
            <a:r>
              <a:rPr lang="en-US" altLang="zh-CN" sz="2400" dirty="0"/>
              <a:t>n(n-1)/2</a:t>
            </a:r>
            <a:r>
              <a:rPr lang="zh-CN" altLang="en-US" sz="2400" dirty="0"/>
              <a:t>条边都被遍历过。</a:t>
            </a:r>
            <a:endParaRPr lang="en-US" altLang="zh-CN" sz="2400" dirty="0"/>
          </a:p>
          <a:p>
            <a:r>
              <a:rPr lang="zh-CN" altLang="zh-CN" sz="2400" dirty="0"/>
              <a:t>时间复杂度：</a:t>
            </a:r>
            <a:r>
              <a:rPr lang="en-US" altLang="zh-CN" sz="2400" dirty="0"/>
              <a:t>O(n</a:t>
            </a:r>
            <a:r>
              <a:rPr lang="en-US" altLang="zh-CN" sz="2400" baseline="30000" dirty="0"/>
              <a:t>3</a:t>
            </a:r>
            <a:r>
              <a:rPr lang="en-US" altLang="zh-CN" sz="2400" dirty="0"/>
              <a:t>)</a:t>
            </a:r>
            <a:r>
              <a:rPr lang="zh-CN" altLang="zh-CN" sz="2400" dirty="0"/>
              <a:t>。</a:t>
            </a:r>
          </a:p>
          <a:p>
            <a:endParaRPr lang="zh-CN" altLang="zh-CN" sz="2400" dirty="0"/>
          </a:p>
        </p:txBody>
      </p:sp>
    </p:spTree>
    <p:extLst>
      <p:ext uri="{BB962C8B-B14F-4D97-AF65-F5344CB8AC3E}">
        <p14:creationId xmlns:p14="http://schemas.microsoft.com/office/powerpoint/2010/main" val="306876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zh-CN" altLang="en-US" sz="3800" b="1" dirty="0"/>
              <a:t>求凸包：分治法</a:t>
            </a:r>
            <a:endParaRPr lang="zh-CN" altLang="zh-CN" sz="3800" b="1" dirty="0"/>
          </a:p>
        </p:txBody>
      </p:sp>
      <p:sp>
        <p:nvSpPr>
          <p:cNvPr id="18436" name="Rectangle 3"/>
          <p:cNvSpPr>
            <a:spLocks noGrp="1" noChangeArrowheads="1"/>
          </p:cNvSpPr>
          <p:nvPr>
            <p:ph type="body" idx="1"/>
          </p:nvPr>
        </p:nvSpPr>
        <p:spPr>
          <a:xfrm>
            <a:off x="457200" y="1196975"/>
            <a:ext cx="7859216" cy="4929188"/>
          </a:xfrm>
          <a:ln w="12700">
            <a:noFill/>
            <a:miter lim="800000"/>
            <a:headEnd/>
            <a:tailEnd/>
          </a:ln>
        </p:spPr>
        <p:txBody>
          <a:bodyPr/>
          <a:lstStyle/>
          <a:p>
            <a:pPr>
              <a:lnSpc>
                <a:spcPct val="120000"/>
              </a:lnSpc>
            </a:pPr>
            <a:r>
              <a:rPr lang="zh-CN" altLang="en-US" sz="2400" dirty="0"/>
              <a:t>凸包有几个比较好的性质，如按横坐标排序，横坐标最小和横坐标最大的点一定是凸包上的边界点。（反证法）</a:t>
            </a:r>
            <a:endParaRPr lang="en-US" altLang="zh-CN" sz="2400" dirty="0"/>
          </a:p>
          <a:p>
            <a:pPr>
              <a:lnSpc>
                <a:spcPct val="120000"/>
              </a:lnSpc>
            </a:pPr>
            <a:r>
              <a:rPr lang="zh-CN" altLang="zh-CN" sz="2400" dirty="0"/>
              <a:t>对纵坐标也是一个道理。</a:t>
            </a:r>
          </a:p>
          <a:p>
            <a:pPr>
              <a:lnSpc>
                <a:spcPct val="120000"/>
              </a:lnSpc>
            </a:pPr>
            <a:endParaRPr lang="zh-CN" altLang="zh-CN" sz="2400" dirty="0"/>
          </a:p>
        </p:txBody>
      </p:sp>
      <p:pic>
        <p:nvPicPr>
          <p:cNvPr id="16" name="Picture 5" descr="f35e0f13-1963-3a17-a6f9-36c0f170b4a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154" y="2996952"/>
            <a:ext cx="7488238"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1269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zh-CN" altLang="en-US" sz="3800" b="1" dirty="0"/>
              <a:t>求凸包：分治法</a:t>
            </a:r>
            <a:endParaRPr lang="zh-CN" altLang="zh-CN" sz="3800" b="1" dirty="0"/>
          </a:p>
        </p:txBody>
      </p:sp>
      <p:sp>
        <p:nvSpPr>
          <p:cNvPr id="2" name="内容占位符 1"/>
          <p:cNvSpPr>
            <a:spLocks noGrp="1"/>
          </p:cNvSpPr>
          <p:nvPr>
            <p:ph idx="1"/>
          </p:nvPr>
        </p:nvSpPr>
        <p:spPr/>
        <p:txBody>
          <a:bodyPr/>
          <a:lstStyle/>
          <a:p>
            <a:endParaRPr lang="zh-CN" altLang="en-US"/>
          </a:p>
        </p:txBody>
      </p:sp>
      <p:pic>
        <p:nvPicPr>
          <p:cNvPr id="6" name="Picture 7" descr="c4f2f49b-1b50-37f1-a2b4-5188968a14c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244741"/>
            <a:ext cx="7489825" cy="439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4104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312" y="260350"/>
            <a:ext cx="8064128" cy="792163"/>
          </a:xfrm>
        </p:spPr>
        <p:txBody>
          <a:bodyPr/>
          <a:lstStyle/>
          <a:p>
            <a:r>
              <a:rPr lang="zh-CN" altLang="en-US" b="1" dirty="0"/>
              <a:t>求凸包：</a:t>
            </a:r>
            <a:r>
              <a:rPr lang="en-US" altLang="zh-CN" b="1" dirty="0"/>
              <a:t>Graham's Scan</a:t>
            </a:r>
            <a:r>
              <a:rPr lang="zh-CN" altLang="zh-CN" b="1" dirty="0"/>
              <a:t>法</a:t>
            </a:r>
            <a:endParaRPr lang="zh-CN" altLang="en-US" b="1" dirty="0"/>
          </a:p>
        </p:txBody>
      </p:sp>
      <p:sp>
        <p:nvSpPr>
          <p:cNvPr id="3" name="内容占位符 2"/>
          <p:cNvSpPr>
            <a:spLocks noGrp="1"/>
          </p:cNvSpPr>
          <p:nvPr>
            <p:ph idx="1"/>
          </p:nvPr>
        </p:nvSpPr>
        <p:spPr>
          <a:xfrm>
            <a:off x="457200" y="1196975"/>
            <a:ext cx="8075240" cy="4929188"/>
          </a:xfrm>
        </p:spPr>
        <p:txBody>
          <a:bodyPr/>
          <a:lstStyle/>
          <a:p>
            <a:pPr>
              <a:lnSpc>
                <a:spcPct val="120000"/>
              </a:lnSpc>
            </a:pPr>
            <a:r>
              <a:rPr lang="zh-CN" altLang="en-US" sz="2400" dirty="0"/>
              <a:t>思路：</a:t>
            </a:r>
            <a:r>
              <a:rPr lang="en-US" altLang="zh-CN" sz="2400" dirty="0"/>
              <a:t>Graham</a:t>
            </a:r>
            <a:r>
              <a:rPr lang="zh-CN" altLang="en-US" sz="2400" dirty="0"/>
              <a:t>扫描的思想是先找到凸包上的一个点，然后从那个点开始按逆时针方向逐个找凸包上的点，实际上就是进行极角排序，然后对其查询使用。</a:t>
            </a:r>
            <a:endParaRPr lang="en-US" altLang="zh-CN" sz="2400" dirty="0"/>
          </a:p>
          <a:p>
            <a:pPr>
              <a:lnSpc>
                <a:spcPct val="120000"/>
              </a:lnSpc>
            </a:pPr>
            <a:r>
              <a:rPr lang="zh-CN" altLang="en-US" sz="2400" dirty="0"/>
              <a:t>时间复杂度：</a:t>
            </a:r>
            <a:r>
              <a:rPr lang="en-US" altLang="zh-CN" sz="2400" dirty="0"/>
              <a:t>O(</a:t>
            </a:r>
            <a:r>
              <a:rPr lang="en-US" altLang="zh-CN" sz="2400" dirty="0" err="1"/>
              <a:t>n㏒n</a:t>
            </a:r>
            <a:r>
              <a:rPr lang="en-US" altLang="zh-CN" sz="2400" dirty="0"/>
              <a:t>) </a:t>
            </a:r>
            <a:r>
              <a:rPr lang="zh-CN" altLang="en-US" sz="2400" dirty="0"/>
              <a:t>。</a:t>
            </a:r>
            <a:endParaRPr lang="en-US" altLang="zh-CN" sz="2400" dirty="0"/>
          </a:p>
          <a:p>
            <a:pPr>
              <a:lnSpc>
                <a:spcPct val="120000"/>
              </a:lnSpc>
            </a:pPr>
            <a:endParaRPr lang="en-US" altLang="zh-CN" sz="2400" dirty="0"/>
          </a:p>
          <a:p>
            <a:pPr>
              <a:lnSpc>
                <a:spcPct val="120000"/>
              </a:lnSpc>
            </a:pPr>
            <a:endParaRPr lang="en-US" altLang="zh-CN" sz="2400" dirty="0"/>
          </a:p>
          <a:p>
            <a:pPr>
              <a:lnSpc>
                <a:spcPct val="120000"/>
              </a:lnSpc>
            </a:pPr>
            <a:endParaRPr lang="en-US" altLang="zh-CN" sz="2400" dirty="0"/>
          </a:p>
          <a:p>
            <a:pPr>
              <a:lnSpc>
                <a:spcPct val="120000"/>
              </a:lnSpc>
            </a:pPr>
            <a:endParaRPr lang="en-US" altLang="zh-CN" sz="2400" dirty="0"/>
          </a:p>
          <a:p>
            <a:pPr>
              <a:lnSpc>
                <a:spcPct val="120000"/>
              </a:lnSpc>
            </a:pPr>
            <a:r>
              <a:rPr lang="en-US" altLang="zh-CN" sz="2400" dirty="0">
                <a:hlinkClick r:id="rId2"/>
              </a:rPr>
              <a:t>https://www.cnblogs.com/aiguona/p/7232243.html</a:t>
            </a:r>
            <a:endParaRPr lang="en-US" altLang="zh-CN" sz="2400" dirty="0"/>
          </a:p>
          <a:p>
            <a:pPr>
              <a:lnSpc>
                <a:spcPct val="120000"/>
              </a:lnSpc>
            </a:pPr>
            <a:endParaRPr lang="zh-CN" altLang="en-US" sz="2400" dirty="0"/>
          </a:p>
          <a:p>
            <a:pPr>
              <a:lnSpc>
                <a:spcPct val="120000"/>
              </a:lnSpc>
            </a:pPr>
            <a:endParaRPr lang="zh-CN" altLang="en-US" sz="2400" dirty="0"/>
          </a:p>
        </p:txBody>
      </p:sp>
      <p:pic>
        <p:nvPicPr>
          <p:cNvPr id="5122" name="Picture 2" descr="这里写图片描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5275" y="3068960"/>
            <a:ext cx="5038725" cy="275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5728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312" y="260350"/>
            <a:ext cx="8064128" cy="792163"/>
          </a:xfrm>
        </p:spPr>
        <p:txBody>
          <a:bodyPr/>
          <a:lstStyle/>
          <a:p>
            <a:r>
              <a:rPr lang="zh-CN" altLang="en-US" b="1" dirty="0"/>
              <a:t>求凸包：卷包裹法</a:t>
            </a:r>
            <a:r>
              <a:rPr lang="en-US" altLang="zh-CN" b="1" dirty="0"/>
              <a:t>(Jarvis</a:t>
            </a:r>
            <a:r>
              <a:rPr lang="zh-CN" altLang="en-US" b="1" dirty="0"/>
              <a:t>步进法</a:t>
            </a:r>
            <a:r>
              <a:rPr lang="en-US" altLang="zh-CN" b="1" dirty="0"/>
              <a:t>)</a:t>
            </a:r>
            <a:endParaRPr lang="zh-CN" altLang="en-US" b="1" dirty="0"/>
          </a:p>
        </p:txBody>
      </p:sp>
      <p:sp>
        <p:nvSpPr>
          <p:cNvPr id="3" name="内容占位符 2"/>
          <p:cNvSpPr>
            <a:spLocks noGrp="1"/>
          </p:cNvSpPr>
          <p:nvPr>
            <p:ph idx="1"/>
          </p:nvPr>
        </p:nvSpPr>
        <p:spPr>
          <a:xfrm>
            <a:off x="457200" y="1196975"/>
            <a:ext cx="8075240" cy="4929188"/>
          </a:xfrm>
        </p:spPr>
        <p:txBody>
          <a:bodyPr/>
          <a:lstStyle/>
          <a:p>
            <a:pPr>
              <a:lnSpc>
                <a:spcPct val="120000"/>
              </a:lnSpc>
              <a:spcBef>
                <a:spcPts val="1000"/>
              </a:spcBef>
            </a:pPr>
            <a:r>
              <a:rPr lang="zh-CN" altLang="en-US" sz="2400" dirty="0"/>
              <a:t>卷包裹算法从一个必然在凸包上的点开始向着一个方向依次选择最外侧的点，当回到最初的点时所选出的点集就是所要求的凸包。</a:t>
            </a:r>
          </a:p>
          <a:p>
            <a:pPr>
              <a:lnSpc>
                <a:spcPct val="120000"/>
              </a:lnSpc>
              <a:spcBef>
                <a:spcPts val="1000"/>
              </a:spcBef>
            </a:pPr>
            <a:r>
              <a:rPr lang="zh-CN" altLang="en-US" sz="2400" dirty="0"/>
              <a:t>两个问题：</a:t>
            </a:r>
            <a:endParaRPr lang="en-US" altLang="zh-CN" sz="2400" dirty="0"/>
          </a:p>
          <a:p>
            <a:pPr>
              <a:lnSpc>
                <a:spcPct val="120000"/>
              </a:lnSpc>
              <a:spcBef>
                <a:spcPts val="1000"/>
              </a:spcBef>
            </a:pPr>
            <a:r>
              <a:rPr lang="en-US" altLang="zh-CN" sz="2400" dirty="0"/>
              <a:t>1. </a:t>
            </a:r>
            <a:r>
              <a:rPr lang="zh-CN" altLang="en-US" sz="2400" dirty="0"/>
              <a:t>怎么确定一个肯定在凸包上的点？</a:t>
            </a:r>
            <a:endParaRPr lang="en-US" altLang="zh-CN" sz="2400" dirty="0"/>
          </a:p>
          <a:p>
            <a:pPr>
              <a:lnSpc>
                <a:spcPct val="120000"/>
              </a:lnSpc>
              <a:spcBef>
                <a:spcPts val="1000"/>
              </a:spcBef>
            </a:pPr>
            <a:r>
              <a:rPr lang="zh-CN" altLang="en-US" sz="2400" dirty="0"/>
              <a:t>取一个最左边的也就是横坐标最小的点，如果有多个这样的点 就取这些点里纵坐标最小的。</a:t>
            </a:r>
          </a:p>
          <a:p>
            <a:pPr>
              <a:lnSpc>
                <a:spcPct val="120000"/>
              </a:lnSpc>
              <a:spcBef>
                <a:spcPts val="1000"/>
              </a:spcBef>
            </a:pPr>
            <a:r>
              <a:rPr lang="en-US" altLang="zh-CN" sz="2400" dirty="0"/>
              <a:t>2. </a:t>
            </a:r>
            <a:r>
              <a:rPr lang="zh-CN" altLang="en-US" sz="2400" dirty="0"/>
              <a:t>如何确定下一个点（即</a:t>
            </a:r>
            <a:r>
              <a:rPr lang="zh-CN" altLang="en-US" sz="2400" b="1" dirty="0"/>
              <a:t>最外侧</a:t>
            </a:r>
            <a:r>
              <a:rPr lang="zh-CN" altLang="en-US" sz="2400" dirty="0"/>
              <a:t>的点）？</a:t>
            </a:r>
            <a:endParaRPr lang="en-US" altLang="zh-CN" sz="2400" dirty="0"/>
          </a:p>
          <a:p>
            <a:pPr>
              <a:lnSpc>
                <a:spcPct val="120000"/>
              </a:lnSpc>
              <a:spcBef>
                <a:spcPts val="1000"/>
              </a:spcBef>
            </a:pPr>
            <a:r>
              <a:rPr lang="zh-CN" altLang="en-US" sz="2400" dirty="0"/>
              <a:t>我们需要利用向量的叉积来解决这个问题。</a:t>
            </a:r>
          </a:p>
        </p:txBody>
      </p:sp>
    </p:spTree>
    <p:extLst>
      <p:ext uri="{BB962C8B-B14F-4D97-AF65-F5344CB8AC3E}">
        <p14:creationId xmlns:p14="http://schemas.microsoft.com/office/powerpoint/2010/main" val="3025256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312" y="260350"/>
            <a:ext cx="8064128" cy="792163"/>
          </a:xfrm>
        </p:spPr>
        <p:txBody>
          <a:bodyPr/>
          <a:lstStyle/>
          <a:p>
            <a:r>
              <a:rPr lang="zh-CN" altLang="en-US" b="1" dirty="0"/>
              <a:t>求凸包：卷包裹法</a:t>
            </a:r>
            <a:r>
              <a:rPr lang="en-US" altLang="zh-CN" b="1" dirty="0"/>
              <a:t>(Jarvis</a:t>
            </a:r>
            <a:r>
              <a:rPr lang="zh-CN" altLang="en-US" b="1" dirty="0"/>
              <a:t>步进法</a:t>
            </a:r>
            <a:r>
              <a:rPr lang="en-US" altLang="zh-CN" b="1" dirty="0"/>
              <a:t>)</a:t>
            </a:r>
            <a:endParaRPr lang="zh-CN" altLang="en-US" b="1" dirty="0"/>
          </a:p>
        </p:txBody>
      </p:sp>
      <p:sp>
        <p:nvSpPr>
          <p:cNvPr id="3" name="内容占位符 2"/>
          <p:cNvSpPr>
            <a:spLocks noGrp="1"/>
          </p:cNvSpPr>
          <p:nvPr>
            <p:ph idx="1"/>
          </p:nvPr>
        </p:nvSpPr>
        <p:spPr>
          <a:xfrm>
            <a:off x="457200" y="1196975"/>
            <a:ext cx="8075240" cy="4929188"/>
          </a:xfrm>
        </p:spPr>
        <p:txBody>
          <a:bodyPr/>
          <a:lstStyle/>
          <a:p>
            <a:pPr>
              <a:lnSpc>
                <a:spcPct val="120000"/>
              </a:lnSpc>
              <a:spcBef>
                <a:spcPts val="800"/>
              </a:spcBef>
            </a:pPr>
            <a:r>
              <a:rPr lang="zh-CN" altLang="en-US" sz="2400" dirty="0"/>
              <a:t>向量的叉积的符号代表着向量旋转的方向。</a:t>
            </a:r>
          </a:p>
          <a:p>
            <a:pPr>
              <a:lnSpc>
                <a:spcPct val="120000"/>
              </a:lnSpc>
              <a:spcBef>
                <a:spcPts val="800"/>
              </a:spcBef>
            </a:pPr>
            <a:r>
              <a:rPr lang="zh-CN" altLang="en-US" sz="2400" dirty="0"/>
              <a:t>向量的叉积是不满足交换律的。</a:t>
            </a:r>
          </a:p>
          <a:p>
            <a:pPr>
              <a:lnSpc>
                <a:spcPct val="120000"/>
              </a:lnSpc>
              <a:spcBef>
                <a:spcPts val="800"/>
              </a:spcBef>
            </a:pPr>
            <a:r>
              <a:rPr lang="zh-CN" altLang="en-US" sz="2400" dirty="0"/>
              <a:t>向量</a:t>
            </a:r>
            <a:r>
              <a:rPr lang="en-US" altLang="zh-CN" sz="2400" dirty="0"/>
              <a:t>A</a:t>
            </a:r>
            <a:r>
              <a:rPr lang="zh-CN" altLang="en-US" sz="2400" dirty="0"/>
              <a:t>乘以向量</a:t>
            </a:r>
            <a:r>
              <a:rPr lang="en-US" altLang="zh-CN" sz="2400" dirty="0"/>
              <a:t>B </a:t>
            </a:r>
            <a:r>
              <a:rPr lang="zh-CN" altLang="en-US" sz="2400" dirty="0"/>
              <a:t>如果为正则为</a:t>
            </a:r>
            <a:r>
              <a:rPr lang="en-US" altLang="zh-CN" sz="2400" dirty="0"/>
              <a:t>A</a:t>
            </a:r>
            <a:r>
              <a:rPr lang="zh-CN" altLang="en-US" sz="2400" dirty="0"/>
              <a:t>逆时针旋转向</a:t>
            </a:r>
            <a:r>
              <a:rPr lang="en-US" altLang="zh-CN" sz="2400" dirty="0"/>
              <a:t>B </a:t>
            </a:r>
            <a:r>
              <a:rPr lang="zh-CN" altLang="en-US" sz="2400" dirty="0"/>
              <a:t>，否则为顺时针。</a:t>
            </a:r>
          </a:p>
          <a:p>
            <a:pPr>
              <a:lnSpc>
                <a:spcPct val="120000"/>
              </a:lnSpc>
              <a:spcBef>
                <a:spcPts val="800"/>
              </a:spcBef>
            </a:pPr>
            <a:r>
              <a:rPr lang="zh-CN" altLang="en-US" sz="2400" dirty="0"/>
              <a:t>当然这里</a:t>
            </a:r>
            <a:r>
              <a:rPr lang="en-US" altLang="zh-CN" sz="2400" dirty="0"/>
              <a:t>A</a:t>
            </a:r>
            <a:r>
              <a:rPr lang="zh-CN" altLang="en-US" sz="2400" dirty="0"/>
              <a:t>转向</a:t>
            </a:r>
            <a:r>
              <a:rPr lang="en-US" altLang="zh-CN" sz="2400" dirty="0"/>
              <a:t>B</a:t>
            </a:r>
            <a:r>
              <a:rPr lang="zh-CN" altLang="en-US" sz="2400" dirty="0"/>
              <a:t>的角总是考虑一个小于</a:t>
            </a:r>
            <a:r>
              <a:rPr lang="en-US" altLang="zh-CN" sz="2400" dirty="0"/>
              <a:t>180</a:t>
            </a:r>
            <a:r>
              <a:rPr lang="zh-CN" altLang="en-US" sz="2400" dirty="0"/>
              <a:t>度以内的角。</a:t>
            </a:r>
          </a:p>
        </p:txBody>
      </p:sp>
    </p:spTree>
    <p:extLst>
      <p:ext uri="{BB962C8B-B14F-4D97-AF65-F5344CB8AC3E}">
        <p14:creationId xmlns:p14="http://schemas.microsoft.com/office/powerpoint/2010/main" val="261144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312" y="260350"/>
            <a:ext cx="8064128" cy="792163"/>
          </a:xfrm>
        </p:spPr>
        <p:txBody>
          <a:bodyPr/>
          <a:lstStyle/>
          <a:p>
            <a:r>
              <a:rPr lang="zh-CN" altLang="en-US" b="1" dirty="0"/>
              <a:t>求凸包：卷包裹法</a:t>
            </a:r>
            <a:r>
              <a:rPr lang="en-US" altLang="zh-CN" b="1" dirty="0"/>
              <a:t>(Jarvis</a:t>
            </a:r>
            <a:r>
              <a:rPr lang="zh-CN" altLang="en-US" b="1" dirty="0"/>
              <a:t>步进法</a:t>
            </a:r>
            <a:r>
              <a:rPr lang="en-US" altLang="zh-CN" b="1" dirty="0"/>
              <a:t>)</a:t>
            </a:r>
            <a:endParaRPr lang="zh-CN" altLang="en-US" b="1" dirty="0"/>
          </a:p>
        </p:txBody>
      </p:sp>
      <p:sp>
        <p:nvSpPr>
          <p:cNvPr id="3" name="内容占位符 2"/>
          <p:cNvSpPr>
            <a:spLocks noGrp="1"/>
          </p:cNvSpPr>
          <p:nvPr>
            <p:ph idx="1"/>
          </p:nvPr>
        </p:nvSpPr>
        <p:spPr>
          <a:xfrm>
            <a:off x="457200" y="1196975"/>
            <a:ext cx="8075240" cy="4929188"/>
          </a:xfrm>
        </p:spPr>
        <p:txBody>
          <a:bodyPr/>
          <a:lstStyle/>
          <a:p>
            <a:pPr>
              <a:lnSpc>
                <a:spcPct val="120000"/>
              </a:lnSpc>
              <a:spcBef>
                <a:spcPts val="800"/>
              </a:spcBef>
            </a:pPr>
            <a:r>
              <a:rPr lang="zh-CN" altLang="en-US" sz="2400" dirty="0"/>
              <a:t>有了向量 我们就可以选取一个</a:t>
            </a:r>
            <a:r>
              <a:rPr lang="zh-CN" altLang="en-US" sz="2400" b="1" dirty="0"/>
              <a:t>最外侧</a:t>
            </a:r>
            <a:r>
              <a:rPr lang="zh-CN" altLang="en-US" sz="2400" dirty="0"/>
              <a:t>的点了。</a:t>
            </a:r>
          </a:p>
        </p:txBody>
      </p:sp>
      <p:pic>
        <p:nvPicPr>
          <p:cNvPr id="11266" name="Picture 2" descr="https://pic002.cnblogs.com/images/2011/139826/201102281813186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2130287"/>
            <a:ext cx="6553200" cy="3895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83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pic002.cnblogs.com/images/2011/139826/201102281813186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3802" y="3933056"/>
            <a:ext cx="4920198" cy="2924944"/>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468312" y="260350"/>
            <a:ext cx="8064128" cy="792163"/>
          </a:xfrm>
        </p:spPr>
        <p:txBody>
          <a:bodyPr/>
          <a:lstStyle/>
          <a:p>
            <a:r>
              <a:rPr lang="zh-CN" altLang="en-US" b="1" dirty="0"/>
              <a:t>求凸包：卷包裹法</a:t>
            </a:r>
            <a:r>
              <a:rPr lang="en-US" altLang="zh-CN" b="1" dirty="0"/>
              <a:t>(Jarvis</a:t>
            </a:r>
            <a:r>
              <a:rPr lang="zh-CN" altLang="en-US" b="1" dirty="0"/>
              <a:t>步进法</a:t>
            </a:r>
            <a:r>
              <a:rPr lang="en-US" altLang="zh-CN" b="1" dirty="0"/>
              <a:t>)</a:t>
            </a:r>
            <a:endParaRPr lang="zh-CN" altLang="en-US" b="1"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196975"/>
                <a:ext cx="8075240" cy="4929188"/>
              </a:xfrm>
            </p:spPr>
            <p:txBody>
              <a:bodyPr/>
              <a:lstStyle/>
              <a:p>
                <a:pPr>
                  <a:lnSpc>
                    <a:spcPct val="120000"/>
                  </a:lnSpc>
                  <a:spcBef>
                    <a:spcPts val="800"/>
                  </a:spcBef>
                </a:pPr>
                <a:r>
                  <a:rPr lang="zh-CN" altLang="en-US" sz="2400" dirty="0"/>
                  <a:t>利用向量我们可以比较哪个点“更外侧”比如点</a:t>
                </a:r>
                <a:r>
                  <a:rPr lang="en-US" altLang="zh-CN" sz="2400" dirty="0"/>
                  <a:t>K</a:t>
                </a:r>
                <a:r>
                  <a:rPr lang="zh-CN" altLang="en-US" sz="2400" dirty="0"/>
                  <a:t>和点</a:t>
                </a:r>
                <a:r>
                  <a:rPr lang="en-US" altLang="zh-CN" sz="2400" dirty="0"/>
                  <a:t>I</a:t>
                </a:r>
                <a:r>
                  <a:rPr lang="zh-CN" altLang="en-US" sz="2400" dirty="0"/>
                  <a:t>，</a:t>
                </a:r>
                <a:r>
                  <a:rPr lang="en-US" altLang="zh-CN" sz="2400" dirty="0"/>
                  <a:t> </a:t>
                </a:r>
                <a:r>
                  <a:rPr lang="zh-CN" altLang="en-US" sz="2400" dirty="0"/>
                  <a:t>利用向量</a:t>
                </a:r>
                <a14:m>
                  <m:oMath xmlns:m="http://schemas.openxmlformats.org/officeDocument/2006/math">
                    <m:acc>
                      <m:accPr>
                        <m:chr m:val="⃗"/>
                        <m:ctrlPr>
                          <a:rPr lang="zh-CN" altLang="zh-CN" sz="2400" i="1">
                            <a:latin typeface="Cambria Math" panose="02040503050406030204" pitchFamily="18" charset="0"/>
                          </a:rPr>
                        </m:ctrlPr>
                      </m:accPr>
                      <m:e>
                        <m:r>
                          <a:rPr lang="en-US" altLang="zh-CN" sz="2400" b="0" i="1" smtClean="0">
                            <a:latin typeface="Cambria Math"/>
                          </a:rPr>
                          <m:t>𝐽𝐾</m:t>
                        </m:r>
                      </m:e>
                    </m:acc>
                    <m:r>
                      <a:rPr lang="en-US" altLang="zh-CN" sz="2400" b="0" i="1" smtClean="0">
                        <a:latin typeface="Cambria Math"/>
                      </a:rPr>
                      <m:t>×</m:t>
                    </m:r>
                    <m:acc>
                      <m:accPr>
                        <m:chr m:val="⃗"/>
                        <m:ctrlPr>
                          <a:rPr lang="zh-CN" altLang="zh-CN" sz="2400" i="1">
                            <a:latin typeface="Cambria Math" panose="02040503050406030204" pitchFamily="18" charset="0"/>
                          </a:rPr>
                        </m:ctrlPr>
                      </m:accPr>
                      <m:e>
                        <m:r>
                          <a:rPr lang="en-US" altLang="zh-CN" sz="2400" i="1">
                            <a:latin typeface="Cambria Math"/>
                          </a:rPr>
                          <m:t>𝐽</m:t>
                        </m:r>
                        <m:r>
                          <a:rPr lang="en-US" altLang="zh-CN" sz="2400" b="0" i="1" smtClean="0">
                            <a:latin typeface="Cambria Math"/>
                          </a:rPr>
                          <m:t>𝐼</m:t>
                        </m:r>
                      </m:e>
                    </m:acc>
                  </m:oMath>
                </a14:m>
                <a:r>
                  <a:rPr lang="zh-CN" altLang="en-US" sz="2400" dirty="0"/>
                  <a:t>，得到一个负数，说明</a:t>
                </a:r>
                <a:r>
                  <a:rPr lang="en-US" altLang="zh-CN" sz="2400" dirty="0"/>
                  <a:t>I  </a:t>
                </a:r>
                <a:r>
                  <a:rPr lang="zh-CN" altLang="en-US" sz="2400" dirty="0"/>
                  <a:t>比 </a:t>
                </a:r>
                <a:r>
                  <a:rPr lang="en-US" altLang="zh-CN" sz="2400" dirty="0"/>
                  <a:t>K </a:t>
                </a:r>
                <a:r>
                  <a:rPr lang="zh-CN" altLang="en-US" sz="2400" dirty="0"/>
                  <a:t>更外侧。</a:t>
                </a:r>
                <a:endParaRPr lang="en-US" altLang="zh-CN" sz="2400" dirty="0"/>
              </a:p>
              <a:p>
                <a:pPr>
                  <a:lnSpc>
                    <a:spcPct val="120000"/>
                  </a:lnSpc>
                  <a:spcBef>
                    <a:spcPts val="800"/>
                  </a:spcBef>
                </a:pPr>
                <a:r>
                  <a:rPr lang="zh-CN" altLang="en-US" sz="2400" dirty="0"/>
                  <a:t>遍历所有点，每个点都和现有最外侧的点比较，得到新的最外侧的点。</a:t>
                </a:r>
                <a:endParaRPr lang="en-US" altLang="zh-CN" sz="2400" dirty="0"/>
              </a:p>
              <a:p>
                <a:pPr>
                  <a:lnSpc>
                    <a:spcPct val="120000"/>
                  </a:lnSpc>
                  <a:spcBef>
                    <a:spcPts val="800"/>
                  </a:spcBef>
                </a:pPr>
                <a:r>
                  <a:rPr lang="zh-CN" altLang="en-US" sz="2400" dirty="0"/>
                  <a:t>至此两个问题都得以解决，我们可以写出满足一般要求的卷包裹算法了。</a:t>
                </a:r>
                <a:endParaRPr lang="en-US" altLang="zh-CN" sz="2400" dirty="0"/>
              </a:p>
              <a:p>
                <a:pPr>
                  <a:lnSpc>
                    <a:spcPct val="120000"/>
                  </a:lnSpc>
                  <a:spcBef>
                    <a:spcPts val="800"/>
                  </a:spcBef>
                </a:pPr>
                <a:endParaRPr lang="zh-CN" altLang="en-US" sz="2400" dirty="0"/>
              </a:p>
              <a:p>
                <a:pPr>
                  <a:lnSpc>
                    <a:spcPct val="120000"/>
                  </a:lnSpc>
                  <a:spcBef>
                    <a:spcPts val="800"/>
                  </a:spcBef>
                </a:pPr>
                <a:endParaRPr lang="zh-CN" altLang="en-US" sz="2400"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196975"/>
                <a:ext cx="8075240" cy="4929188"/>
              </a:xfrm>
              <a:blipFill rotWithShape="1">
                <a:blip r:embed="rId4"/>
                <a:stretch>
                  <a:fillRect l="-1132" t="-742" r="-113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04830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312" y="260350"/>
            <a:ext cx="8064128" cy="792163"/>
          </a:xfrm>
        </p:spPr>
        <p:txBody>
          <a:bodyPr/>
          <a:lstStyle/>
          <a:p>
            <a:r>
              <a:rPr lang="zh-CN" altLang="en-US" b="1" dirty="0"/>
              <a:t>求凸包：卷包裹法</a:t>
            </a:r>
            <a:r>
              <a:rPr lang="en-US" altLang="zh-CN" b="1" dirty="0"/>
              <a:t>(Jarvis</a:t>
            </a:r>
            <a:r>
              <a:rPr lang="zh-CN" altLang="en-US" b="1" dirty="0"/>
              <a:t>步进法</a:t>
            </a:r>
            <a:r>
              <a:rPr lang="en-US" altLang="zh-CN" b="1" dirty="0"/>
              <a:t>)</a:t>
            </a:r>
            <a:endParaRPr lang="zh-CN" altLang="en-US" b="1" dirty="0"/>
          </a:p>
        </p:txBody>
      </p:sp>
      <p:sp>
        <p:nvSpPr>
          <p:cNvPr id="3" name="内容占位符 2"/>
          <p:cNvSpPr>
            <a:spLocks noGrp="1"/>
          </p:cNvSpPr>
          <p:nvPr>
            <p:ph idx="1"/>
          </p:nvPr>
        </p:nvSpPr>
        <p:spPr>
          <a:xfrm>
            <a:off x="457200" y="1196975"/>
            <a:ext cx="8075240" cy="4929188"/>
          </a:xfrm>
        </p:spPr>
        <p:txBody>
          <a:bodyPr/>
          <a:lstStyle/>
          <a:p>
            <a:pPr>
              <a:lnSpc>
                <a:spcPct val="120000"/>
              </a:lnSpc>
              <a:spcBef>
                <a:spcPts val="1200"/>
              </a:spcBef>
            </a:pPr>
            <a:r>
              <a:rPr lang="zh-CN" altLang="en-US" sz="2400" dirty="0"/>
              <a:t>处理共线的问题：有时候我们需要凸包边上的点也考虑到，有时候却需要去掉这些点。我们通常称在凸包顶点处的点为</a:t>
            </a:r>
            <a:r>
              <a:rPr lang="zh-CN" altLang="en-US" sz="2400" b="1" dirty="0"/>
              <a:t>极点</a:t>
            </a:r>
            <a:r>
              <a:rPr lang="zh-CN" altLang="en-US" sz="2400" dirty="0"/>
              <a:t>。</a:t>
            </a:r>
            <a:endParaRPr lang="en-US" altLang="zh-CN" sz="2400" dirty="0"/>
          </a:p>
          <a:p>
            <a:pPr>
              <a:lnSpc>
                <a:spcPct val="120000"/>
              </a:lnSpc>
              <a:spcBef>
                <a:spcPts val="1200"/>
              </a:spcBef>
            </a:pPr>
            <a:r>
              <a:rPr lang="zh-CN" altLang="en-US" sz="2400" dirty="0"/>
              <a:t>如果只要求保留极点而去除在边上的点，只需在取外侧的点的时候，碰到共线的点取最远的；相反，如果要求保留所有在边上的点，只需要在共线的点中取最近的。</a:t>
            </a:r>
          </a:p>
          <a:p>
            <a:pPr>
              <a:lnSpc>
                <a:spcPct val="120000"/>
              </a:lnSpc>
              <a:spcBef>
                <a:spcPts val="1200"/>
              </a:spcBef>
            </a:pPr>
            <a:r>
              <a:rPr lang="zh-CN" altLang="en-US" sz="2400" dirty="0"/>
              <a:t>这样整个卷包裹法终于完成了！</a:t>
            </a:r>
            <a:endParaRPr lang="en-US" altLang="zh-CN" sz="2400" dirty="0"/>
          </a:p>
        </p:txBody>
      </p:sp>
    </p:spTree>
    <p:extLst>
      <p:ext uri="{BB962C8B-B14F-4D97-AF65-F5344CB8AC3E}">
        <p14:creationId xmlns:p14="http://schemas.microsoft.com/office/powerpoint/2010/main" val="177757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312" y="260350"/>
            <a:ext cx="8064128" cy="792163"/>
          </a:xfrm>
        </p:spPr>
        <p:txBody>
          <a:bodyPr/>
          <a:lstStyle/>
          <a:p>
            <a:r>
              <a:rPr lang="zh-CN" altLang="en-US" b="1" dirty="0"/>
              <a:t>求凸包：卷包裹法</a:t>
            </a:r>
            <a:r>
              <a:rPr lang="en-US" altLang="zh-CN" b="1" dirty="0"/>
              <a:t>(Jarvis</a:t>
            </a:r>
            <a:r>
              <a:rPr lang="zh-CN" altLang="en-US" b="1" dirty="0"/>
              <a:t>步进法</a:t>
            </a:r>
            <a:r>
              <a:rPr lang="en-US" altLang="zh-CN" b="1" dirty="0"/>
              <a:t>)</a:t>
            </a:r>
            <a:endParaRPr lang="zh-CN" altLang="en-US" b="1" dirty="0"/>
          </a:p>
        </p:txBody>
      </p:sp>
      <p:sp>
        <p:nvSpPr>
          <p:cNvPr id="3" name="内容占位符 2"/>
          <p:cNvSpPr>
            <a:spLocks noGrp="1"/>
          </p:cNvSpPr>
          <p:nvPr>
            <p:ph idx="1"/>
          </p:nvPr>
        </p:nvSpPr>
        <p:spPr>
          <a:xfrm>
            <a:off x="457200" y="1196975"/>
            <a:ext cx="8075240" cy="4929188"/>
          </a:xfrm>
        </p:spPr>
        <p:txBody>
          <a:bodyPr/>
          <a:lstStyle/>
          <a:p>
            <a:pPr>
              <a:lnSpc>
                <a:spcPct val="150000"/>
              </a:lnSpc>
            </a:pPr>
            <a:r>
              <a:rPr lang="zh-CN" altLang="en-US" sz="2400" dirty="0"/>
              <a:t>卷包裹算法的复杂度是</a:t>
            </a:r>
            <a:r>
              <a:rPr lang="en-US" altLang="zh-CN" sz="2400" b="1" dirty="0"/>
              <a:t>O(NH)</a:t>
            </a:r>
            <a:r>
              <a:rPr lang="zh-CN" altLang="en-US" sz="2400" b="1" dirty="0"/>
              <a:t>。</a:t>
            </a:r>
            <a:endParaRPr lang="zh-CN" altLang="en-US" sz="2400" dirty="0"/>
          </a:p>
          <a:p>
            <a:pPr>
              <a:lnSpc>
                <a:spcPct val="150000"/>
              </a:lnSpc>
            </a:pPr>
            <a:r>
              <a:rPr lang="en-US" altLang="zh-CN" sz="2400" dirty="0"/>
              <a:t>N</a:t>
            </a:r>
            <a:r>
              <a:rPr lang="zh-CN" altLang="en-US" sz="2400" dirty="0"/>
              <a:t>是全部的点数，</a:t>
            </a:r>
            <a:r>
              <a:rPr lang="en-US" altLang="zh-CN" sz="2400" dirty="0"/>
              <a:t>H</a:t>
            </a:r>
            <a:r>
              <a:rPr lang="zh-CN" altLang="en-US" sz="2400" dirty="0"/>
              <a:t>是最终在凸包上的点数。</a:t>
            </a:r>
          </a:p>
          <a:p>
            <a:pPr>
              <a:lnSpc>
                <a:spcPct val="150000"/>
              </a:lnSpc>
            </a:pPr>
            <a:r>
              <a:rPr lang="zh-CN" altLang="en-US" sz="2400" dirty="0"/>
              <a:t>所以卷包裹算法很适合凸包上的点很少的时候，通常随机数据很快，但是构造出的凸包上的点很多的数据，这个算法就会很慢。</a:t>
            </a:r>
          </a:p>
          <a:p>
            <a:pPr>
              <a:lnSpc>
                <a:spcPct val="150000"/>
              </a:lnSpc>
              <a:spcBef>
                <a:spcPts val="1200"/>
              </a:spcBef>
            </a:pPr>
            <a:endParaRPr lang="zh-CN" altLang="en-US" sz="2400" dirty="0"/>
          </a:p>
        </p:txBody>
      </p:sp>
    </p:spTree>
    <p:extLst>
      <p:ext uri="{BB962C8B-B14F-4D97-AF65-F5344CB8AC3E}">
        <p14:creationId xmlns:p14="http://schemas.microsoft.com/office/powerpoint/2010/main" val="293911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000120141114A19PWBG">
  <a:themeElements>
    <a:clrScheme name="自定义 1">
      <a:dk1>
        <a:srgbClr val="47494B"/>
      </a:dk1>
      <a:lt1>
        <a:srgbClr val="FFFFFF"/>
      </a:lt1>
      <a:dk2>
        <a:srgbClr val="47494B"/>
      </a:dk2>
      <a:lt2>
        <a:srgbClr val="FFFFFF"/>
      </a:lt2>
      <a:accent1>
        <a:srgbClr val="5B9BCF"/>
      </a:accent1>
      <a:accent2>
        <a:srgbClr val="A2CE47"/>
      </a:accent2>
      <a:accent3>
        <a:srgbClr val="B65A6B"/>
      </a:accent3>
      <a:accent4>
        <a:srgbClr val="B5307D"/>
      </a:accent4>
      <a:accent5>
        <a:srgbClr val="FFC000"/>
      </a:accent5>
      <a:accent6>
        <a:srgbClr val="F3731E"/>
      </a:accent6>
      <a:hlink>
        <a:srgbClr val="00B0F0"/>
      </a:hlink>
      <a:folHlink>
        <a:srgbClr val="AFB2B4"/>
      </a:folHlink>
    </a:clrScheme>
    <a:fontScheme name="自定义 23">
      <a:majorFont>
        <a:latin typeface="Britannic Bold"/>
        <a:ea typeface="微软雅黑"/>
        <a:cs typeface=""/>
      </a:majorFont>
      <a:minorFont>
        <a:latin typeface="Calibri"/>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A000120141114A19PPBG</Template>
  <TotalTime>922</TotalTime>
  <Words>1646</Words>
  <Application>Microsoft Office PowerPoint</Application>
  <PresentationFormat>全屏显示(4:3)</PresentationFormat>
  <Paragraphs>122</Paragraphs>
  <Slides>25</Slides>
  <Notes>9</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Arial</vt:lpstr>
      <vt:lpstr>Britannic Bold</vt:lpstr>
      <vt:lpstr>Calibri</vt:lpstr>
      <vt:lpstr>Cambria Math</vt:lpstr>
      <vt:lpstr>Times New Roman</vt:lpstr>
      <vt:lpstr>A000120141114A19PWBG</vt:lpstr>
      <vt:lpstr>多边形 和 凸包</vt:lpstr>
      <vt:lpstr>多边形</vt:lpstr>
      <vt:lpstr>简单多边形</vt:lpstr>
      <vt:lpstr>凹多边形</vt:lpstr>
      <vt:lpstr>凸多边形</vt:lpstr>
      <vt:lpstr>凸多边形的判断</vt:lpstr>
      <vt:lpstr>多边形的三角剖分</vt:lpstr>
      <vt:lpstr>多边形的三角剖分</vt:lpstr>
      <vt:lpstr>画廊问题 </vt:lpstr>
      <vt:lpstr>简单多边形的面积</vt:lpstr>
      <vt:lpstr>简单多边形的面积</vt:lpstr>
      <vt:lpstr>Pick定理</vt:lpstr>
      <vt:lpstr>Pick定理</vt:lpstr>
      <vt:lpstr>Pick定理的证明思路</vt:lpstr>
      <vt:lpstr>凸包</vt:lpstr>
      <vt:lpstr>求凸包：暴力法</vt:lpstr>
      <vt:lpstr>求凸包：分治法</vt:lpstr>
      <vt:lpstr>求凸包：分治法</vt:lpstr>
      <vt:lpstr>求凸包：Graham's Scan法</vt:lpstr>
      <vt:lpstr>求凸包：卷包裹法(Jarvis步进法)</vt:lpstr>
      <vt:lpstr>求凸包：卷包裹法(Jarvis步进法)</vt:lpstr>
      <vt:lpstr>求凸包：卷包裹法(Jarvis步进法)</vt:lpstr>
      <vt:lpstr>求凸包：卷包裹法(Jarvis步进法)</vt:lpstr>
      <vt:lpstr>求凸包：卷包裹法(Jarvis步进法)</vt:lpstr>
      <vt:lpstr>求凸包：卷包裹法(Jarvis步进法)</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向量、点积、叉积</dc:title>
  <dc:creator>Administrator</dc:creator>
  <cp:lastModifiedBy>Dongyue Fong</cp:lastModifiedBy>
  <cp:revision>41</cp:revision>
  <dcterms:created xsi:type="dcterms:W3CDTF">2018-08-07T13:00:40Z</dcterms:created>
  <dcterms:modified xsi:type="dcterms:W3CDTF">2022-08-10T17:32:37Z</dcterms:modified>
</cp:coreProperties>
</file>