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5"/>
  </p:notesMasterIdLst>
  <p:sldIdLst>
    <p:sldId id="256" r:id="rId2"/>
    <p:sldId id="258" r:id="rId3"/>
    <p:sldId id="289" r:id="rId4"/>
    <p:sldId id="260" r:id="rId5"/>
    <p:sldId id="273" r:id="rId6"/>
    <p:sldId id="291" r:id="rId7"/>
    <p:sldId id="315" r:id="rId8"/>
    <p:sldId id="316" r:id="rId9"/>
    <p:sldId id="290" r:id="rId10"/>
    <p:sldId id="292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294" r:id="rId27"/>
    <p:sldId id="293" r:id="rId28"/>
    <p:sldId id="310" r:id="rId29"/>
    <p:sldId id="311" r:id="rId30"/>
    <p:sldId id="312" r:id="rId31"/>
    <p:sldId id="313" r:id="rId32"/>
    <p:sldId id="314" r:id="rId33"/>
    <p:sldId id="333" r:id="rId34"/>
    <p:sldId id="334" r:id="rId35"/>
    <p:sldId id="335" r:id="rId36"/>
    <p:sldId id="336" r:id="rId37"/>
    <p:sldId id="337" r:id="rId38"/>
    <p:sldId id="322" r:id="rId39"/>
    <p:sldId id="261" r:id="rId40"/>
    <p:sldId id="262" r:id="rId41"/>
    <p:sldId id="317" r:id="rId42"/>
    <p:sldId id="319" r:id="rId43"/>
    <p:sldId id="320" r:id="rId44"/>
    <p:sldId id="321" r:id="rId45"/>
    <p:sldId id="324" r:id="rId46"/>
    <p:sldId id="325" r:id="rId47"/>
    <p:sldId id="326" r:id="rId48"/>
    <p:sldId id="327" r:id="rId49"/>
    <p:sldId id="328" r:id="rId50"/>
    <p:sldId id="329" r:id="rId51"/>
    <p:sldId id="330" r:id="rId52"/>
    <p:sldId id="331" r:id="rId53"/>
    <p:sldId id="332" r:id="rId5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07" autoAdjust="0"/>
    <p:restoredTop sz="94660"/>
  </p:normalViewPr>
  <p:slideViewPr>
    <p:cSldViewPr>
      <p:cViewPr varScale="1">
        <p:scale>
          <a:sx n="101" d="100"/>
          <a:sy n="101" d="100"/>
        </p:scale>
        <p:origin x="191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B353D-B829-4955-B06C-DA82DCDCD878}" type="datetimeFigureOut">
              <a:rPr lang="zh-CN" altLang="en-US" smtClean="0"/>
              <a:t>2022/5/21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D1806-276B-48A8-B49A-EAF084A36F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717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>
                <a:solidFill>
                  <a:schemeClr val="accent3">
                    <a:lumMod val="50000"/>
                  </a:schemeClr>
                </a:solidFill>
              </a:rPr>
              <a:t>f(</a:t>
            </a:r>
            <a:r>
              <a:rPr lang="en-US" altLang="zh-CN" sz="1200" dirty="0" err="1">
                <a:solidFill>
                  <a:schemeClr val="accent3">
                    <a:lumMod val="50000"/>
                  </a:schemeClr>
                </a:solidFill>
              </a:rPr>
              <a:t>s,v</a:t>
            </a:r>
            <a:r>
              <a:rPr lang="en-US" altLang="zh-CN" sz="1200" dirty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zh-CN" altLang="en-US" sz="1200" dirty="0">
                <a:solidFill>
                  <a:schemeClr val="accent3">
                    <a:lumMod val="50000"/>
                  </a:schemeClr>
                </a:solidFill>
              </a:rPr>
              <a:t>：从源点发出的流量。</a:t>
            </a:r>
            <a:endParaRPr lang="en-US" altLang="zh-CN" sz="12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accent3">
                    <a:lumMod val="50000"/>
                  </a:schemeClr>
                </a:solidFill>
              </a:rPr>
              <a:t>f(</a:t>
            </a:r>
            <a:r>
              <a:rPr lang="en-US" altLang="zh-CN" sz="1200" dirty="0" err="1">
                <a:solidFill>
                  <a:schemeClr val="accent3">
                    <a:lumMod val="50000"/>
                  </a:schemeClr>
                </a:solidFill>
              </a:rPr>
              <a:t>v,t</a:t>
            </a:r>
            <a:r>
              <a:rPr lang="en-US" altLang="zh-CN" sz="1200" dirty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zh-CN" altLang="en-US" sz="1200" dirty="0">
                <a:solidFill>
                  <a:schemeClr val="accent3">
                    <a:lumMod val="50000"/>
                  </a:schemeClr>
                </a:solidFill>
              </a:rPr>
              <a:t>：通往汇点的流量。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D1806-276B-48A8-B49A-EAF084A36F1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638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tx1"/>
                </a:solidFill>
              </a:rPr>
              <a:t>f(S∪T,{V}) = 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D1806-276B-48A8-B49A-EAF084A36F12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153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2605"/>
            <a:ext cx="9144000" cy="4027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8"/>
          <a:stretch/>
        </p:blipFill>
        <p:spPr>
          <a:xfrm>
            <a:off x="73524" y="-2606"/>
            <a:ext cx="8504993" cy="6839147"/>
          </a:xfrm>
          <a:prstGeom prst="rect">
            <a:avLst/>
          </a:prstGeom>
        </p:spPr>
      </p:pic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2022/5/21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3173729" y="5519484"/>
            <a:ext cx="5595801" cy="448208"/>
          </a:xfrm>
          <a:noFill/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>
                    <a:lumMod val="50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3173729" y="4114928"/>
            <a:ext cx="5595801" cy="1314362"/>
          </a:xfrm>
        </p:spPr>
        <p:txBody>
          <a:bodyPr>
            <a:noAutofit/>
          </a:bodyPr>
          <a:lstStyle>
            <a:lvl1pPr algn="r">
              <a:lnSpc>
                <a:spcPct val="110000"/>
              </a:lnSpc>
              <a:defRPr sz="3200" b="0" baseline="0">
                <a:solidFill>
                  <a:schemeClr val="accent1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单击此处添加您的标题文字</a:t>
            </a:r>
          </a:p>
        </p:txBody>
      </p:sp>
    </p:spTree>
    <p:extLst>
      <p:ext uri="{BB962C8B-B14F-4D97-AF65-F5344CB8AC3E}">
        <p14:creationId xmlns:p14="http://schemas.microsoft.com/office/powerpoint/2010/main" val="176505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96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2022/5/21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653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1574007" y="2108201"/>
            <a:ext cx="5995988" cy="1235075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3038170" y="3400425"/>
            <a:ext cx="3067663" cy="357478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2022/5/21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1808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049867" y="1244602"/>
            <a:ext cx="3810000" cy="49323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4889500" y="1244602"/>
            <a:ext cx="3820587" cy="49323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2022/5/21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436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727199" y="118532"/>
            <a:ext cx="6984076" cy="7170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77" y="1376362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24577" y="2200274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5" y="1376362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5" y="2200274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2022/5/21</a:t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365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2022/5/21</a:t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934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2022/5/21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566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58443" y="533402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4115992" y="1063630"/>
            <a:ext cx="4629150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858443" y="2133602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2022/5/21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39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934644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4082125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934644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2022/5/21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90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2022/5/21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77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628468" y="365125"/>
            <a:ext cx="886883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585382" y="365125"/>
            <a:ext cx="5949952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2022/5/21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88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2022/5/21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419100" y="1193952"/>
            <a:ext cx="8359142" cy="5259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188640"/>
            <a:ext cx="9144000" cy="65609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8"/>
          <a:stretch/>
        </p:blipFill>
        <p:spPr>
          <a:xfrm>
            <a:off x="73523" y="-2606"/>
            <a:ext cx="1250180" cy="1005312"/>
          </a:xfrm>
          <a:prstGeom prst="rect">
            <a:avLst/>
          </a:prstGeom>
        </p:spPr>
      </p:pic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925479" y="261258"/>
            <a:ext cx="7852762" cy="5258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73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i="0" kern="1200" baseline="0">
          <a:solidFill>
            <a:schemeClr val="accent1"/>
          </a:solidFill>
          <a:effectLst/>
          <a:latin typeface="+mj-ea"/>
          <a:ea typeface="+mj-ea"/>
          <a:cs typeface="+mj-cs"/>
        </a:defRPr>
      </a:lvl1pPr>
    </p:titleStyle>
    <p:bodyStyle>
      <a:lvl1pPr marL="357188" indent="-357188" algn="just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accent1"/>
        </a:buClr>
        <a:buSzPct val="60000"/>
        <a:buFont typeface="Wingdings 2" panose="05020102010507070707" pitchFamily="18" charset="2"/>
        <a:buChar char=""/>
        <a:defRPr lang="zh-CN" altLang="en-US" sz="2400" kern="1200" baseline="0" dirty="0" smtClean="0">
          <a:solidFill>
            <a:schemeClr val="accent1"/>
          </a:solidFill>
          <a:latin typeface="+mn-ea"/>
          <a:ea typeface="+mn-ea"/>
          <a:cs typeface="+mn-cs"/>
        </a:defRPr>
      </a:lvl1pPr>
      <a:lvl2pPr marL="357188" indent="-357188" algn="just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600" kern="1200" baseline="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b="1" dirty="0"/>
              <a:t>东莞中学 方东跃</a:t>
            </a:r>
          </a:p>
        </p:txBody>
      </p:sp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3173731" y="4114928"/>
            <a:ext cx="5595801" cy="1314362"/>
          </a:xfrm>
        </p:spPr>
        <p:txBody>
          <a:bodyPr/>
          <a:lstStyle/>
          <a:p>
            <a:r>
              <a:rPr lang="zh-CN" altLang="en-US" sz="4800" b="1" dirty="0"/>
              <a:t>最大流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什么是“网络”？</a:t>
            </a:r>
          </a:p>
        </p:txBody>
      </p:sp>
      <p:pic>
        <p:nvPicPr>
          <p:cNvPr id="9" name="图片 8" descr="图片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4077074"/>
            <a:ext cx="7582798" cy="15421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7584" y="1124746"/>
            <a:ext cx="699903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/>
              <a:t>若</a:t>
            </a:r>
            <a:r>
              <a:rPr lang="zh-CN" altLang="zh-CN" sz="2000" b="1" dirty="0">
                <a:solidFill>
                  <a:schemeClr val="accent1"/>
                </a:solidFill>
              </a:rPr>
              <a:t>有向图</a:t>
            </a:r>
            <a:r>
              <a:rPr lang="en-US" altLang="zh-CN" sz="2000" b="1" dirty="0">
                <a:solidFill>
                  <a:schemeClr val="accent1"/>
                </a:solidFill>
              </a:rPr>
              <a:t>G</a:t>
            </a:r>
            <a:r>
              <a:rPr lang="en-US" altLang="zh-CN" sz="2000" b="1" dirty="0"/>
              <a:t>=(V,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E)</a:t>
            </a:r>
            <a:r>
              <a:rPr lang="zh-CN" altLang="zh-CN" sz="2000" b="1" dirty="0"/>
              <a:t>满足下列条件：</a:t>
            </a:r>
            <a:r>
              <a:rPr lang="en-US" altLang="zh-CN" sz="2000" b="1" dirty="0"/>
              <a:t> </a:t>
            </a:r>
            <a:endParaRPr lang="zh-CN" altLang="zh-CN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　　</a:t>
            </a:r>
            <a:r>
              <a:rPr lang="en-US" altLang="zh-CN" sz="2000" b="1" dirty="0"/>
              <a:t>1. </a:t>
            </a:r>
            <a:r>
              <a:rPr lang="zh-CN" altLang="zh-CN" sz="2000" b="1" dirty="0"/>
              <a:t>有且仅有一个</a:t>
            </a:r>
            <a:r>
              <a:rPr lang="zh-CN" altLang="en-US" sz="2000" b="1" dirty="0">
                <a:solidFill>
                  <a:schemeClr val="accent1"/>
                </a:solidFill>
              </a:rPr>
              <a:t>源点</a:t>
            </a:r>
            <a:r>
              <a:rPr lang="en-US" altLang="zh-CN" sz="2000" b="1" dirty="0">
                <a:solidFill>
                  <a:schemeClr val="accent1"/>
                </a:solidFill>
              </a:rPr>
              <a:t>s</a:t>
            </a:r>
            <a:r>
              <a:rPr lang="zh-CN" altLang="en-US" sz="2000" b="1" dirty="0"/>
              <a:t>（入度为</a:t>
            </a:r>
            <a:r>
              <a:rPr lang="en-US" altLang="zh-CN" sz="2000" b="1" dirty="0"/>
              <a:t>0</a:t>
            </a:r>
            <a:r>
              <a:rPr lang="zh-CN" altLang="en-US" sz="2000" b="1" dirty="0"/>
              <a:t>）；</a:t>
            </a:r>
            <a:endParaRPr lang="en-US" altLang="zh-CN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　　</a:t>
            </a:r>
            <a:r>
              <a:rPr lang="en-US" altLang="zh-CN" sz="2000" b="1" dirty="0"/>
              <a:t>2. </a:t>
            </a:r>
            <a:r>
              <a:rPr lang="zh-CN" altLang="en-US" sz="2000" b="1" dirty="0"/>
              <a:t>有且仅有一个</a:t>
            </a:r>
            <a:r>
              <a:rPr lang="zh-CN" altLang="en-US" sz="2000" b="1" dirty="0">
                <a:solidFill>
                  <a:schemeClr val="accent1"/>
                </a:solidFill>
              </a:rPr>
              <a:t>汇点</a:t>
            </a:r>
            <a:r>
              <a:rPr lang="en-US" altLang="zh-CN" sz="2000" b="1" dirty="0">
                <a:solidFill>
                  <a:schemeClr val="accent1"/>
                </a:solidFill>
              </a:rPr>
              <a:t>t</a:t>
            </a:r>
            <a:r>
              <a:rPr lang="zh-CN" altLang="en-US" sz="2000" b="1" dirty="0"/>
              <a:t>（出度为</a:t>
            </a:r>
            <a:r>
              <a:rPr lang="en-US" altLang="zh-CN" sz="2000" b="1" dirty="0"/>
              <a:t>0</a:t>
            </a:r>
            <a:r>
              <a:rPr lang="zh-CN" altLang="en-US" sz="2000" b="1" dirty="0"/>
              <a:t>）；</a:t>
            </a:r>
            <a:endParaRPr lang="en-US" altLang="zh-CN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　　</a:t>
            </a:r>
            <a:r>
              <a:rPr lang="en-US" altLang="zh-CN" sz="2000" b="1" dirty="0"/>
              <a:t>3. </a:t>
            </a:r>
            <a:r>
              <a:rPr lang="zh-CN" altLang="en-US" sz="2000" b="1" dirty="0"/>
              <a:t>每一条弧都有非负数权，叫做</a:t>
            </a:r>
            <a:r>
              <a:rPr lang="zh-CN" altLang="en-US" sz="2000" b="1" dirty="0">
                <a:solidFill>
                  <a:schemeClr val="accent1"/>
                </a:solidFill>
              </a:rPr>
              <a:t>弧的容量</a:t>
            </a:r>
            <a:r>
              <a:rPr lang="zh-CN" altLang="en-US" sz="2000" b="1" dirty="0"/>
              <a:t>，记为</a:t>
            </a:r>
            <a:r>
              <a:rPr lang="en-US" altLang="zh-CN" sz="2000" b="1" dirty="0">
                <a:solidFill>
                  <a:schemeClr val="accent1"/>
                </a:solidFill>
              </a:rPr>
              <a:t>c(</a:t>
            </a:r>
            <a:r>
              <a:rPr lang="en-US" altLang="zh-CN" sz="2000" b="1" dirty="0" err="1">
                <a:solidFill>
                  <a:schemeClr val="accent1"/>
                </a:solidFill>
              </a:rPr>
              <a:t>i</a:t>
            </a:r>
            <a:r>
              <a:rPr lang="en-US" altLang="zh-CN" sz="2000" b="1" dirty="0">
                <a:solidFill>
                  <a:schemeClr val="accent1"/>
                </a:solidFill>
              </a:rPr>
              <a:t>,</a:t>
            </a:r>
            <a:r>
              <a:rPr lang="zh-CN" altLang="en-US" sz="2000" b="1" dirty="0">
                <a:solidFill>
                  <a:schemeClr val="accent1"/>
                </a:solidFill>
              </a:rPr>
              <a:t> </a:t>
            </a:r>
            <a:r>
              <a:rPr lang="en-US" altLang="zh-CN" sz="2000" b="1" dirty="0">
                <a:solidFill>
                  <a:schemeClr val="accent1"/>
                </a:solidFill>
              </a:rPr>
              <a:t>j)</a:t>
            </a:r>
            <a:r>
              <a:rPr lang="zh-CN" altLang="en-US" sz="2000" b="1" dirty="0"/>
              <a:t>。</a:t>
            </a:r>
            <a:endParaRPr lang="zh-CN" altLang="zh-CN" sz="2000" b="1" dirty="0"/>
          </a:p>
          <a:p>
            <a:pPr>
              <a:lnSpc>
                <a:spcPct val="150000"/>
              </a:lnSpc>
            </a:pPr>
            <a:r>
              <a:rPr lang="zh-CN" altLang="zh-CN" sz="2000" b="1" dirty="0"/>
              <a:t>则</a:t>
            </a:r>
            <a:r>
              <a:rPr lang="zh-CN" altLang="zh-CN" sz="2000" b="1" dirty="0">
                <a:solidFill>
                  <a:schemeClr val="accent1"/>
                </a:solidFill>
              </a:rPr>
              <a:t>赋权有向图</a:t>
            </a:r>
            <a:r>
              <a:rPr lang="en-US" altLang="zh-CN" sz="2000" b="1" dirty="0"/>
              <a:t>N=(V</a:t>
            </a:r>
            <a:r>
              <a:rPr lang="zh-CN" altLang="zh-CN" sz="2000" b="1" dirty="0"/>
              <a:t>，</a:t>
            </a:r>
            <a:r>
              <a:rPr lang="en-US" altLang="zh-CN" sz="2000" b="1" dirty="0"/>
              <a:t>E</a:t>
            </a:r>
            <a:r>
              <a:rPr lang="zh-CN" altLang="zh-CN" sz="2000" b="1" dirty="0"/>
              <a:t>，</a:t>
            </a:r>
            <a:r>
              <a:rPr lang="en-US" altLang="zh-CN" sz="2000" b="1" dirty="0"/>
              <a:t>c</a:t>
            </a:r>
            <a:r>
              <a:rPr lang="zh-CN" altLang="zh-CN" sz="2000" b="1" dirty="0"/>
              <a:t>，</a:t>
            </a:r>
            <a:r>
              <a:rPr lang="en-US" altLang="zh-CN" sz="2000" b="1" dirty="0"/>
              <a:t>S</a:t>
            </a:r>
            <a:r>
              <a:rPr lang="zh-CN" altLang="zh-CN" sz="2000" b="1" dirty="0"/>
              <a:t>，</a:t>
            </a:r>
            <a:r>
              <a:rPr lang="en-US" altLang="zh-CN" sz="2000" b="1" dirty="0"/>
              <a:t>T)</a:t>
            </a:r>
            <a:r>
              <a:rPr lang="zh-CN" altLang="zh-CN" sz="2000" b="1" dirty="0"/>
              <a:t>称为一个</a:t>
            </a:r>
            <a:r>
              <a:rPr lang="zh-CN" altLang="zh-CN" sz="2000" b="1" dirty="0">
                <a:solidFill>
                  <a:schemeClr val="accent1"/>
                </a:solidFill>
              </a:rPr>
              <a:t>网络</a:t>
            </a:r>
            <a:r>
              <a:rPr lang="zh-CN" altLang="zh-CN" sz="2000" b="1" dirty="0"/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什么是“网络”？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b="1" dirty="0"/>
              <a:t>直观理解：水流、电流、车流等。</a:t>
            </a:r>
            <a:endParaRPr lang="en-US" altLang="zh-CN" b="1" dirty="0"/>
          </a:p>
          <a:p>
            <a:endParaRPr lang="en-US" altLang="zh-CN" b="1" dirty="0"/>
          </a:p>
          <a:p>
            <a:endParaRPr lang="en-US" altLang="zh-CN" b="1" dirty="0"/>
          </a:p>
          <a:p>
            <a:endParaRPr lang="en-US" altLang="zh-CN" b="1" dirty="0"/>
          </a:p>
          <a:p>
            <a:endParaRPr lang="en-US" altLang="zh-CN" b="1" dirty="0"/>
          </a:p>
          <a:p>
            <a:endParaRPr lang="en-US" altLang="zh-CN" b="1" dirty="0"/>
          </a:p>
          <a:p>
            <a:endParaRPr lang="en-US" altLang="zh-CN" b="1" dirty="0"/>
          </a:p>
          <a:p>
            <a:r>
              <a:rPr lang="en-US" altLang="zh-CN" dirty="0"/>
              <a:t>s</a:t>
            </a:r>
            <a:r>
              <a:rPr lang="zh-CN" altLang="en-US" dirty="0"/>
              <a:t>地（源点）往</a:t>
            </a:r>
            <a:r>
              <a:rPr lang="en-US" altLang="zh-CN" dirty="0"/>
              <a:t>t</a:t>
            </a:r>
            <a:r>
              <a:rPr lang="zh-CN" altLang="en-US" dirty="0"/>
              <a:t>地（汇点）运输原料，每条单行道（有向边）都有能够承受的最大车流量（容量）</a:t>
            </a:r>
            <a:r>
              <a:rPr lang="en-US" altLang="zh-CN" dirty="0" err="1"/>
              <a:t>C</a:t>
            </a:r>
            <a:r>
              <a:rPr lang="en-US" altLang="zh-CN" baseline="-25000" dirty="0" err="1"/>
              <a:t>ij</a:t>
            </a:r>
            <a:r>
              <a:rPr lang="zh-CN" altLang="en-US" dirty="0"/>
              <a:t>。图</a:t>
            </a:r>
            <a:r>
              <a:rPr lang="en-US" altLang="zh-CN" dirty="0"/>
              <a:t>G</a:t>
            </a:r>
            <a:r>
              <a:rPr lang="zh-CN" altLang="en-US" dirty="0"/>
              <a:t>可以称作一个网络。网络</a:t>
            </a:r>
            <a:r>
              <a:rPr lang="en-US" altLang="zh-CN" dirty="0"/>
              <a:t>G</a:t>
            </a:r>
            <a:r>
              <a:rPr lang="zh-CN" altLang="en-US" dirty="0"/>
              <a:t>中单位时间从</a:t>
            </a:r>
            <a:r>
              <a:rPr lang="en-US" altLang="zh-CN" dirty="0"/>
              <a:t>s</a:t>
            </a:r>
            <a:r>
              <a:rPr lang="zh-CN" altLang="en-US" dirty="0"/>
              <a:t>到</a:t>
            </a:r>
            <a:r>
              <a:rPr lang="en-US" altLang="zh-CN" dirty="0"/>
              <a:t>t</a:t>
            </a:r>
            <a:r>
              <a:rPr lang="zh-CN" altLang="en-US" dirty="0"/>
              <a:t>的最大运输量是多少呢？</a:t>
            </a:r>
          </a:p>
          <a:p>
            <a:endParaRPr lang="zh-CN" altLang="en-US" b="1" dirty="0"/>
          </a:p>
        </p:txBody>
      </p:sp>
      <p:pic>
        <p:nvPicPr>
          <p:cNvPr id="2099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48" y="1916834"/>
            <a:ext cx="8424862" cy="235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9379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什么是“流”？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560" y="1052738"/>
            <a:ext cx="83529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/>
              <a:t>【</a:t>
            </a:r>
            <a:r>
              <a:rPr lang="zh-CN" altLang="en-US" sz="2000" b="1" dirty="0"/>
              <a:t>弧上的流量</a:t>
            </a:r>
            <a:r>
              <a:rPr lang="en-US" altLang="zh-CN" sz="2000" b="1" dirty="0"/>
              <a:t>】G</a:t>
            </a:r>
            <a:r>
              <a:rPr lang="zh-CN" altLang="en-US" sz="2000" b="1" dirty="0"/>
              <a:t>上的</a:t>
            </a:r>
            <a:r>
              <a:rPr lang="zh-CN" altLang="en-US" sz="2000" b="1" dirty="0">
                <a:solidFill>
                  <a:schemeClr val="accent1"/>
                </a:solidFill>
              </a:rPr>
              <a:t>流是</a:t>
            </a:r>
            <a:r>
              <a:rPr lang="zh-CN" altLang="en-US" sz="2000" b="1" dirty="0"/>
              <a:t>一个</a:t>
            </a:r>
            <a:r>
              <a:rPr lang="zh-CN" altLang="en-US" sz="2000" b="1" dirty="0">
                <a:solidFill>
                  <a:schemeClr val="accent1"/>
                </a:solidFill>
              </a:rPr>
              <a:t>顶点对上的实函数 </a:t>
            </a:r>
            <a:r>
              <a:rPr lang="en-US" altLang="zh-CN" sz="2000" b="1" dirty="0">
                <a:solidFill>
                  <a:schemeClr val="accent1"/>
                </a:solidFill>
              </a:rPr>
              <a:t>f</a:t>
            </a:r>
            <a:r>
              <a:rPr lang="zh-CN" altLang="en-US" sz="2000" b="1" dirty="0"/>
              <a:t>，具有以下</a:t>
            </a:r>
            <a:r>
              <a:rPr lang="en-US" altLang="zh-CN" sz="2000" b="1" dirty="0"/>
              <a:t>4</a:t>
            </a:r>
            <a:r>
              <a:rPr lang="zh-CN" altLang="en-US" sz="2000" b="1" dirty="0"/>
              <a:t>个条件：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1"/>
                </a:solidFill>
              </a:rPr>
              <a:t>① 斜对称。</a:t>
            </a:r>
            <a:r>
              <a:rPr lang="zh-CN" altLang="en-US" sz="2000" b="1" dirty="0"/>
              <a:t>∀ </a:t>
            </a:r>
            <a:r>
              <a:rPr lang="en-US" altLang="zh-CN" sz="2000" b="1" dirty="0"/>
              <a:t>u, </a:t>
            </a:r>
            <a:r>
              <a:rPr lang="en-US" altLang="zh-CN" sz="2000" b="1" dirty="0" err="1"/>
              <a:t>v∈V</a:t>
            </a:r>
            <a:r>
              <a:rPr lang="zh-CN" altLang="en-US" sz="2000" b="1" dirty="0"/>
              <a:t>，</a:t>
            </a:r>
            <a:r>
              <a:rPr lang="en-US" altLang="zh-CN" sz="2000" b="1" dirty="0"/>
              <a:t>f(u, v) = -f(v, u)</a:t>
            </a:r>
            <a:r>
              <a:rPr lang="zh-CN" altLang="en-US" sz="2000" b="1" dirty="0"/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1"/>
                </a:solidFill>
              </a:rPr>
              <a:t>② 容量约束。</a:t>
            </a:r>
            <a:r>
              <a:rPr lang="zh-CN" altLang="en-US" sz="2000" b="1" dirty="0"/>
              <a:t>∀ </a:t>
            </a:r>
            <a:r>
              <a:rPr lang="en-US" altLang="zh-CN" sz="2000" b="1" dirty="0"/>
              <a:t>u, </a:t>
            </a:r>
            <a:r>
              <a:rPr lang="en-US" altLang="zh-CN" sz="2000" b="1" dirty="0" err="1"/>
              <a:t>v∈V</a:t>
            </a:r>
            <a:r>
              <a:rPr lang="zh-CN" altLang="en-US" sz="2000" b="1" dirty="0"/>
              <a:t>，</a:t>
            </a:r>
            <a:r>
              <a:rPr lang="en-US" altLang="zh-CN" sz="2000" b="1" dirty="0"/>
              <a:t>f(u, v) ≤ c(u, v)</a:t>
            </a:r>
            <a:r>
              <a:rPr lang="zh-CN" altLang="en-US" sz="2000" b="1" dirty="0"/>
              <a:t>。即：</a:t>
            </a:r>
            <a:r>
              <a:rPr lang="zh-CN" altLang="en-US" sz="2000" b="1" dirty="0">
                <a:solidFill>
                  <a:schemeClr val="accent1"/>
                </a:solidFill>
              </a:rPr>
              <a:t>流量不大于容量</a:t>
            </a:r>
            <a:r>
              <a:rPr lang="zh-CN" altLang="en-US" sz="2000" b="1" dirty="0"/>
              <a:t>。</a:t>
            </a:r>
            <a:endParaRPr lang="en-US" altLang="zh-CN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　若</a:t>
            </a:r>
            <a:r>
              <a:rPr lang="en-US" altLang="zh-CN" sz="2000" b="1" dirty="0"/>
              <a:t>f(u, v) = c(u, v)</a:t>
            </a:r>
            <a:r>
              <a:rPr lang="zh-CN" altLang="en-US" sz="2000" b="1" dirty="0"/>
              <a:t>，则边</a:t>
            </a:r>
            <a:r>
              <a:rPr lang="en-US" altLang="zh-CN" sz="2000" b="1" dirty="0"/>
              <a:t>(u, v)</a:t>
            </a:r>
            <a:r>
              <a:rPr lang="zh-CN" altLang="en-US" sz="2000" b="1" dirty="0"/>
              <a:t>是</a:t>
            </a:r>
            <a:r>
              <a:rPr lang="zh-CN" altLang="en-US" sz="2000" b="1" dirty="0">
                <a:solidFill>
                  <a:schemeClr val="accent1"/>
                </a:solidFill>
              </a:rPr>
              <a:t>饱和</a:t>
            </a:r>
            <a:r>
              <a:rPr lang="zh-CN" altLang="en-US" sz="2000" b="1" dirty="0"/>
              <a:t>的。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1"/>
                </a:solidFill>
              </a:rPr>
              <a:t>③ 流守恒。</a:t>
            </a:r>
            <a:r>
              <a:rPr lang="zh-CN" altLang="en-US" sz="2000" b="1" dirty="0"/>
              <a:t>任何一个内部顶点的网络流（流出总量减流入总量）为零。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④ ∀ </a:t>
            </a:r>
            <a:r>
              <a:rPr lang="en-US" altLang="zh-CN" sz="2000" b="1" dirty="0" err="1"/>
              <a:t>v∈V</a:t>
            </a:r>
            <a:r>
              <a:rPr lang="zh-CN" altLang="en-US" sz="2000" b="1" dirty="0"/>
              <a:t>，</a:t>
            </a:r>
            <a:r>
              <a:rPr lang="en-US" altLang="zh-CN" sz="2000" b="1" dirty="0"/>
              <a:t>f(v, v) = 0</a:t>
            </a:r>
            <a:r>
              <a:rPr lang="zh-CN" altLang="en-US" sz="2000" b="1" dirty="0"/>
              <a:t>。也即</a:t>
            </a:r>
            <a:r>
              <a:rPr lang="zh-CN" altLang="en-US" sz="2000" b="1" dirty="0">
                <a:solidFill>
                  <a:schemeClr val="accent1"/>
                </a:solidFill>
              </a:rPr>
              <a:t>无自环，顶点处不能积存流量。</a:t>
            </a:r>
            <a:endParaRPr lang="en-US" altLang="zh-CN" sz="2000" b="1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/>
              <a:t>【</a:t>
            </a:r>
            <a:r>
              <a:rPr lang="zh-CN" altLang="en-US" sz="2000" b="1" dirty="0"/>
              <a:t>图上的总流量</a:t>
            </a:r>
            <a:r>
              <a:rPr lang="en-US" altLang="zh-CN" sz="2000" b="1" dirty="0"/>
              <a:t>】</a:t>
            </a:r>
            <a:r>
              <a:rPr lang="zh-CN" altLang="en-US" sz="2000" b="1" dirty="0"/>
              <a:t>流</a:t>
            </a:r>
            <a:r>
              <a:rPr lang="en-US" altLang="zh-CN" sz="2000" b="1" dirty="0"/>
              <a:t>f</a:t>
            </a:r>
            <a:r>
              <a:rPr lang="zh-CN" altLang="en-US" sz="2000" b="1" dirty="0"/>
              <a:t>的值记为 </a:t>
            </a:r>
            <a:r>
              <a:rPr lang="en-US" altLang="zh-CN" sz="2000" b="1" dirty="0"/>
              <a:t>|f|</a:t>
            </a:r>
            <a:r>
              <a:rPr lang="zh-CN" altLang="en-US" sz="2000" b="1" dirty="0"/>
              <a:t>，它定义为</a:t>
            </a:r>
            <a:endParaRPr lang="en-US" altLang="zh-CN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　　　　　</a:t>
            </a:r>
            <a:r>
              <a:rPr lang="en-US" altLang="zh-CN" sz="2000" b="1" dirty="0"/>
              <a:t>|f| = f(s, V) = ∑f(s, v)  </a:t>
            </a:r>
            <a:r>
              <a:rPr lang="zh-CN" altLang="en-US" sz="2000" b="1" dirty="0"/>
              <a:t>（</a:t>
            </a:r>
            <a:r>
              <a:rPr lang="en-US" altLang="zh-CN" sz="2000" b="1" dirty="0" err="1"/>
              <a:t>v∈V</a:t>
            </a:r>
            <a:r>
              <a:rPr lang="zh-CN" altLang="en-US" sz="2000" b="1" dirty="0"/>
              <a:t>）</a:t>
            </a:r>
          </a:p>
          <a:p>
            <a:pPr>
              <a:lnSpc>
                <a:spcPct val="150000"/>
              </a:lnSpc>
            </a:pPr>
            <a:endParaRPr lang="zh-CN" altLang="en-US" sz="2000" b="1" dirty="0">
              <a:solidFill>
                <a:schemeClr val="accent1"/>
              </a:solidFill>
            </a:endParaRPr>
          </a:p>
        </p:txBody>
      </p:sp>
      <p:pic>
        <p:nvPicPr>
          <p:cNvPr id="8" name="图片 7" descr="图片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4869160"/>
            <a:ext cx="7357264" cy="1554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什么是“增广路”（可改进路径）？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560" y="1052738"/>
            <a:ext cx="8352928" cy="1128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从源点到汇点的一条流量修正路线，该路线上的</a:t>
            </a:r>
            <a:r>
              <a:rPr lang="zh-CN" altLang="en-US" sz="2400" b="1" dirty="0">
                <a:solidFill>
                  <a:schemeClr val="accent1"/>
                </a:solidFill>
              </a:rPr>
              <a:t>所有正向弧都是非饱和的</a:t>
            </a:r>
            <a:r>
              <a:rPr lang="zh-CN" altLang="en-US" sz="2400" b="1" dirty="0"/>
              <a:t>，</a:t>
            </a:r>
            <a:r>
              <a:rPr lang="zh-CN" altLang="en-US" sz="2400" b="1" dirty="0">
                <a:solidFill>
                  <a:schemeClr val="accent1"/>
                </a:solidFill>
              </a:rPr>
              <a:t>所有反向弧都是非零弧</a:t>
            </a:r>
            <a:r>
              <a:rPr lang="zh-CN" altLang="en-US" sz="2400" b="1" dirty="0"/>
              <a:t>。</a:t>
            </a:r>
            <a:endParaRPr lang="zh-CN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3683191"/>
            <a:ext cx="8352928" cy="176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最大流问题就是求网络</a:t>
            </a:r>
            <a:r>
              <a:rPr lang="en-US" altLang="zh-CN" sz="2400" b="1" dirty="0"/>
              <a:t>G</a:t>
            </a:r>
            <a:r>
              <a:rPr lang="zh-CN" altLang="en-US" sz="2400" b="1" dirty="0"/>
              <a:t>的一个可行流</a:t>
            </a:r>
            <a:r>
              <a:rPr lang="en-US" altLang="zh-CN" sz="2400" b="1" dirty="0"/>
              <a:t>flow</a:t>
            </a:r>
            <a:r>
              <a:rPr lang="zh-CN" altLang="en-US" sz="2400" b="1" dirty="0"/>
              <a:t>，使其流量</a:t>
            </a:r>
            <a:r>
              <a:rPr lang="en-US" altLang="zh-CN" sz="2400" b="1" dirty="0"/>
              <a:t>f</a:t>
            </a:r>
            <a:r>
              <a:rPr lang="zh-CN" altLang="en-US" sz="2400" b="1" dirty="0"/>
              <a:t>达到最大。即：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　</a:t>
            </a:r>
            <a:r>
              <a:rPr lang="zh-CN" altLang="en-US" sz="2800" dirty="0"/>
              <a:t>　</a:t>
            </a:r>
            <a:r>
              <a:rPr lang="zh-CN" altLang="en-US" sz="2800" dirty="0">
                <a:solidFill>
                  <a:schemeClr val="accent3">
                    <a:lumMod val="50000"/>
                  </a:schemeClr>
                </a:solidFill>
              </a:rPr>
              <a:t>∑</a:t>
            </a:r>
            <a:r>
              <a:rPr lang="en-US" altLang="zh-CN" sz="2800" baseline="-25000" dirty="0" err="1">
                <a:solidFill>
                  <a:schemeClr val="accent3">
                    <a:lumMod val="50000"/>
                  </a:schemeClr>
                </a:solidFill>
              </a:rPr>
              <a:t>v∈V</a:t>
            </a:r>
            <a:r>
              <a:rPr lang="en-US" altLang="zh-CN" sz="2800" dirty="0" err="1">
                <a:solidFill>
                  <a:schemeClr val="accent3">
                    <a:lumMod val="50000"/>
                  </a:schemeClr>
                </a:solidFill>
              </a:rPr>
              <a:t>f</a:t>
            </a:r>
            <a:r>
              <a:rPr lang="en-US" altLang="zh-CN" sz="2800" dirty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altLang="zh-CN" sz="2800" dirty="0" err="1">
                <a:solidFill>
                  <a:schemeClr val="accent3">
                    <a:lumMod val="50000"/>
                  </a:schemeClr>
                </a:solidFill>
              </a:rPr>
              <a:t>s,v</a:t>
            </a:r>
            <a:r>
              <a:rPr lang="en-US" altLang="zh-CN" sz="2800" dirty="0">
                <a:solidFill>
                  <a:schemeClr val="accent3">
                    <a:lumMod val="50000"/>
                  </a:schemeClr>
                </a:solidFill>
              </a:rPr>
              <a:t>) = ∑</a:t>
            </a:r>
            <a:r>
              <a:rPr lang="en-US" altLang="zh-CN" sz="2800" baseline="-25000" dirty="0" err="1">
                <a:solidFill>
                  <a:schemeClr val="accent3">
                    <a:lumMod val="50000"/>
                  </a:schemeClr>
                </a:solidFill>
              </a:rPr>
              <a:t>v∈V</a:t>
            </a:r>
            <a:r>
              <a:rPr lang="en-US" altLang="zh-CN" sz="2800" dirty="0" err="1">
                <a:solidFill>
                  <a:schemeClr val="accent3">
                    <a:lumMod val="50000"/>
                  </a:schemeClr>
                </a:solidFill>
              </a:rPr>
              <a:t>f</a:t>
            </a:r>
            <a:r>
              <a:rPr lang="en-US" altLang="zh-CN" sz="2800" dirty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altLang="zh-CN" sz="2800" dirty="0" err="1">
                <a:solidFill>
                  <a:schemeClr val="accent3">
                    <a:lumMod val="50000"/>
                  </a:schemeClr>
                </a:solidFill>
              </a:rPr>
              <a:t>v,t</a:t>
            </a:r>
            <a:r>
              <a:rPr lang="en-US" altLang="zh-CN" sz="2800" dirty="0">
                <a:solidFill>
                  <a:schemeClr val="accent3">
                    <a:lumMod val="50000"/>
                  </a:schemeClr>
                </a:solidFill>
              </a:rPr>
              <a:t>) = 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最大流值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F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2873053"/>
            <a:ext cx="9144000" cy="65609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971600" y="2938165"/>
            <a:ext cx="7852762" cy="5258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baseline="0">
                <a:solidFill>
                  <a:schemeClr val="accent1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dirty="0"/>
              <a:t>什么是“最大流”？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8410" y="2343840"/>
            <a:ext cx="1359941" cy="13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0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什么是“剩余图”？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560" y="1052738"/>
            <a:ext cx="835292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/>
              <a:t>给出一个</a:t>
            </a:r>
            <a:r>
              <a:rPr lang="en-US" altLang="zh-CN" sz="2000" b="1" dirty="0"/>
              <a:t>G</a:t>
            </a:r>
            <a:r>
              <a:rPr lang="zh-CN" altLang="en-US" sz="2000" b="1" dirty="0"/>
              <a:t>上的流 </a:t>
            </a:r>
            <a:r>
              <a:rPr lang="en-US" altLang="zh-CN" sz="2000" b="1" dirty="0"/>
              <a:t>f </a:t>
            </a:r>
            <a:r>
              <a:rPr lang="zh-CN" altLang="en-US" sz="2000" b="1" dirty="0"/>
              <a:t>及它的容量函数 </a:t>
            </a:r>
            <a:r>
              <a:rPr lang="en-US" altLang="zh-CN" sz="2000" b="1" dirty="0"/>
              <a:t>c</a:t>
            </a:r>
            <a:r>
              <a:rPr lang="zh-CN" altLang="en-US" sz="2000" b="1" dirty="0"/>
              <a:t>，顶点对上 </a:t>
            </a:r>
            <a:r>
              <a:rPr lang="en-US" altLang="zh-CN" sz="2000" b="1" dirty="0"/>
              <a:t>f </a:t>
            </a:r>
            <a:r>
              <a:rPr lang="zh-CN" altLang="en-US" sz="2000" b="1" dirty="0"/>
              <a:t>的</a:t>
            </a:r>
            <a:r>
              <a:rPr lang="zh-CN" altLang="en-US" sz="2000" b="1" dirty="0">
                <a:solidFill>
                  <a:schemeClr val="accent1"/>
                </a:solidFill>
              </a:rPr>
              <a:t>剩余容量</a:t>
            </a:r>
            <a:r>
              <a:rPr lang="zh-CN" altLang="en-US" sz="2000" b="1" dirty="0"/>
              <a:t>函数定义如下：对于每一对顶点 </a:t>
            </a:r>
            <a:r>
              <a:rPr lang="en-US" altLang="zh-CN" sz="2000" b="1" dirty="0"/>
              <a:t>u, v</a:t>
            </a:r>
            <a:r>
              <a:rPr lang="zh-CN" altLang="en-US" sz="2000" b="1" dirty="0"/>
              <a:t>∈</a:t>
            </a:r>
            <a:r>
              <a:rPr lang="en-US" altLang="zh-CN" sz="2000" b="1" dirty="0"/>
              <a:t>V</a:t>
            </a:r>
            <a:r>
              <a:rPr lang="zh-CN" altLang="en-US" sz="2000" b="1" dirty="0"/>
              <a:t>，</a:t>
            </a:r>
            <a:r>
              <a:rPr lang="en-US" altLang="zh-CN" sz="2000" b="1" dirty="0"/>
              <a:t>r(u, v) = c(u, v) – f(u, v)</a:t>
            </a:r>
            <a:r>
              <a:rPr lang="zh-CN" altLang="en-US" sz="2000" b="1" dirty="0"/>
              <a:t>，流</a:t>
            </a:r>
            <a:r>
              <a:rPr lang="en-US" altLang="zh-CN" sz="2000" b="1" dirty="0"/>
              <a:t> f </a:t>
            </a:r>
            <a:r>
              <a:rPr lang="zh-CN" altLang="en-US" sz="2000" b="1" dirty="0"/>
              <a:t>的</a:t>
            </a:r>
            <a:r>
              <a:rPr lang="zh-CN" altLang="en-US" sz="2000" b="1" dirty="0">
                <a:solidFill>
                  <a:schemeClr val="accent1"/>
                </a:solidFill>
              </a:rPr>
              <a:t>剩余图</a:t>
            </a:r>
            <a:r>
              <a:rPr lang="zh-CN" altLang="en-US" sz="2000" b="1" dirty="0"/>
              <a:t>是一个具有容量 </a:t>
            </a:r>
            <a:r>
              <a:rPr lang="en-US" altLang="zh-CN" sz="2000" b="1" dirty="0"/>
              <a:t>r </a:t>
            </a:r>
            <a:r>
              <a:rPr lang="zh-CN" altLang="en-US" sz="2000" b="1" dirty="0"/>
              <a:t>的有向图 </a:t>
            </a:r>
            <a:r>
              <a:rPr lang="en-US" altLang="zh-CN" sz="2000" b="1" dirty="0"/>
              <a:t>R = (V, </a:t>
            </a:r>
            <a:r>
              <a:rPr lang="en-US" altLang="zh-CN" sz="2000" b="1" dirty="0" err="1"/>
              <a:t>E</a:t>
            </a:r>
            <a:r>
              <a:rPr lang="en-US" altLang="zh-CN" sz="2000" b="1" baseline="-25000" dirty="0" err="1"/>
              <a:t>f</a:t>
            </a:r>
            <a:r>
              <a:rPr lang="en-US" altLang="zh-CN" sz="2000" b="1" dirty="0"/>
              <a:t>)</a:t>
            </a:r>
            <a:r>
              <a:rPr lang="zh-CN" altLang="en-US" sz="2000" b="1" dirty="0"/>
              <a:t>，其中</a:t>
            </a:r>
            <a:endParaRPr lang="en-US" altLang="zh-CN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　　　　　　</a:t>
            </a:r>
            <a:r>
              <a:rPr lang="en-US" altLang="zh-CN" sz="2000" b="1" dirty="0" err="1"/>
              <a:t>E</a:t>
            </a:r>
            <a:r>
              <a:rPr lang="en-US" altLang="zh-CN" sz="2000" b="1" baseline="-25000" dirty="0" err="1"/>
              <a:t>f</a:t>
            </a:r>
            <a:r>
              <a:rPr lang="en-US" altLang="zh-CN" sz="2000" b="1" dirty="0"/>
              <a:t> = { (u, v) | r(u, v)</a:t>
            </a:r>
            <a:r>
              <a:rPr lang="zh-CN" altLang="en-US" sz="2000" b="1" dirty="0"/>
              <a:t>＞</a:t>
            </a:r>
            <a:r>
              <a:rPr lang="en-US" altLang="zh-CN" sz="2000" b="1" dirty="0"/>
              <a:t>0 }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（剩余图又叫残留网络）（比较：容量网络</a:t>
            </a:r>
            <a:r>
              <a:rPr lang="en-US" altLang="zh-CN" sz="2000" b="1" dirty="0"/>
              <a:t>&amp;</a:t>
            </a:r>
            <a:r>
              <a:rPr lang="zh-CN" altLang="en-US" sz="2000" b="1" dirty="0"/>
              <a:t>流量网络</a:t>
            </a:r>
            <a:r>
              <a:rPr lang="en-US" altLang="zh-CN" sz="2000" b="1" dirty="0"/>
              <a:t>&amp;</a:t>
            </a:r>
            <a:r>
              <a:rPr lang="zh-CN" altLang="en-US" sz="2000" b="1" dirty="0"/>
              <a:t>残留网络）</a:t>
            </a:r>
          </a:p>
        </p:txBody>
      </p:sp>
      <p:grpSp>
        <p:nvGrpSpPr>
          <p:cNvPr id="82" name="组合 81"/>
          <p:cNvGrpSpPr/>
          <p:nvPr/>
        </p:nvGrpSpPr>
        <p:grpSpPr>
          <a:xfrm>
            <a:off x="993731" y="3576034"/>
            <a:ext cx="3488791" cy="1848170"/>
            <a:chOff x="777705" y="3329390"/>
            <a:chExt cx="3488791" cy="1848170"/>
          </a:xfrm>
        </p:grpSpPr>
        <p:sp>
          <p:nvSpPr>
            <p:cNvPr id="3" name="椭圆 2"/>
            <p:cNvSpPr/>
            <p:nvPr/>
          </p:nvSpPr>
          <p:spPr>
            <a:xfrm>
              <a:off x="777705" y="4041068"/>
              <a:ext cx="432048" cy="432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1610936" y="3429000"/>
              <a:ext cx="432048" cy="432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2835072" y="3429000"/>
              <a:ext cx="432048" cy="432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834448" y="3942131"/>
              <a:ext cx="432048" cy="432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2829805" y="4618301"/>
              <a:ext cx="432048" cy="432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610936" y="4618301"/>
              <a:ext cx="432048" cy="432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箭头连接符 10"/>
            <p:cNvCxnSpPr>
              <a:stCxn id="3" idx="7"/>
              <a:endCxn id="5" idx="3"/>
            </p:cNvCxnSpPr>
            <p:nvPr/>
          </p:nvCxnSpPr>
          <p:spPr>
            <a:xfrm flipV="1">
              <a:off x="1146481" y="3797776"/>
              <a:ext cx="527727" cy="306564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>
              <a:stCxn id="5" idx="6"/>
              <a:endCxn id="6" idx="2"/>
            </p:cNvCxnSpPr>
            <p:nvPr/>
          </p:nvCxnSpPr>
          <p:spPr>
            <a:xfrm>
              <a:off x="2042984" y="3645024"/>
              <a:ext cx="792088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>
              <a:stCxn id="3" idx="5"/>
              <a:endCxn id="9" idx="1"/>
            </p:cNvCxnSpPr>
            <p:nvPr/>
          </p:nvCxnSpPr>
          <p:spPr>
            <a:xfrm>
              <a:off x="1146481" y="4409844"/>
              <a:ext cx="527727" cy="271729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>
              <a:stCxn id="9" idx="6"/>
              <a:endCxn id="8" idx="2"/>
            </p:cNvCxnSpPr>
            <p:nvPr/>
          </p:nvCxnSpPr>
          <p:spPr>
            <a:xfrm>
              <a:off x="2042984" y="4834325"/>
              <a:ext cx="786821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>
              <a:stCxn id="8" idx="7"/>
              <a:endCxn id="7" idx="3"/>
            </p:cNvCxnSpPr>
            <p:nvPr/>
          </p:nvCxnSpPr>
          <p:spPr>
            <a:xfrm flipV="1">
              <a:off x="3198581" y="4310907"/>
              <a:ext cx="699139" cy="370666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>
              <a:stCxn id="6" idx="3"/>
              <a:endCxn id="9" idx="7"/>
            </p:cNvCxnSpPr>
            <p:nvPr/>
          </p:nvCxnSpPr>
          <p:spPr>
            <a:xfrm flipH="1">
              <a:off x="1979712" y="3797776"/>
              <a:ext cx="918632" cy="883797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>
              <a:stCxn id="9" idx="0"/>
              <a:endCxn id="5" idx="4"/>
            </p:cNvCxnSpPr>
            <p:nvPr/>
          </p:nvCxnSpPr>
          <p:spPr>
            <a:xfrm flipV="1">
              <a:off x="1826960" y="3861048"/>
              <a:ext cx="0" cy="757253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箭头连接符 35"/>
            <p:cNvCxnSpPr>
              <a:stCxn id="6" idx="4"/>
              <a:endCxn id="8" idx="0"/>
            </p:cNvCxnSpPr>
            <p:nvPr/>
          </p:nvCxnSpPr>
          <p:spPr>
            <a:xfrm flipH="1">
              <a:off x="3045829" y="3861048"/>
              <a:ext cx="5267" cy="757253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/>
            <p:cNvCxnSpPr>
              <a:stCxn id="6" idx="5"/>
              <a:endCxn id="7" idx="2"/>
            </p:cNvCxnSpPr>
            <p:nvPr/>
          </p:nvCxnSpPr>
          <p:spPr>
            <a:xfrm>
              <a:off x="3203848" y="3797776"/>
              <a:ext cx="630600" cy="360379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2197616" y="3329390"/>
              <a:ext cx="482824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9, 7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801572" y="3999711"/>
              <a:ext cx="482824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5, 5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993729" y="3602340"/>
              <a:ext cx="482824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6, 2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049406" y="4509955"/>
              <a:ext cx="482824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5, 5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219427" y="4834325"/>
              <a:ext cx="482824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6, 2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415520" y="4118309"/>
              <a:ext cx="482824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9, 2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036324" y="4085474"/>
              <a:ext cx="482824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3, 3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414896" y="3598896"/>
              <a:ext cx="482824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2, 2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352984" y="4500119"/>
              <a:ext cx="482824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8, 5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5004050" y="3429000"/>
            <a:ext cx="3488791" cy="1944216"/>
            <a:chOff x="777705" y="3264503"/>
            <a:chExt cx="3488791" cy="1944216"/>
          </a:xfrm>
        </p:grpSpPr>
        <p:sp>
          <p:nvSpPr>
            <p:cNvPr id="84" name="椭圆 83"/>
            <p:cNvSpPr/>
            <p:nvPr/>
          </p:nvSpPr>
          <p:spPr>
            <a:xfrm>
              <a:off x="777705" y="4041068"/>
              <a:ext cx="432048" cy="432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1610936" y="3429000"/>
              <a:ext cx="432048" cy="432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2835072" y="3429000"/>
              <a:ext cx="432048" cy="432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3834448" y="3942131"/>
              <a:ext cx="432048" cy="432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2829805" y="4618301"/>
              <a:ext cx="432048" cy="432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1610936" y="4618301"/>
              <a:ext cx="432048" cy="4320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0" name="直接箭头连接符 89"/>
            <p:cNvCxnSpPr/>
            <p:nvPr/>
          </p:nvCxnSpPr>
          <p:spPr>
            <a:xfrm flipV="1">
              <a:off x="1078747" y="3730042"/>
              <a:ext cx="527727" cy="306564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箭头连接符 90"/>
            <p:cNvCxnSpPr/>
            <p:nvPr/>
          </p:nvCxnSpPr>
          <p:spPr>
            <a:xfrm>
              <a:off x="2042984" y="3556809"/>
              <a:ext cx="792088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箭头连接符 91"/>
            <p:cNvCxnSpPr>
              <a:stCxn id="89" idx="1"/>
              <a:endCxn id="84" idx="5"/>
            </p:cNvCxnSpPr>
            <p:nvPr/>
          </p:nvCxnSpPr>
          <p:spPr>
            <a:xfrm flipH="1" flipV="1">
              <a:off x="1146481" y="4409844"/>
              <a:ext cx="527727" cy="271729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箭头连接符 92"/>
            <p:cNvCxnSpPr/>
            <p:nvPr/>
          </p:nvCxnSpPr>
          <p:spPr>
            <a:xfrm>
              <a:off x="2042984" y="4920687"/>
              <a:ext cx="786821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箭头连接符 93"/>
            <p:cNvCxnSpPr/>
            <p:nvPr/>
          </p:nvCxnSpPr>
          <p:spPr>
            <a:xfrm flipV="1">
              <a:off x="3243737" y="4356575"/>
              <a:ext cx="699139" cy="370666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箭头连接符 94"/>
            <p:cNvCxnSpPr/>
            <p:nvPr/>
          </p:nvCxnSpPr>
          <p:spPr>
            <a:xfrm flipH="1">
              <a:off x="2002290" y="3842932"/>
              <a:ext cx="918632" cy="883797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箭头连接符 95"/>
            <p:cNvCxnSpPr>
              <a:stCxn id="85" idx="4"/>
              <a:endCxn id="89" idx="0"/>
            </p:cNvCxnSpPr>
            <p:nvPr/>
          </p:nvCxnSpPr>
          <p:spPr>
            <a:xfrm>
              <a:off x="1826960" y="3861048"/>
              <a:ext cx="0" cy="757253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箭头连接符 96"/>
            <p:cNvCxnSpPr>
              <a:stCxn id="88" idx="0"/>
              <a:endCxn id="86" idx="4"/>
            </p:cNvCxnSpPr>
            <p:nvPr/>
          </p:nvCxnSpPr>
          <p:spPr>
            <a:xfrm flipV="1">
              <a:off x="3045829" y="3861048"/>
              <a:ext cx="5267" cy="757253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箭头连接符 97"/>
            <p:cNvCxnSpPr>
              <a:stCxn id="87" idx="2"/>
              <a:endCxn id="86" idx="5"/>
            </p:cNvCxnSpPr>
            <p:nvPr/>
          </p:nvCxnSpPr>
          <p:spPr>
            <a:xfrm flipH="1" flipV="1">
              <a:off x="3203848" y="3797776"/>
              <a:ext cx="630600" cy="360379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/>
            <p:cNvSpPr txBox="1"/>
            <p:nvPr/>
          </p:nvSpPr>
          <p:spPr>
            <a:xfrm>
              <a:off x="2293853" y="3264503"/>
              <a:ext cx="284052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801572" y="3999711"/>
              <a:ext cx="284052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5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126292" y="3583154"/>
              <a:ext cx="284052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213733" y="4509955"/>
              <a:ext cx="284052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5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293853" y="4865484"/>
              <a:ext cx="284052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509877" y="4118309"/>
              <a:ext cx="284052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7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036324" y="4085474"/>
              <a:ext cx="284052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3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414896" y="3598896"/>
              <a:ext cx="284052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3398140" y="4500119"/>
              <a:ext cx="284052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3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08" name="直接箭头连接符 107"/>
            <p:cNvCxnSpPr>
              <a:stCxn id="86" idx="2"/>
              <a:endCxn id="85" idx="6"/>
            </p:cNvCxnSpPr>
            <p:nvPr/>
          </p:nvCxnSpPr>
          <p:spPr>
            <a:xfrm flipH="1">
              <a:off x="2042984" y="3645024"/>
              <a:ext cx="792088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>
              <a:off x="2293853" y="3626158"/>
              <a:ext cx="284052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7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15" name="直接箭头连接符 114"/>
            <p:cNvCxnSpPr/>
            <p:nvPr/>
          </p:nvCxnSpPr>
          <p:spPr>
            <a:xfrm flipV="1">
              <a:off x="1968423" y="3741331"/>
              <a:ext cx="918632" cy="883797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Box 117"/>
            <p:cNvSpPr txBox="1"/>
            <p:nvPr/>
          </p:nvSpPr>
          <p:spPr>
            <a:xfrm>
              <a:off x="2225825" y="3895653"/>
              <a:ext cx="284052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22" name="直接箭头连接符 121"/>
            <p:cNvCxnSpPr>
              <a:stCxn id="88" idx="2"/>
              <a:endCxn id="89" idx="6"/>
            </p:cNvCxnSpPr>
            <p:nvPr/>
          </p:nvCxnSpPr>
          <p:spPr>
            <a:xfrm flipH="1">
              <a:off x="2042984" y="4834325"/>
              <a:ext cx="786821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2319580" y="4545708"/>
              <a:ext cx="284052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35" name="直接箭头连接符 134"/>
            <p:cNvCxnSpPr/>
            <p:nvPr/>
          </p:nvCxnSpPr>
          <p:spPr>
            <a:xfrm flipH="1">
              <a:off x="3187292" y="4288329"/>
              <a:ext cx="699139" cy="370666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TextBox 137"/>
            <p:cNvSpPr txBox="1"/>
            <p:nvPr/>
          </p:nvSpPr>
          <p:spPr>
            <a:xfrm>
              <a:off x="3362935" y="4183229"/>
              <a:ext cx="284052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5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39" name="直接箭头连接符 138"/>
            <p:cNvCxnSpPr>
              <a:stCxn id="85" idx="3"/>
              <a:endCxn id="84" idx="7"/>
            </p:cNvCxnSpPr>
            <p:nvPr/>
          </p:nvCxnSpPr>
          <p:spPr>
            <a:xfrm flipH="1">
              <a:off x="1146481" y="3797776"/>
              <a:ext cx="527727" cy="306564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/>
            <p:cNvSpPr txBox="1"/>
            <p:nvPr/>
          </p:nvSpPr>
          <p:spPr>
            <a:xfrm>
              <a:off x="1339505" y="3946815"/>
              <a:ext cx="284052" cy="34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1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48" name="TextBox 147"/>
          <p:cNvSpPr txBox="1"/>
          <p:nvPr/>
        </p:nvSpPr>
        <p:spPr>
          <a:xfrm>
            <a:off x="1742545" y="5525486"/>
            <a:ext cx="1648983" cy="494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2060"/>
                </a:solidFill>
              </a:rPr>
              <a:t>带流的网络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5897738" y="5525486"/>
            <a:ext cx="1648983" cy="494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2060"/>
                </a:solidFill>
              </a:rPr>
              <a:t>剩余图</a:t>
            </a:r>
          </a:p>
        </p:txBody>
      </p:sp>
    </p:spTree>
    <p:extLst>
      <p:ext uri="{BB962C8B-B14F-4D97-AF65-F5344CB8AC3E}">
        <p14:creationId xmlns:p14="http://schemas.microsoft.com/office/powerpoint/2010/main" val="398416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/>
      <p:bldP spid="1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AutoShape 2" descr="C:\Users\Administrator\Desktop\Tanky Woo %C2%BB %E6%9C%80%E5%A4%A7%E6%B5%81 %E2%80%94 Edmond Karp%E7%AE%97%E6%B3%95_files\2_thum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7" y="1052738"/>
            <a:ext cx="3361065" cy="24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4283968" y="1124744"/>
            <a:ext cx="4680520" cy="1285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我们第一次找到了</a:t>
            </a:r>
            <a:r>
              <a:rPr lang="en-US" altLang="zh-CN" b="1" dirty="0"/>
              <a:t>1-2-3-4</a:t>
            </a:r>
            <a:r>
              <a:rPr lang="zh-CN" altLang="en-US" b="1" dirty="0"/>
              <a:t>这条增广路，这条路上的瓶颈容量显然是</a:t>
            </a:r>
            <a:r>
              <a:rPr lang="en-US" altLang="zh-CN" b="1" dirty="0"/>
              <a:t>1</a:t>
            </a:r>
            <a:r>
              <a:rPr lang="zh-CN" altLang="en-US" b="1" dirty="0"/>
              <a:t>。于是我们修改后得到了下面这个流。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89" y="3645024"/>
            <a:ext cx="3381633" cy="2477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4283968" y="2852936"/>
            <a:ext cx="468052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zh-CN" altLang="en-US" b="1" dirty="0"/>
              <a:t>这时候</a:t>
            </a:r>
            <a:r>
              <a:rPr lang="en-US" altLang="zh-CN" b="1" dirty="0"/>
              <a:t>(1,2)</a:t>
            </a:r>
            <a:r>
              <a:rPr lang="zh-CN" altLang="en-US" b="1" dirty="0"/>
              <a:t>和</a:t>
            </a:r>
            <a:r>
              <a:rPr lang="en-US" altLang="zh-CN" b="1" dirty="0"/>
              <a:t>(3,4)</a:t>
            </a:r>
            <a:r>
              <a:rPr lang="zh-CN" altLang="en-US" b="1" dirty="0"/>
              <a:t>边上的流量都等于容量了，我们再也找不到其他的增广路了，当前的流量是</a:t>
            </a:r>
            <a:r>
              <a:rPr lang="en-US" altLang="zh-CN" b="1" dirty="0"/>
              <a:t>1</a:t>
            </a:r>
            <a:r>
              <a:rPr lang="zh-CN" altLang="en-US" b="1" dirty="0"/>
              <a:t>。</a:t>
            </a:r>
          </a:p>
          <a:p>
            <a:pPr fontAlgn="base">
              <a:lnSpc>
                <a:spcPct val="150000"/>
              </a:lnSpc>
            </a:pPr>
            <a:r>
              <a:rPr lang="zh-CN" altLang="en-US" b="1" dirty="0"/>
              <a:t>但这个答案明显不是最大流，因为我们可以同时走</a:t>
            </a:r>
            <a:r>
              <a:rPr lang="en-US" altLang="zh-CN" b="1" dirty="0"/>
              <a:t>1-2-4</a:t>
            </a:r>
            <a:r>
              <a:rPr lang="zh-CN" altLang="en-US" b="1" dirty="0"/>
              <a:t>和</a:t>
            </a:r>
            <a:r>
              <a:rPr lang="en-US" altLang="zh-CN" b="1" dirty="0"/>
              <a:t>1-3-4</a:t>
            </a:r>
            <a:r>
              <a:rPr lang="zh-CN" altLang="en-US" b="1" dirty="0"/>
              <a:t>，这样可以得到流量为</a:t>
            </a:r>
            <a:r>
              <a:rPr lang="en-US" altLang="zh-CN" b="1" dirty="0"/>
              <a:t>2</a:t>
            </a:r>
            <a:r>
              <a:rPr lang="zh-CN" altLang="en-US" b="1" dirty="0"/>
              <a:t>的流。</a:t>
            </a:r>
            <a:endParaRPr lang="en-US" altLang="zh-CN" b="1" dirty="0"/>
          </a:p>
          <a:p>
            <a:pPr fontAlgn="base">
              <a:lnSpc>
                <a:spcPct val="150000"/>
              </a:lnSpc>
            </a:pPr>
            <a:r>
              <a:rPr lang="zh-CN" altLang="en-US" b="1" dirty="0"/>
              <a:t>那么我们刚刚的算法问题在哪里呢？问题就在于我们没有给程序一个“后悔”的机会，应该有一个不走</a:t>
            </a:r>
            <a:r>
              <a:rPr lang="en-US" altLang="zh-CN" b="1" dirty="0"/>
              <a:t>(2-3-4)</a:t>
            </a:r>
            <a:r>
              <a:rPr lang="zh-CN" altLang="en-US" b="1" dirty="0"/>
              <a:t>而改走</a:t>
            </a:r>
            <a:r>
              <a:rPr lang="en-US" altLang="zh-CN" b="1" dirty="0"/>
              <a:t>(2-4)</a:t>
            </a:r>
            <a:r>
              <a:rPr lang="zh-CN" altLang="en-US" b="1" dirty="0"/>
              <a:t>的机制。</a:t>
            </a:r>
          </a:p>
        </p:txBody>
      </p:sp>
    </p:spTree>
    <p:extLst>
      <p:ext uri="{BB962C8B-B14F-4D97-AF65-F5344CB8AC3E}">
        <p14:creationId xmlns:p14="http://schemas.microsoft.com/office/powerpoint/2010/main" val="235568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AutoShape 2" descr="C:\Users\Administrator\Desktop\Tanky Woo %C2%BB %E6%9C%80%E5%A4%A7%E6%B5%81 %E2%80%94 Edmond Karp%E7%AE%97%E6%B3%95_files\2_thum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11560" y="836712"/>
            <a:ext cx="8352928" cy="1285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为了给程序一个“后悔”的机会，我们才需要“反向边”和“剩余图”。</a:t>
            </a: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zh-CN" altLang="en-US" b="1" dirty="0"/>
              <a:t>每次 </a:t>
            </a:r>
            <a:r>
              <a:rPr lang="en-US" altLang="zh-CN" b="1" dirty="0"/>
              <a:t>f(u, v) </a:t>
            </a:r>
            <a:r>
              <a:rPr lang="zh-CN" altLang="en-US" b="1" dirty="0"/>
              <a:t>减少了</a:t>
            </a:r>
            <a:r>
              <a:rPr lang="en-US" altLang="zh-CN" b="1" dirty="0"/>
              <a:t>delta</a:t>
            </a:r>
            <a:r>
              <a:rPr lang="zh-CN" altLang="en-US" b="1" dirty="0"/>
              <a:t>，反向边 </a:t>
            </a:r>
            <a:r>
              <a:rPr lang="en-US" altLang="zh-CN" b="1" dirty="0"/>
              <a:t>f(v, u) </a:t>
            </a:r>
            <a:r>
              <a:rPr lang="zh-CN" altLang="en-US" b="1" dirty="0"/>
              <a:t>就要增加</a:t>
            </a:r>
            <a:r>
              <a:rPr lang="en-US" altLang="zh-CN" b="1" dirty="0"/>
              <a:t>delta</a:t>
            </a:r>
            <a:r>
              <a:rPr lang="zh-CN" altLang="en-US" b="1" dirty="0"/>
              <a:t>。</a:t>
            </a: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zh-CN" altLang="en-US" b="1" dirty="0"/>
              <a:t>看刚才的例子，在找到</a:t>
            </a:r>
            <a:r>
              <a:rPr lang="en-US" altLang="zh-CN" b="1" dirty="0"/>
              <a:t>1-2-3-4</a:t>
            </a:r>
            <a:r>
              <a:rPr lang="zh-CN" altLang="en-US" b="1" dirty="0"/>
              <a:t>这条增广路之后，把容量修改成如下：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6" y="2348882"/>
            <a:ext cx="3400425" cy="258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611560" y="4930157"/>
            <a:ext cx="8352928" cy="869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这时再找增广路的时候，就会找到</a:t>
            </a:r>
            <a:r>
              <a:rPr lang="en-US" altLang="zh-CN" b="1" dirty="0"/>
              <a:t>1-3-2-4</a:t>
            </a:r>
            <a:r>
              <a:rPr lang="zh-CN" altLang="en-US" b="1" dirty="0"/>
              <a:t>这条可增广量，即</a:t>
            </a:r>
            <a:r>
              <a:rPr lang="en-US" altLang="zh-CN" b="1" dirty="0"/>
              <a:t>delta</a:t>
            </a:r>
            <a:r>
              <a:rPr lang="zh-CN" altLang="en-US" b="1" dirty="0"/>
              <a:t>值为</a:t>
            </a:r>
            <a:r>
              <a:rPr lang="en-US" altLang="zh-CN" b="1" dirty="0"/>
              <a:t>1</a:t>
            </a:r>
            <a:r>
              <a:rPr lang="zh-CN" altLang="en-US" b="1" dirty="0"/>
              <a:t>的增广路。将这条路增广之后，得到了最大流</a:t>
            </a:r>
            <a:r>
              <a:rPr lang="en-US" altLang="zh-CN" b="1" dirty="0"/>
              <a:t>2</a:t>
            </a:r>
            <a:r>
              <a:rPr lang="zh-CN" altLang="en-US" b="1" dirty="0"/>
              <a:t>。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322" y="2268837"/>
            <a:ext cx="3552825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/>
        </p:nvSpPr>
        <p:spPr>
          <a:xfrm>
            <a:off x="611560" y="5799690"/>
            <a:ext cx="8352928" cy="45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体会增广路的定义：</a:t>
            </a:r>
            <a:r>
              <a:rPr lang="zh-CN" altLang="en-US" b="1" dirty="0">
                <a:solidFill>
                  <a:schemeClr val="accent1"/>
                </a:solidFill>
              </a:rPr>
              <a:t>所有正向弧都是非饱和的，所有反向弧都是非零弧。</a:t>
            </a:r>
          </a:p>
        </p:txBody>
      </p:sp>
    </p:spTree>
    <p:extLst>
      <p:ext uri="{BB962C8B-B14F-4D97-AF65-F5344CB8AC3E}">
        <p14:creationId xmlns:p14="http://schemas.microsoft.com/office/powerpoint/2010/main" val="406619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Ford-Fulkerson</a:t>
            </a:r>
            <a:r>
              <a:rPr lang="zh-CN" altLang="en-US" dirty="0"/>
              <a:t>方法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b="1" dirty="0"/>
              <a:t>Ford-Fulkerson</a:t>
            </a:r>
            <a:r>
              <a:rPr lang="zh-CN" altLang="en-US" sz="2800" b="1" dirty="0"/>
              <a:t>方法</a:t>
            </a:r>
            <a:r>
              <a:rPr lang="zh-CN" altLang="en-US" sz="2800" b="1" dirty="0">
                <a:solidFill>
                  <a:schemeClr val="tx1"/>
                </a:solidFill>
              </a:rPr>
              <a:t>（简称</a:t>
            </a:r>
            <a:r>
              <a:rPr lang="en-US" altLang="zh-CN" sz="2800" b="1" dirty="0"/>
              <a:t>FF</a:t>
            </a:r>
            <a:r>
              <a:rPr lang="zh-CN" altLang="en-US" sz="2800" b="1" dirty="0"/>
              <a:t>方法</a:t>
            </a:r>
            <a:r>
              <a:rPr lang="zh-CN" altLang="en-US" sz="2800" b="1" dirty="0">
                <a:solidFill>
                  <a:schemeClr val="tx1"/>
                </a:solidFill>
              </a:rPr>
              <a:t>）是求网络最大流的一种方法。</a:t>
            </a:r>
            <a:endParaRPr lang="en-US" altLang="zh-CN" sz="2800" b="1" dirty="0">
              <a:solidFill>
                <a:schemeClr val="tx1"/>
              </a:solidFill>
            </a:endParaRPr>
          </a:p>
          <a:p>
            <a:r>
              <a:rPr lang="zh-CN" altLang="en-US" sz="2800" b="1" dirty="0">
                <a:solidFill>
                  <a:schemeClr val="tx1"/>
                </a:solidFill>
              </a:rPr>
              <a:t>在剩余图中找一条增广路径，算出路径上的瓶颈容量，修改当前流量和剩余图；在剩余图中再寻找新的增广路径</a:t>
            </a:r>
            <a:r>
              <a:rPr lang="en-US" altLang="zh-CN" sz="2800" b="1" dirty="0">
                <a:solidFill>
                  <a:schemeClr val="tx1"/>
                </a:solidFill>
              </a:rPr>
              <a:t>……</a:t>
            </a:r>
            <a:r>
              <a:rPr lang="zh-CN" altLang="en-US" sz="2800" b="1" dirty="0">
                <a:solidFill>
                  <a:schemeClr val="tx1"/>
                </a:solidFill>
              </a:rPr>
              <a:t>不断这样做，直到找不到增广路经为止。</a:t>
            </a:r>
          </a:p>
          <a:p>
            <a:r>
              <a:rPr lang="zh-CN" altLang="en-US" sz="2800" b="1" dirty="0">
                <a:solidFill>
                  <a:schemeClr val="tx1"/>
                </a:solidFill>
              </a:rPr>
              <a:t>对增广路径的寻找方法的不同形成了求最大流的不同算法，这也是</a:t>
            </a:r>
            <a:r>
              <a:rPr lang="en-US" altLang="zh-CN" sz="2800" b="1" dirty="0">
                <a:solidFill>
                  <a:schemeClr val="tx1"/>
                </a:solidFill>
              </a:rPr>
              <a:t>Ford- Fulkerson</a:t>
            </a:r>
            <a:r>
              <a:rPr lang="zh-CN" altLang="en-US" sz="2800" b="1" dirty="0">
                <a:solidFill>
                  <a:schemeClr val="tx1"/>
                </a:solidFill>
              </a:rPr>
              <a:t>被称为“方法”而不是“算法”的原因。</a:t>
            </a:r>
          </a:p>
          <a:p>
            <a:endParaRPr lang="zh-CN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500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Ford-Fulkerson</a:t>
            </a:r>
            <a:r>
              <a:rPr lang="zh-CN" altLang="en-US" dirty="0"/>
              <a:t>方法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3705" y="1052736"/>
            <a:ext cx="8850297" cy="5616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x-none" altLang="zh-CN" sz="2100" b="1" dirty="0"/>
              <a:t>伪代码</a:t>
            </a:r>
            <a:endParaRPr lang="zh-CN" altLang="zh-CN" sz="2100" b="1" dirty="0"/>
          </a:p>
          <a:p>
            <a:pPr marL="0" indent="0">
              <a:buNone/>
            </a:pPr>
            <a:r>
              <a:rPr lang="en-US" altLang="zh-CN" sz="2100" b="1" dirty="0">
                <a:solidFill>
                  <a:schemeClr val="tx1"/>
                </a:solidFill>
              </a:rPr>
              <a:t>1. </a:t>
            </a:r>
            <a:r>
              <a:rPr lang="zh-CN" altLang="zh-CN" sz="2100" b="1" dirty="0">
                <a:solidFill>
                  <a:schemeClr val="tx1"/>
                </a:solidFill>
              </a:rPr>
              <a:t>初始化剩余图，设</a:t>
            </a:r>
            <a:r>
              <a:rPr lang="en-US" altLang="zh-CN" sz="2100" b="1" dirty="0">
                <a:solidFill>
                  <a:schemeClr val="tx1"/>
                </a:solidFill>
              </a:rPr>
              <a:t>R=G</a:t>
            </a:r>
            <a:endParaRPr lang="zh-CN" altLang="zh-CN" sz="21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100" b="1" dirty="0">
                <a:solidFill>
                  <a:schemeClr val="tx1"/>
                </a:solidFill>
              </a:rPr>
              <a:t>2. for</a:t>
            </a:r>
            <a:r>
              <a:rPr lang="zh-CN" altLang="zh-CN" sz="2100" b="1" dirty="0">
                <a:solidFill>
                  <a:schemeClr val="tx1"/>
                </a:solidFill>
              </a:rPr>
              <a:t>边</a:t>
            </a:r>
            <a:r>
              <a:rPr lang="en-US" altLang="zh-CN" sz="2100" b="1" dirty="0">
                <a:solidFill>
                  <a:schemeClr val="tx1"/>
                </a:solidFill>
              </a:rPr>
              <a:t>(u, v)</a:t>
            </a:r>
            <a:r>
              <a:rPr lang="zh-CN" altLang="zh-CN" sz="2100" b="1" dirty="0">
                <a:solidFill>
                  <a:schemeClr val="tx1"/>
                </a:solidFill>
              </a:rPr>
              <a:t>∈</a:t>
            </a:r>
            <a:r>
              <a:rPr lang="en-US" altLang="zh-CN" sz="2100" b="1" dirty="0">
                <a:solidFill>
                  <a:schemeClr val="tx1"/>
                </a:solidFill>
              </a:rPr>
              <a:t>E</a:t>
            </a:r>
            <a:endParaRPr lang="zh-CN" altLang="zh-CN" sz="21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100" b="1" dirty="0">
                <a:solidFill>
                  <a:schemeClr val="tx1"/>
                </a:solidFill>
              </a:rPr>
              <a:t>3.    </a:t>
            </a:r>
            <a:r>
              <a:rPr lang="en-US" altLang="zh-CN" sz="2100" b="1" i="1" dirty="0">
                <a:solidFill>
                  <a:schemeClr val="tx1"/>
                </a:solidFill>
              </a:rPr>
              <a:t>f</a:t>
            </a:r>
            <a:r>
              <a:rPr lang="en-US" altLang="zh-CN" sz="2100" b="1" dirty="0">
                <a:solidFill>
                  <a:schemeClr val="tx1"/>
                </a:solidFill>
              </a:rPr>
              <a:t> (u, v) </a:t>
            </a:r>
            <a:r>
              <a:rPr lang="zh-CN" altLang="zh-CN" sz="2100" b="1" dirty="0">
                <a:solidFill>
                  <a:schemeClr val="tx1"/>
                </a:solidFill>
              </a:rPr>
              <a:t>←</a:t>
            </a:r>
            <a:r>
              <a:rPr lang="en-US" altLang="zh-CN" sz="2100" b="1" dirty="0">
                <a:solidFill>
                  <a:schemeClr val="tx1"/>
                </a:solidFill>
              </a:rPr>
              <a:t> 0</a:t>
            </a:r>
            <a:endParaRPr lang="zh-CN" altLang="zh-CN" sz="21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100" b="1" dirty="0">
                <a:solidFill>
                  <a:schemeClr val="tx1"/>
                </a:solidFill>
              </a:rPr>
              <a:t>4. end for</a:t>
            </a:r>
            <a:endParaRPr lang="zh-CN" altLang="zh-CN" sz="21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100" b="1" dirty="0">
                <a:solidFill>
                  <a:schemeClr val="tx1"/>
                </a:solidFill>
              </a:rPr>
              <a:t>5. while </a:t>
            </a:r>
            <a:r>
              <a:rPr lang="zh-CN" altLang="zh-CN" sz="2100" b="1" dirty="0">
                <a:solidFill>
                  <a:schemeClr val="tx1"/>
                </a:solidFill>
              </a:rPr>
              <a:t>在</a:t>
            </a:r>
            <a:r>
              <a:rPr lang="en-US" altLang="zh-CN" sz="2100" b="1" dirty="0">
                <a:solidFill>
                  <a:schemeClr val="tx1"/>
                </a:solidFill>
              </a:rPr>
              <a:t>R</a:t>
            </a:r>
            <a:r>
              <a:rPr lang="zh-CN" altLang="zh-CN" sz="2100" b="1" dirty="0">
                <a:solidFill>
                  <a:schemeClr val="tx1"/>
                </a:solidFill>
              </a:rPr>
              <a:t>中有一条增广路径</a:t>
            </a:r>
            <a:r>
              <a:rPr lang="en-US" altLang="zh-CN" sz="2100" b="1" dirty="0">
                <a:solidFill>
                  <a:schemeClr val="tx1"/>
                </a:solidFill>
              </a:rPr>
              <a:t>p=s, … , t</a:t>
            </a:r>
            <a:endParaRPr lang="zh-CN" altLang="zh-CN" sz="21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100" b="1" dirty="0">
                <a:solidFill>
                  <a:schemeClr val="tx1"/>
                </a:solidFill>
              </a:rPr>
              <a:t>6.    </a:t>
            </a:r>
            <a:r>
              <a:rPr lang="zh-CN" altLang="zh-CN" sz="2100" b="1" dirty="0">
                <a:solidFill>
                  <a:schemeClr val="tx1"/>
                </a:solidFill>
              </a:rPr>
              <a:t>设Δ为</a:t>
            </a:r>
            <a:r>
              <a:rPr lang="en-US" altLang="zh-CN" sz="2100" b="1" dirty="0">
                <a:solidFill>
                  <a:schemeClr val="tx1"/>
                </a:solidFill>
              </a:rPr>
              <a:t>p</a:t>
            </a:r>
            <a:r>
              <a:rPr lang="zh-CN" altLang="zh-CN" sz="2100" b="1" dirty="0">
                <a:solidFill>
                  <a:schemeClr val="tx1"/>
                </a:solidFill>
              </a:rPr>
              <a:t>的瓶颈容量</a:t>
            </a:r>
          </a:p>
          <a:p>
            <a:pPr marL="0" indent="0">
              <a:buNone/>
            </a:pPr>
            <a:r>
              <a:rPr lang="en-US" altLang="zh-CN" sz="2100" b="1" dirty="0">
                <a:solidFill>
                  <a:schemeClr val="tx1"/>
                </a:solidFill>
              </a:rPr>
              <a:t>7.    for p</a:t>
            </a:r>
            <a:r>
              <a:rPr lang="zh-CN" altLang="zh-CN" sz="2100" b="1" dirty="0">
                <a:solidFill>
                  <a:schemeClr val="tx1"/>
                </a:solidFill>
              </a:rPr>
              <a:t>中每条边</a:t>
            </a:r>
            <a:r>
              <a:rPr lang="en-US" altLang="zh-CN" sz="2100" b="1" dirty="0">
                <a:solidFill>
                  <a:schemeClr val="tx1"/>
                </a:solidFill>
              </a:rPr>
              <a:t>(u, v)</a:t>
            </a:r>
            <a:endParaRPr lang="zh-CN" altLang="zh-CN" sz="21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100" b="1" dirty="0">
                <a:solidFill>
                  <a:schemeClr val="tx1"/>
                </a:solidFill>
              </a:rPr>
              <a:t>8.       </a:t>
            </a:r>
            <a:r>
              <a:rPr lang="en-US" altLang="zh-CN" sz="2100" b="1" i="1" dirty="0">
                <a:solidFill>
                  <a:schemeClr val="tx1"/>
                </a:solidFill>
              </a:rPr>
              <a:t>f</a:t>
            </a:r>
            <a:r>
              <a:rPr lang="en-US" altLang="zh-CN" sz="2100" b="1" dirty="0">
                <a:solidFill>
                  <a:schemeClr val="tx1"/>
                </a:solidFill>
              </a:rPr>
              <a:t> (u, v) </a:t>
            </a:r>
            <a:r>
              <a:rPr lang="zh-CN" altLang="zh-CN" sz="2100" b="1" dirty="0">
                <a:solidFill>
                  <a:schemeClr val="tx1"/>
                </a:solidFill>
              </a:rPr>
              <a:t>← </a:t>
            </a:r>
            <a:r>
              <a:rPr lang="en-US" altLang="zh-CN" sz="2100" b="1" i="1" dirty="0">
                <a:solidFill>
                  <a:schemeClr val="tx1"/>
                </a:solidFill>
              </a:rPr>
              <a:t>f</a:t>
            </a:r>
            <a:r>
              <a:rPr lang="en-US" altLang="zh-CN" sz="2100" b="1" dirty="0">
                <a:solidFill>
                  <a:schemeClr val="tx1"/>
                </a:solidFill>
              </a:rPr>
              <a:t> (u, v) + </a:t>
            </a:r>
            <a:r>
              <a:rPr lang="zh-CN" altLang="zh-CN" sz="2100" b="1" dirty="0">
                <a:solidFill>
                  <a:schemeClr val="tx1"/>
                </a:solidFill>
              </a:rPr>
              <a:t>Δ（沿着增广路经流动）</a:t>
            </a:r>
          </a:p>
          <a:p>
            <a:pPr marL="0" indent="0">
              <a:buNone/>
            </a:pPr>
            <a:r>
              <a:rPr lang="en-US" altLang="zh-CN" sz="2100" b="1" dirty="0">
                <a:solidFill>
                  <a:schemeClr val="tx1"/>
                </a:solidFill>
              </a:rPr>
              <a:t>9.       </a:t>
            </a:r>
            <a:r>
              <a:rPr lang="en-US" altLang="zh-CN" sz="2100" b="1" i="1" dirty="0">
                <a:solidFill>
                  <a:schemeClr val="tx1"/>
                </a:solidFill>
              </a:rPr>
              <a:t>f</a:t>
            </a:r>
            <a:r>
              <a:rPr lang="en-US" altLang="zh-CN" sz="2100" b="1" dirty="0">
                <a:solidFill>
                  <a:schemeClr val="tx1"/>
                </a:solidFill>
              </a:rPr>
              <a:t> (v, u) </a:t>
            </a:r>
            <a:r>
              <a:rPr lang="zh-CN" altLang="zh-CN" sz="2100" b="1" dirty="0">
                <a:solidFill>
                  <a:schemeClr val="tx1"/>
                </a:solidFill>
              </a:rPr>
              <a:t>← </a:t>
            </a:r>
            <a:r>
              <a:rPr lang="en-US" altLang="zh-CN" sz="2100" b="1" i="1" dirty="0">
                <a:solidFill>
                  <a:schemeClr val="tx1"/>
                </a:solidFill>
              </a:rPr>
              <a:t>f</a:t>
            </a:r>
            <a:r>
              <a:rPr lang="en-US" altLang="zh-CN" sz="2100" b="1" dirty="0">
                <a:solidFill>
                  <a:schemeClr val="tx1"/>
                </a:solidFill>
              </a:rPr>
              <a:t> (v, u) – </a:t>
            </a:r>
            <a:r>
              <a:rPr lang="zh-CN" altLang="zh-CN" sz="2100" b="1" dirty="0">
                <a:solidFill>
                  <a:schemeClr val="tx1"/>
                </a:solidFill>
              </a:rPr>
              <a:t>Δ（允许后面出现逆流的情况）</a:t>
            </a:r>
          </a:p>
          <a:p>
            <a:pPr marL="0" indent="0">
              <a:buNone/>
            </a:pPr>
            <a:r>
              <a:rPr lang="en-US" altLang="zh-CN" sz="2100" b="1" dirty="0">
                <a:solidFill>
                  <a:schemeClr val="tx1"/>
                </a:solidFill>
              </a:rPr>
              <a:t>10.    end for</a:t>
            </a:r>
            <a:endParaRPr lang="zh-CN" altLang="zh-CN" sz="21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100" b="1" dirty="0">
                <a:solidFill>
                  <a:schemeClr val="tx1"/>
                </a:solidFill>
              </a:rPr>
              <a:t>11.   </a:t>
            </a:r>
            <a:r>
              <a:rPr lang="zh-CN" altLang="zh-CN" sz="2100" b="1" dirty="0">
                <a:solidFill>
                  <a:schemeClr val="tx1"/>
                </a:solidFill>
              </a:rPr>
              <a:t>更新剩余图</a:t>
            </a:r>
          </a:p>
          <a:p>
            <a:pPr marL="0" indent="0">
              <a:buNone/>
            </a:pPr>
            <a:r>
              <a:rPr lang="en-US" altLang="zh-CN" sz="2100" b="1" dirty="0">
                <a:solidFill>
                  <a:schemeClr val="tx1"/>
                </a:solidFill>
              </a:rPr>
              <a:t>12. end while</a:t>
            </a:r>
            <a:endParaRPr lang="zh-CN" altLang="zh-CN" sz="2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963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Ford-Fulkerson </a:t>
            </a:r>
            <a:r>
              <a:rPr lang="zh-CN" altLang="en-US">
                <a:ea typeface="宋体" pitchFamily="2" charset="-122"/>
              </a:rPr>
              <a:t>最大流</a:t>
            </a: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5638802" y="1752600"/>
            <a:ext cx="538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6326190" y="2438400"/>
            <a:ext cx="536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51209" name="Text Box 9"/>
          <p:cNvSpPr txBox="1">
            <a:spLocks noChangeArrowheads="1"/>
          </p:cNvSpPr>
          <p:nvPr/>
        </p:nvSpPr>
        <p:spPr bwMode="auto">
          <a:xfrm>
            <a:off x="6096002" y="3124200"/>
            <a:ext cx="536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51210" name="Text Box 10"/>
          <p:cNvSpPr txBox="1">
            <a:spLocks noChangeArrowheads="1"/>
          </p:cNvSpPr>
          <p:nvPr/>
        </p:nvSpPr>
        <p:spPr bwMode="auto">
          <a:xfrm>
            <a:off x="4800602" y="3352800"/>
            <a:ext cx="536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51211" name="Text Box 11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51212" name="Text Box 12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51213" name="Text Box 13"/>
          <p:cNvSpPr txBox="1">
            <a:spLocks noChangeArrowheads="1"/>
          </p:cNvSpPr>
          <p:nvPr/>
        </p:nvSpPr>
        <p:spPr bwMode="auto">
          <a:xfrm>
            <a:off x="3806827" y="3108325"/>
            <a:ext cx="536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51214" name="Text Box 14"/>
          <p:cNvSpPr txBox="1">
            <a:spLocks noChangeArrowheads="1"/>
          </p:cNvSpPr>
          <p:nvPr/>
        </p:nvSpPr>
        <p:spPr bwMode="auto">
          <a:xfrm>
            <a:off x="4953002" y="1828800"/>
            <a:ext cx="536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51215" name="Oval 15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s</a:t>
            </a:r>
          </a:p>
        </p:txBody>
      </p:sp>
      <p:sp>
        <p:nvSpPr>
          <p:cNvPr id="51216" name="Oval 16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 dirty="0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51217" name="Oval 17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51218" name="Oval 18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51219" name="Oval 19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51220" name="Oval 20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t</a:t>
            </a:r>
          </a:p>
        </p:txBody>
      </p:sp>
      <p:sp>
        <p:nvSpPr>
          <p:cNvPr id="51221" name="Line 21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22" name="Line 22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23" name="Line 23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24" name="Line 24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25" name="Line 25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26" name="Line 26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27" name="Line 27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28" name="Line 28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29" name="Line 29"/>
          <p:cNvSpPr>
            <a:spLocks noChangeShapeType="1"/>
          </p:cNvSpPr>
          <p:nvPr/>
        </p:nvSpPr>
        <p:spPr bwMode="auto">
          <a:xfrm flipV="1">
            <a:off x="5221288" y="3048000"/>
            <a:ext cx="2322513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30" name="Line 30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31" name="Text Box 31"/>
          <p:cNvSpPr txBox="1">
            <a:spLocks noChangeArrowheads="1"/>
          </p:cNvSpPr>
          <p:nvPr/>
        </p:nvSpPr>
        <p:spPr bwMode="auto">
          <a:xfrm>
            <a:off x="2971800" y="4724400"/>
            <a:ext cx="4495800" cy="3693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这是初始网络，加上弧的反向（绿色边）。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51242" name="Line 42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43" name="Line 43"/>
          <p:cNvSpPr>
            <a:spLocks noChangeShapeType="1"/>
          </p:cNvSpPr>
          <p:nvPr/>
        </p:nvSpPr>
        <p:spPr bwMode="auto">
          <a:xfrm flipH="1">
            <a:off x="3276600" y="1828800"/>
            <a:ext cx="858838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44" name="Line 44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45" name="Line 45"/>
          <p:cNvSpPr>
            <a:spLocks noChangeShapeType="1"/>
          </p:cNvSpPr>
          <p:nvPr/>
        </p:nvSpPr>
        <p:spPr bwMode="auto">
          <a:xfrm>
            <a:off x="4495800" y="1828800"/>
            <a:ext cx="838200" cy="9144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46" name="Line 46"/>
          <p:cNvSpPr>
            <a:spLocks noChangeShapeType="1"/>
          </p:cNvSpPr>
          <p:nvPr/>
        </p:nvSpPr>
        <p:spPr bwMode="auto">
          <a:xfrm flipH="1" flipV="1">
            <a:off x="4572000" y="16002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47" name="Line 47"/>
          <p:cNvSpPr>
            <a:spLocks noChangeShapeType="1"/>
          </p:cNvSpPr>
          <p:nvPr/>
        </p:nvSpPr>
        <p:spPr bwMode="auto">
          <a:xfrm flipV="1">
            <a:off x="5791200" y="1752600"/>
            <a:ext cx="6096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49" name="Line 49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50" name="Line 50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51" name="Line 51"/>
          <p:cNvSpPr>
            <a:spLocks noChangeShapeType="1"/>
          </p:cNvSpPr>
          <p:nvPr/>
        </p:nvSpPr>
        <p:spPr bwMode="auto">
          <a:xfrm flipH="1" flipV="1">
            <a:off x="6629400" y="1905000"/>
            <a:ext cx="8382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53" name="Line 53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8523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Ford-Fulkerson </a:t>
            </a:r>
            <a:r>
              <a:rPr lang="zh-CN" altLang="en-US">
                <a:ea typeface="宋体" pitchFamily="2" charset="-122"/>
              </a:rPr>
              <a:t>最大流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5638802" y="1752600"/>
            <a:ext cx="538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6326190" y="2438400"/>
            <a:ext cx="536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6096002" y="3124200"/>
            <a:ext cx="536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2408" name="Text Box 8"/>
          <p:cNvSpPr txBox="1">
            <a:spLocks noChangeArrowheads="1"/>
          </p:cNvSpPr>
          <p:nvPr/>
        </p:nvSpPr>
        <p:spPr bwMode="auto">
          <a:xfrm>
            <a:off x="4800602" y="3352800"/>
            <a:ext cx="536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2409" name="Text Box 9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2410" name="Text Box 10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2411" name="Text Box 11"/>
          <p:cNvSpPr txBox="1">
            <a:spLocks noChangeArrowheads="1"/>
          </p:cNvSpPr>
          <p:nvPr/>
        </p:nvSpPr>
        <p:spPr bwMode="auto">
          <a:xfrm>
            <a:off x="3806827" y="3108325"/>
            <a:ext cx="536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2412" name="Text Box 12"/>
          <p:cNvSpPr txBox="1">
            <a:spLocks noChangeArrowheads="1"/>
          </p:cNvSpPr>
          <p:nvPr/>
        </p:nvSpPr>
        <p:spPr bwMode="auto">
          <a:xfrm>
            <a:off x="4953002" y="1828800"/>
            <a:ext cx="536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2413" name="Oval 13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s</a:t>
            </a:r>
          </a:p>
        </p:txBody>
      </p:sp>
      <p:sp>
        <p:nvSpPr>
          <p:cNvPr id="102414" name="Oval 14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2415" name="Oval 15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2416" name="Oval 16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102417" name="Oval 17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2418" name="Oval 18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t</a:t>
            </a:r>
          </a:p>
        </p:txBody>
      </p:sp>
      <p:sp>
        <p:nvSpPr>
          <p:cNvPr id="102419" name="Line 19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20" name="Line 20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21" name="Line 21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22" name="Line 22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23" name="Line 23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24" name="Line 24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25" name="Line 25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27" name="Line 27"/>
          <p:cNvSpPr>
            <a:spLocks noChangeShapeType="1"/>
          </p:cNvSpPr>
          <p:nvPr/>
        </p:nvSpPr>
        <p:spPr bwMode="auto">
          <a:xfrm flipV="1">
            <a:off x="5221288" y="3048000"/>
            <a:ext cx="2322513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28" name="Line 28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29" name="Text Box 29"/>
          <p:cNvSpPr txBox="1">
            <a:spLocks noChangeArrowheads="1"/>
          </p:cNvSpPr>
          <p:nvPr/>
        </p:nvSpPr>
        <p:spPr bwMode="auto">
          <a:xfrm>
            <a:off x="2971800" y="4724400"/>
            <a:ext cx="4495800" cy="3693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这是初始网络以及初始剩余网络。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2448" name="Line 4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894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73" name="Text Box 2093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99374" name="Text Box 2094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99375" name="Text Box 2095"/>
          <p:cNvSpPr txBox="1">
            <a:spLocks noChangeArrowheads="1"/>
          </p:cNvSpPr>
          <p:nvPr/>
        </p:nvSpPr>
        <p:spPr bwMode="auto">
          <a:xfrm>
            <a:off x="5638802" y="17526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99376" name="Text Box 2096"/>
          <p:cNvSpPr txBox="1">
            <a:spLocks noChangeArrowheads="1"/>
          </p:cNvSpPr>
          <p:nvPr/>
        </p:nvSpPr>
        <p:spPr bwMode="auto">
          <a:xfrm>
            <a:off x="6326190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99377" name="Text Box 2097"/>
          <p:cNvSpPr txBox="1">
            <a:spLocks noChangeArrowheads="1"/>
          </p:cNvSpPr>
          <p:nvPr/>
        </p:nvSpPr>
        <p:spPr bwMode="auto">
          <a:xfrm>
            <a:off x="6096002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99378" name="Text Box 2098"/>
          <p:cNvSpPr txBox="1">
            <a:spLocks noChangeArrowheads="1"/>
          </p:cNvSpPr>
          <p:nvPr/>
        </p:nvSpPr>
        <p:spPr bwMode="auto">
          <a:xfrm>
            <a:off x="4800602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99379" name="Text Box 2099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99380" name="Text Box 2100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99381" name="Text Box 2101"/>
          <p:cNvSpPr txBox="1">
            <a:spLocks noChangeArrowheads="1"/>
          </p:cNvSpPr>
          <p:nvPr/>
        </p:nvSpPr>
        <p:spPr bwMode="auto">
          <a:xfrm>
            <a:off x="3806827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99382" name="Text Box 2102"/>
          <p:cNvSpPr txBox="1">
            <a:spLocks noChangeArrowheads="1"/>
          </p:cNvSpPr>
          <p:nvPr/>
        </p:nvSpPr>
        <p:spPr bwMode="auto">
          <a:xfrm>
            <a:off x="49530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9933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Ford-Fulkerson </a:t>
            </a:r>
            <a:r>
              <a:rPr lang="zh-CN" altLang="en-US">
                <a:ea typeface="宋体" pitchFamily="2" charset="-122"/>
              </a:rPr>
              <a:t>最大流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99357" name="Text Box 2077"/>
          <p:cNvSpPr txBox="1">
            <a:spLocks noChangeArrowheads="1"/>
          </p:cNvSpPr>
          <p:nvPr/>
        </p:nvSpPr>
        <p:spPr bwMode="auto">
          <a:xfrm>
            <a:off x="2971800" y="4724400"/>
            <a:ext cx="4495800" cy="3693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在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G(x)</a:t>
            </a:r>
            <a:r>
              <a:rPr lang="zh-CN" altLang="en-US" b="1" dirty="0">
                <a:latin typeface="Arial" pitchFamily="34" charset="0"/>
                <a:ea typeface="宋体" pitchFamily="2" charset="-122"/>
              </a:rPr>
              <a:t>中寻找任何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s-t </a:t>
            </a:r>
            <a:r>
              <a:rPr lang="zh-CN" altLang="en-US" b="1" dirty="0">
                <a:latin typeface="Arial" pitchFamily="34" charset="0"/>
                <a:ea typeface="宋体" pitchFamily="2" charset="-122"/>
              </a:rPr>
              <a:t>路径。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99383" name="Oval 2103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s</a:t>
            </a:r>
          </a:p>
        </p:txBody>
      </p:sp>
      <p:sp>
        <p:nvSpPr>
          <p:cNvPr id="99384" name="Oval 2104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99385" name="Oval 2105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99386" name="Oval 2106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99387" name="Oval 2107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99388" name="Oval 2108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t</a:t>
            </a:r>
          </a:p>
        </p:txBody>
      </p:sp>
      <p:sp>
        <p:nvSpPr>
          <p:cNvPr id="99389" name="Line 2109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9390" name="Line 2110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9391" name="Line 2111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9392" name="Line 2112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9393" name="Line 2113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9394" name="Line 2114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9395" name="Line 2115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9397" name="Line 2117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9398" name="Line 211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9399" name="Line 2119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9400" name="Line 2120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9401" name="Line 2121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V="1">
            <a:off x="5221288" y="3048000"/>
            <a:ext cx="2322513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34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57" grpId="0" animBg="1" autoUpdateAnimBg="0"/>
      <p:bldP spid="99399" grpId="0" animBg="1"/>
      <p:bldP spid="99400" grpId="0" animBg="1"/>
      <p:bldP spid="9940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28" name="Text Box 76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0427" name="Text Box 75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0426" name="Text Box 74"/>
          <p:cNvSpPr txBox="1">
            <a:spLocks noChangeArrowheads="1"/>
          </p:cNvSpPr>
          <p:nvPr/>
        </p:nvSpPr>
        <p:spPr bwMode="auto">
          <a:xfrm>
            <a:off x="3505202" y="3657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0419" name="Text Box 67"/>
          <p:cNvSpPr txBox="1">
            <a:spLocks noChangeArrowheads="1"/>
          </p:cNvSpPr>
          <p:nvPr/>
        </p:nvSpPr>
        <p:spPr bwMode="auto">
          <a:xfrm>
            <a:off x="6329365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0420" name="Text Box 68"/>
          <p:cNvSpPr txBox="1">
            <a:spLocks noChangeArrowheads="1"/>
          </p:cNvSpPr>
          <p:nvPr/>
        </p:nvSpPr>
        <p:spPr bwMode="auto">
          <a:xfrm>
            <a:off x="4803777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0421" name="Text Box 69"/>
          <p:cNvSpPr txBox="1">
            <a:spLocks noChangeArrowheads="1"/>
          </p:cNvSpPr>
          <p:nvPr/>
        </p:nvSpPr>
        <p:spPr bwMode="auto">
          <a:xfrm>
            <a:off x="3810002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Ford-Fulkerson </a:t>
            </a:r>
            <a:r>
              <a:rPr lang="zh-CN" altLang="en-US">
                <a:ea typeface="宋体" pitchFamily="2" charset="-122"/>
              </a:rPr>
              <a:t>最大流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00381" name="Text Box 29"/>
          <p:cNvSpPr txBox="1">
            <a:spLocks noChangeArrowheads="1"/>
          </p:cNvSpPr>
          <p:nvPr/>
        </p:nvSpPr>
        <p:spPr bwMode="auto">
          <a:xfrm>
            <a:off x="2438400" y="4724400"/>
            <a:ext cx="5867400" cy="3693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判定路径的容量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</a:t>
            </a:r>
            <a:r>
              <a:rPr lang="en-US" altLang="zh-CN" b="1" dirty="0">
                <a:latin typeface="Symbol" pitchFamily="18" charset="2"/>
                <a:ea typeface="宋体" pitchFamily="2" charset="-122"/>
              </a:rPr>
              <a:t>D</a:t>
            </a:r>
            <a:r>
              <a:rPr lang="zh-CN" altLang="en-US" b="1" dirty="0">
                <a:latin typeface="Symbol" pitchFamily="18" charset="2"/>
                <a:ea typeface="宋体" pitchFamily="2" charset="-122"/>
              </a:rPr>
              <a:t>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0386" name="Text Box 34"/>
          <p:cNvSpPr txBox="1">
            <a:spLocks noChangeArrowheads="1"/>
          </p:cNvSpPr>
          <p:nvPr/>
        </p:nvSpPr>
        <p:spPr bwMode="auto">
          <a:xfrm>
            <a:off x="2411760" y="5486400"/>
            <a:ext cx="5791200" cy="78483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在路径上发送 </a:t>
            </a:r>
            <a:r>
              <a:rPr lang="en-US" altLang="zh-CN" b="1" dirty="0">
                <a:latin typeface="Symbol" pitchFamily="18" charset="2"/>
                <a:ea typeface="宋体" pitchFamily="2" charset="-122"/>
              </a:rPr>
              <a:t>D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</a:t>
            </a:r>
            <a:r>
              <a:rPr lang="zh-CN" altLang="en-US" b="1" dirty="0">
                <a:latin typeface="Arial" pitchFamily="34" charset="0"/>
                <a:ea typeface="宋体" pitchFamily="2" charset="-122"/>
              </a:rPr>
              <a:t>单位的流。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更新剩余容量。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0391" name="Text Box 39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0392" name="Text Box 40"/>
          <p:cNvSpPr txBox="1">
            <a:spLocks noChangeArrowheads="1"/>
          </p:cNvSpPr>
          <p:nvPr/>
        </p:nvSpPr>
        <p:spPr bwMode="auto">
          <a:xfrm>
            <a:off x="5638802" y="17526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0393" name="Text Box 41"/>
          <p:cNvSpPr txBox="1">
            <a:spLocks noChangeArrowheads="1"/>
          </p:cNvSpPr>
          <p:nvPr/>
        </p:nvSpPr>
        <p:spPr bwMode="auto">
          <a:xfrm>
            <a:off x="6326190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0394" name="Text Box 42"/>
          <p:cNvSpPr txBox="1">
            <a:spLocks noChangeArrowheads="1"/>
          </p:cNvSpPr>
          <p:nvPr/>
        </p:nvSpPr>
        <p:spPr bwMode="auto">
          <a:xfrm>
            <a:off x="6096002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0395" name="Text Box 43"/>
          <p:cNvSpPr txBox="1">
            <a:spLocks noChangeArrowheads="1"/>
          </p:cNvSpPr>
          <p:nvPr/>
        </p:nvSpPr>
        <p:spPr bwMode="auto">
          <a:xfrm>
            <a:off x="4800602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0396" name="Text Box 44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0397" name="Text Box 45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0398" name="Text Box 46"/>
          <p:cNvSpPr txBox="1">
            <a:spLocks noChangeArrowheads="1"/>
          </p:cNvSpPr>
          <p:nvPr/>
        </p:nvSpPr>
        <p:spPr bwMode="auto">
          <a:xfrm>
            <a:off x="3806827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0399" name="Text Box 47"/>
          <p:cNvSpPr txBox="1">
            <a:spLocks noChangeArrowheads="1"/>
          </p:cNvSpPr>
          <p:nvPr/>
        </p:nvSpPr>
        <p:spPr bwMode="auto">
          <a:xfrm>
            <a:off x="49530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0400" name="Oval 48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s</a:t>
            </a:r>
          </a:p>
        </p:txBody>
      </p:sp>
      <p:sp>
        <p:nvSpPr>
          <p:cNvPr id="100401" name="Oval 49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0402" name="Oval 50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0403" name="Oval 51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100404" name="Oval 52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0405" name="Oval 53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t</a:t>
            </a:r>
          </a:p>
        </p:txBody>
      </p:sp>
      <p:sp>
        <p:nvSpPr>
          <p:cNvPr id="100406" name="Line 54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407" name="Line 55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408" name="Line 56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409" name="Line 57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410" name="Line 58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411" name="Line 59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412" name="Line 60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414" name="Line 62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415" name="Line 63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416" name="Line 64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417" name="Line 65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418" name="Line 66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422" name="Line 70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423" name="Line 71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424" name="Line 72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425" name="Line 73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" name="Line 27"/>
          <p:cNvSpPr>
            <a:spLocks noChangeShapeType="1"/>
          </p:cNvSpPr>
          <p:nvPr/>
        </p:nvSpPr>
        <p:spPr bwMode="auto">
          <a:xfrm flipV="1">
            <a:off x="5221288" y="3048000"/>
            <a:ext cx="2322513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21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0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0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0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27" grpId="0" animBg="1" autoUpdateAnimBg="0"/>
      <p:bldP spid="100426" grpId="0" animBg="1" autoUpdateAnimBg="0"/>
      <p:bldP spid="100381" grpId="0" animBg="1" autoUpdateAnimBg="0"/>
      <p:bldP spid="100386" grpId="0" animBg="1" autoUpdateAnimBg="0"/>
      <p:bldP spid="100393" grpId="0" animBg="1" autoUpdateAnimBg="0"/>
      <p:bldP spid="100395" grpId="0" animBg="1" autoUpdateAnimBg="0"/>
      <p:bldP spid="100398" grpId="0" animBg="1" autoUpdateAnimBg="0"/>
      <p:bldP spid="100422" grpId="0" animBg="1"/>
      <p:bldP spid="100423" grpId="0" animBg="1"/>
      <p:bldP spid="100424" grpId="0" animBg="1"/>
      <p:bldP spid="1004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dirty="0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3437" name="Text Box 13"/>
          <p:cNvSpPr txBox="1">
            <a:spLocks noChangeArrowheads="1"/>
          </p:cNvSpPr>
          <p:nvPr/>
        </p:nvSpPr>
        <p:spPr bwMode="auto">
          <a:xfrm>
            <a:off x="6096002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44" name="Line 27"/>
          <p:cNvSpPr>
            <a:spLocks noChangeShapeType="1"/>
          </p:cNvSpPr>
          <p:nvPr/>
        </p:nvSpPr>
        <p:spPr bwMode="auto">
          <a:xfrm flipV="1">
            <a:off x="5252771" y="3089522"/>
            <a:ext cx="2322513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70" name="Text Box 46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3505202" y="3657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6329365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4803777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3430" name="Text Box 6"/>
          <p:cNvSpPr txBox="1">
            <a:spLocks noChangeArrowheads="1"/>
          </p:cNvSpPr>
          <p:nvPr/>
        </p:nvSpPr>
        <p:spPr bwMode="auto">
          <a:xfrm>
            <a:off x="3810002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343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Ford-Fulkerson</a:t>
            </a:r>
            <a:r>
              <a:rPr lang="zh-CN" altLang="en-US">
                <a:ea typeface="宋体" pitchFamily="2" charset="-122"/>
              </a:rPr>
              <a:t>最大流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03432" name="Text Box 8"/>
          <p:cNvSpPr txBox="1">
            <a:spLocks noChangeArrowheads="1"/>
          </p:cNvSpPr>
          <p:nvPr/>
        </p:nvSpPr>
        <p:spPr bwMode="auto">
          <a:xfrm>
            <a:off x="2438400" y="4724400"/>
            <a:ext cx="5867400" cy="3693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寻找任何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s-t </a:t>
            </a:r>
            <a:r>
              <a:rPr lang="zh-CN" altLang="en-US" b="1" dirty="0">
                <a:latin typeface="Arial" pitchFamily="34" charset="0"/>
                <a:ea typeface="宋体" pitchFamily="2" charset="-122"/>
              </a:rPr>
              <a:t>路径。   </a:t>
            </a:r>
          </a:p>
        </p:txBody>
      </p:sp>
      <p:sp>
        <p:nvSpPr>
          <p:cNvPr id="103434" name="Text Box 10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3435" name="Text Box 11"/>
          <p:cNvSpPr txBox="1">
            <a:spLocks noChangeArrowheads="1"/>
          </p:cNvSpPr>
          <p:nvPr/>
        </p:nvSpPr>
        <p:spPr bwMode="auto">
          <a:xfrm>
            <a:off x="5638802" y="17526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3436" name="Text Box 12"/>
          <p:cNvSpPr txBox="1">
            <a:spLocks noChangeArrowheads="1"/>
          </p:cNvSpPr>
          <p:nvPr/>
        </p:nvSpPr>
        <p:spPr bwMode="auto">
          <a:xfrm>
            <a:off x="6326190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3438" name="Text Box 14"/>
          <p:cNvSpPr txBox="1">
            <a:spLocks noChangeArrowheads="1"/>
          </p:cNvSpPr>
          <p:nvPr/>
        </p:nvSpPr>
        <p:spPr bwMode="auto">
          <a:xfrm>
            <a:off x="4800602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3439" name="Text Box 15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3440" name="Text Box 16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3441" name="Text Box 17"/>
          <p:cNvSpPr txBox="1">
            <a:spLocks noChangeArrowheads="1"/>
          </p:cNvSpPr>
          <p:nvPr/>
        </p:nvSpPr>
        <p:spPr bwMode="auto">
          <a:xfrm>
            <a:off x="3806827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3442" name="Text Box 18"/>
          <p:cNvSpPr txBox="1">
            <a:spLocks noChangeArrowheads="1"/>
          </p:cNvSpPr>
          <p:nvPr/>
        </p:nvSpPr>
        <p:spPr bwMode="auto">
          <a:xfrm>
            <a:off x="49530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3443" name="Oval 19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s</a:t>
            </a:r>
          </a:p>
        </p:txBody>
      </p:sp>
      <p:sp>
        <p:nvSpPr>
          <p:cNvPr id="103444" name="Oval 20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3445" name="Oval 21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3446" name="Oval 22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103447" name="Oval 23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3448" name="Oval 24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t</a:t>
            </a:r>
          </a:p>
        </p:txBody>
      </p:sp>
      <p:sp>
        <p:nvSpPr>
          <p:cNvPr id="103449" name="Line 25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50" name="Line 26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51" name="Line 27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52" name="Line 28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53" name="Line 29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54" name="Line 30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55" name="Line 31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57" name="Line 33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58" name="Line 34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61" name="Line 37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62" name="Line 38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63" name="Line 39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64" name="Line 40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65" name="Line 41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66" name="Line 42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67" name="Line 43"/>
          <p:cNvSpPr>
            <a:spLocks noChangeShapeType="1"/>
          </p:cNvSpPr>
          <p:nvPr/>
        </p:nvSpPr>
        <p:spPr bwMode="auto">
          <a:xfrm flipV="1">
            <a:off x="5221288" y="3083625"/>
            <a:ext cx="2322513" cy="1066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68" name="Line 44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65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3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3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32" grpId="0" animBg="1" autoUpdateAnimBg="0"/>
      <p:bldP spid="103466" grpId="0" animBg="1"/>
      <p:bldP spid="103467" grpId="0" animBg="1"/>
      <p:bldP spid="10346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04" name="Text Box 56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4503" name="Text Box 55"/>
          <p:cNvSpPr txBox="1">
            <a:spLocks noChangeArrowheads="1"/>
          </p:cNvSpPr>
          <p:nvPr/>
        </p:nvSpPr>
        <p:spPr bwMode="auto">
          <a:xfrm>
            <a:off x="6096002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4502" name="Text Box 54"/>
          <p:cNvSpPr txBox="1">
            <a:spLocks noChangeArrowheads="1"/>
          </p:cNvSpPr>
          <p:nvPr/>
        </p:nvSpPr>
        <p:spPr bwMode="auto">
          <a:xfrm>
            <a:off x="6248402" y="3886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4501" name="Text Box 53"/>
          <p:cNvSpPr txBox="1">
            <a:spLocks noChangeArrowheads="1"/>
          </p:cNvSpPr>
          <p:nvPr/>
        </p:nvSpPr>
        <p:spPr bwMode="auto">
          <a:xfrm>
            <a:off x="4340227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4499" name="Text Box 51"/>
          <p:cNvSpPr txBox="1">
            <a:spLocks noChangeArrowheads="1"/>
          </p:cNvSpPr>
          <p:nvPr/>
        </p:nvSpPr>
        <p:spPr bwMode="auto">
          <a:xfrm>
            <a:off x="6397627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4498" name="Text Box 50"/>
          <p:cNvSpPr txBox="1">
            <a:spLocks noChangeArrowheads="1"/>
          </p:cNvSpPr>
          <p:nvPr/>
        </p:nvSpPr>
        <p:spPr bwMode="auto">
          <a:xfrm>
            <a:off x="4800602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4492" name="Text Box 44"/>
          <p:cNvSpPr txBox="1">
            <a:spLocks noChangeArrowheads="1"/>
          </p:cNvSpPr>
          <p:nvPr/>
        </p:nvSpPr>
        <p:spPr bwMode="auto">
          <a:xfrm>
            <a:off x="6096002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4493" name="Text Box 45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3505202" y="3657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6329365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4803777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4454" name="Text Box 6"/>
          <p:cNvSpPr txBox="1">
            <a:spLocks noChangeArrowheads="1"/>
          </p:cNvSpPr>
          <p:nvPr/>
        </p:nvSpPr>
        <p:spPr bwMode="auto">
          <a:xfrm>
            <a:off x="3810002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445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Ford-Fulkerson </a:t>
            </a:r>
            <a:r>
              <a:rPr lang="zh-CN" altLang="en-US">
                <a:ea typeface="宋体" pitchFamily="2" charset="-122"/>
              </a:rPr>
              <a:t>最大流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04457" name="Text Box 9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4458" name="Text Box 10"/>
          <p:cNvSpPr txBox="1">
            <a:spLocks noChangeArrowheads="1"/>
          </p:cNvSpPr>
          <p:nvPr/>
        </p:nvSpPr>
        <p:spPr bwMode="auto">
          <a:xfrm>
            <a:off x="5638802" y="17526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4460" name="Text Box 12"/>
          <p:cNvSpPr txBox="1">
            <a:spLocks noChangeArrowheads="1"/>
          </p:cNvSpPr>
          <p:nvPr/>
        </p:nvSpPr>
        <p:spPr bwMode="auto">
          <a:xfrm>
            <a:off x="6096002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4462" name="Text Box 14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4463" name="Text Box 15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4464" name="Text Box 16"/>
          <p:cNvSpPr txBox="1">
            <a:spLocks noChangeArrowheads="1"/>
          </p:cNvSpPr>
          <p:nvPr/>
        </p:nvSpPr>
        <p:spPr bwMode="auto">
          <a:xfrm>
            <a:off x="3806827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4465" name="Text Box 17"/>
          <p:cNvSpPr txBox="1">
            <a:spLocks noChangeArrowheads="1"/>
          </p:cNvSpPr>
          <p:nvPr/>
        </p:nvSpPr>
        <p:spPr bwMode="auto">
          <a:xfrm>
            <a:off x="49530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4466" name="Oval 18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s</a:t>
            </a:r>
          </a:p>
        </p:txBody>
      </p:sp>
      <p:sp>
        <p:nvSpPr>
          <p:cNvPr id="104467" name="Oval 19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4468" name="Oval 20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4469" name="Oval 21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104470" name="Oval 22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4471" name="Oval 23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t</a:t>
            </a:r>
          </a:p>
        </p:txBody>
      </p:sp>
      <p:sp>
        <p:nvSpPr>
          <p:cNvPr id="104472" name="Line 24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73" name="Line 25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74" name="Line 26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75" name="Line 27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76" name="Line 28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77" name="Line 29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78" name="Line 30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79" name="Line 31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80" name="Line 32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81" name="Line 33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82" name="Line 34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83" name="Line 35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84" name="Line 36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85" name="Line 37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86" name="Line 3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87" name="Line 39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88" name="Line 40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89" name="Line 41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90" name="Text Box 42"/>
          <p:cNvSpPr txBox="1">
            <a:spLocks noChangeArrowheads="1"/>
          </p:cNvSpPr>
          <p:nvPr/>
        </p:nvSpPr>
        <p:spPr bwMode="auto">
          <a:xfrm>
            <a:off x="2438400" y="4724400"/>
            <a:ext cx="5867400" cy="3693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判定路径的容量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</a:t>
            </a:r>
            <a:r>
              <a:rPr lang="en-US" altLang="zh-CN" b="1" dirty="0">
                <a:latin typeface="Symbol" pitchFamily="18" charset="2"/>
                <a:ea typeface="宋体" pitchFamily="2" charset="-122"/>
              </a:rPr>
              <a:t>D</a:t>
            </a:r>
            <a:r>
              <a:rPr lang="zh-CN" altLang="en-US" b="1" dirty="0">
                <a:latin typeface="Symbol" pitchFamily="18" charset="2"/>
                <a:ea typeface="宋体" pitchFamily="2" charset="-122"/>
              </a:rPr>
              <a:t>。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  </a:t>
            </a:r>
          </a:p>
        </p:txBody>
      </p:sp>
      <p:sp>
        <p:nvSpPr>
          <p:cNvPr id="104491" name="Text Box 43"/>
          <p:cNvSpPr txBox="1">
            <a:spLocks noChangeArrowheads="1"/>
          </p:cNvSpPr>
          <p:nvPr/>
        </p:nvSpPr>
        <p:spPr bwMode="auto">
          <a:xfrm>
            <a:off x="2411760" y="5486400"/>
            <a:ext cx="5791200" cy="78483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在路径中发送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</a:t>
            </a:r>
            <a:r>
              <a:rPr lang="en-US" altLang="zh-CN" b="1" dirty="0">
                <a:latin typeface="Symbol" pitchFamily="18" charset="2"/>
                <a:ea typeface="宋体" pitchFamily="2" charset="-122"/>
              </a:rPr>
              <a:t>D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</a:t>
            </a:r>
            <a:r>
              <a:rPr lang="zh-CN" altLang="en-US" b="1" dirty="0">
                <a:latin typeface="Arial" pitchFamily="34" charset="0"/>
                <a:ea typeface="宋体" pitchFamily="2" charset="-122"/>
              </a:rPr>
              <a:t>单位的流。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更新剩余网络。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4494" name="Line 46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95" name="Line 47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96" name="Line 48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497" name="Line 49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33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4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4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4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4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4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4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4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4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04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4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502" grpId="0" animBg="1" autoUpdateAnimBg="0"/>
      <p:bldP spid="104501" grpId="0" animBg="1" autoUpdateAnimBg="0"/>
      <p:bldP spid="104453" grpId="0" animBg="1" autoUpdateAnimBg="0"/>
      <p:bldP spid="104460" grpId="0" animBg="1" autoUpdateAnimBg="0"/>
      <p:bldP spid="104462" grpId="0" animBg="1" autoUpdateAnimBg="0"/>
      <p:bldP spid="104490" grpId="0" animBg="1" autoUpdateAnimBg="0"/>
      <p:bldP spid="104491" grpId="0" animBg="1" autoUpdateAnimBg="0"/>
      <p:bldP spid="104494" grpId="0" animBg="1"/>
      <p:bldP spid="104495" grpId="0" animBg="1"/>
      <p:bldP spid="104496" grpId="0" animBg="1"/>
      <p:bldP spid="10449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6096002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6248402" y="3886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4340227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5478" name="Text Box 6"/>
          <p:cNvSpPr txBox="1">
            <a:spLocks noChangeArrowheads="1"/>
          </p:cNvSpPr>
          <p:nvPr/>
        </p:nvSpPr>
        <p:spPr bwMode="auto">
          <a:xfrm>
            <a:off x="6397627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5479" name="Text Box 7"/>
          <p:cNvSpPr txBox="1">
            <a:spLocks noChangeArrowheads="1"/>
          </p:cNvSpPr>
          <p:nvPr/>
        </p:nvSpPr>
        <p:spPr bwMode="auto">
          <a:xfrm>
            <a:off x="4800602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5480" name="Text Box 8"/>
          <p:cNvSpPr txBox="1">
            <a:spLocks noChangeArrowheads="1"/>
          </p:cNvSpPr>
          <p:nvPr/>
        </p:nvSpPr>
        <p:spPr bwMode="auto">
          <a:xfrm>
            <a:off x="6096002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5481" name="Text Box 9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5482" name="Text Box 10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5483" name="Text Box 11"/>
          <p:cNvSpPr txBox="1">
            <a:spLocks noChangeArrowheads="1"/>
          </p:cNvSpPr>
          <p:nvPr/>
        </p:nvSpPr>
        <p:spPr bwMode="auto">
          <a:xfrm>
            <a:off x="3505202" y="3657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5484" name="Text Box 12"/>
          <p:cNvSpPr txBox="1">
            <a:spLocks noChangeArrowheads="1"/>
          </p:cNvSpPr>
          <p:nvPr/>
        </p:nvSpPr>
        <p:spPr bwMode="auto">
          <a:xfrm>
            <a:off x="6329365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5485" name="Text Box 13"/>
          <p:cNvSpPr txBox="1">
            <a:spLocks noChangeArrowheads="1"/>
          </p:cNvSpPr>
          <p:nvPr/>
        </p:nvSpPr>
        <p:spPr bwMode="auto">
          <a:xfrm>
            <a:off x="4803777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5486" name="Text Box 14"/>
          <p:cNvSpPr txBox="1">
            <a:spLocks noChangeArrowheads="1"/>
          </p:cNvSpPr>
          <p:nvPr/>
        </p:nvSpPr>
        <p:spPr bwMode="auto">
          <a:xfrm>
            <a:off x="3810002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5487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Ford-Fulkerson </a:t>
            </a:r>
            <a:r>
              <a:rPr lang="zh-CN" altLang="en-US">
                <a:ea typeface="宋体" pitchFamily="2" charset="-122"/>
              </a:rPr>
              <a:t>最大流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05488" name="Text Box 16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5489" name="Text Box 17"/>
          <p:cNvSpPr txBox="1">
            <a:spLocks noChangeArrowheads="1"/>
          </p:cNvSpPr>
          <p:nvPr/>
        </p:nvSpPr>
        <p:spPr bwMode="auto">
          <a:xfrm>
            <a:off x="5638802" y="17526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5490" name="Text Box 18"/>
          <p:cNvSpPr txBox="1">
            <a:spLocks noChangeArrowheads="1"/>
          </p:cNvSpPr>
          <p:nvPr/>
        </p:nvSpPr>
        <p:spPr bwMode="auto">
          <a:xfrm>
            <a:off x="6096002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5491" name="Text Box 19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5492" name="Text Box 20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5493" name="Text Box 21"/>
          <p:cNvSpPr txBox="1">
            <a:spLocks noChangeArrowheads="1"/>
          </p:cNvSpPr>
          <p:nvPr/>
        </p:nvSpPr>
        <p:spPr bwMode="auto">
          <a:xfrm>
            <a:off x="3806827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5494" name="Text Box 22"/>
          <p:cNvSpPr txBox="1">
            <a:spLocks noChangeArrowheads="1"/>
          </p:cNvSpPr>
          <p:nvPr/>
        </p:nvSpPr>
        <p:spPr bwMode="auto">
          <a:xfrm>
            <a:off x="49530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5495" name="Oval 23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s</a:t>
            </a:r>
          </a:p>
        </p:txBody>
      </p:sp>
      <p:sp>
        <p:nvSpPr>
          <p:cNvPr id="105496" name="Oval 24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5497" name="Oval 25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5498" name="Oval 26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105499" name="Oval 27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5500" name="Oval 28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t</a:t>
            </a:r>
          </a:p>
        </p:txBody>
      </p:sp>
      <p:sp>
        <p:nvSpPr>
          <p:cNvPr id="105501" name="Line 29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02" name="Line 30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03" name="Line 31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04" name="Line 32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05" name="Line 33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06" name="Line 34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07" name="Line 35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08" name="Line 36"/>
          <p:cNvSpPr>
            <a:spLocks noChangeShapeType="1"/>
          </p:cNvSpPr>
          <p:nvPr/>
        </p:nvSpPr>
        <p:spPr bwMode="auto">
          <a:xfrm flipV="1">
            <a:off x="5221288" y="3048000"/>
            <a:ext cx="2322513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09" name="Line 37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10" name="Line 3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11" name="Line 39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12" name="Line 40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13" name="Line 41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14" name="Line 42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15" name="Line 43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18" name="Line 46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19" name="Text Box 47"/>
          <p:cNvSpPr txBox="1">
            <a:spLocks noChangeArrowheads="1"/>
          </p:cNvSpPr>
          <p:nvPr/>
        </p:nvSpPr>
        <p:spPr bwMode="auto">
          <a:xfrm>
            <a:off x="2438400" y="4724400"/>
            <a:ext cx="5867400" cy="3693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寻找任何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s-t </a:t>
            </a:r>
            <a:r>
              <a:rPr lang="zh-CN" altLang="en-US" b="1" dirty="0">
                <a:latin typeface="Arial" pitchFamily="34" charset="0"/>
                <a:ea typeface="宋体" pitchFamily="2" charset="-122"/>
              </a:rPr>
              <a:t>路径。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5521" name="Line 49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22" name="Line 50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23" name="Line 51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24" name="Line 52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26" name="Line 54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527" name="Line 55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92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519" grpId="0" animBg="1" autoUpdateAnimBg="0"/>
      <p:bldP spid="105526" grpId="0" animBg="1"/>
      <p:bldP spid="1055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14" name="Text Box 18"/>
          <p:cNvSpPr txBox="1">
            <a:spLocks noChangeArrowheads="1"/>
          </p:cNvSpPr>
          <p:nvPr/>
        </p:nvSpPr>
        <p:spPr bwMode="auto">
          <a:xfrm>
            <a:off x="6096002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6550" name="Text Box 54"/>
          <p:cNvSpPr txBox="1">
            <a:spLocks noChangeArrowheads="1"/>
          </p:cNvSpPr>
          <p:nvPr/>
        </p:nvSpPr>
        <p:spPr bwMode="auto">
          <a:xfrm>
            <a:off x="4340227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6551" name="Text Box 55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6552" name="Text Box 56"/>
          <p:cNvSpPr txBox="1">
            <a:spLocks noChangeArrowheads="1"/>
          </p:cNvSpPr>
          <p:nvPr/>
        </p:nvSpPr>
        <p:spPr bwMode="auto">
          <a:xfrm>
            <a:off x="6329365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6553" name="Text Box 57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6500" name="Text Box 4"/>
          <p:cNvSpPr txBox="1">
            <a:spLocks noChangeArrowheads="1"/>
          </p:cNvSpPr>
          <p:nvPr/>
        </p:nvSpPr>
        <p:spPr bwMode="auto">
          <a:xfrm>
            <a:off x="6248402" y="3886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4340227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6502" name="Text Box 6"/>
          <p:cNvSpPr txBox="1">
            <a:spLocks noChangeArrowheads="1"/>
          </p:cNvSpPr>
          <p:nvPr/>
        </p:nvSpPr>
        <p:spPr bwMode="auto">
          <a:xfrm>
            <a:off x="6397627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4800602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6506" name="Text Box 10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6507" name="Text Box 11"/>
          <p:cNvSpPr txBox="1">
            <a:spLocks noChangeArrowheads="1"/>
          </p:cNvSpPr>
          <p:nvPr/>
        </p:nvSpPr>
        <p:spPr bwMode="auto">
          <a:xfrm>
            <a:off x="3505202" y="3657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6508" name="Text Box 12"/>
          <p:cNvSpPr txBox="1">
            <a:spLocks noChangeArrowheads="1"/>
          </p:cNvSpPr>
          <p:nvPr/>
        </p:nvSpPr>
        <p:spPr bwMode="auto">
          <a:xfrm>
            <a:off x="6329365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b="1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6509" name="Text Box 13"/>
          <p:cNvSpPr txBox="1">
            <a:spLocks noChangeArrowheads="1"/>
          </p:cNvSpPr>
          <p:nvPr/>
        </p:nvSpPr>
        <p:spPr bwMode="auto">
          <a:xfrm>
            <a:off x="4803777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6510" name="Text Box 14"/>
          <p:cNvSpPr txBox="1">
            <a:spLocks noChangeArrowheads="1"/>
          </p:cNvSpPr>
          <p:nvPr/>
        </p:nvSpPr>
        <p:spPr bwMode="auto">
          <a:xfrm>
            <a:off x="3810002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6511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Ford-Fulkerson </a:t>
            </a:r>
            <a:r>
              <a:rPr lang="zh-CN" altLang="en-US">
                <a:ea typeface="宋体" pitchFamily="2" charset="-122"/>
              </a:rPr>
              <a:t>最大流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06512" name="Text Box 16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6513" name="Text Box 17"/>
          <p:cNvSpPr txBox="1">
            <a:spLocks noChangeArrowheads="1"/>
          </p:cNvSpPr>
          <p:nvPr/>
        </p:nvSpPr>
        <p:spPr bwMode="auto">
          <a:xfrm>
            <a:off x="5638802" y="17526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6516" name="Text Box 20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6517" name="Text Box 21"/>
          <p:cNvSpPr txBox="1">
            <a:spLocks noChangeArrowheads="1"/>
          </p:cNvSpPr>
          <p:nvPr/>
        </p:nvSpPr>
        <p:spPr bwMode="auto">
          <a:xfrm>
            <a:off x="3806827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6518" name="Text Box 22"/>
          <p:cNvSpPr txBox="1">
            <a:spLocks noChangeArrowheads="1"/>
          </p:cNvSpPr>
          <p:nvPr/>
        </p:nvSpPr>
        <p:spPr bwMode="auto">
          <a:xfrm>
            <a:off x="49530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6519" name="Oval 23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s</a:t>
            </a:r>
          </a:p>
        </p:txBody>
      </p:sp>
      <p:sp>
        <p:nvSpPr>
          <p:cNvPr id="106520" name="Oval 24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6521" name="Oval 25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6522" name="Oval 26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106523" name="Oval 27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6524" name="Oval 28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t</a:t>
            </a:r>
          </a:p>
        </p:txBody>
      </p:sp>
      <p:sp>
        <p:nvSpPr>
          <p:cNvPr id="106525" name="Line 29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26" name="Line 30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27" name="Line 31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28" name="Line 32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29" name="Line 33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30" name="Line 34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31" name="Line 35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32" name="Line 36"/>
          <p:cNvSpPr>
            <a:spLocks noChangeShapeType="1"/>
          </p:cNvSpPr>
          <p:nvPr/>
        </p:nvSpPr>
        <p:spPr bwMode="auto">
          <a:xfrm flipV="1">
            <a:off x="5221288" y="3048000"/>
            <a:ext cx="2322513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33" name="Line 37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34" name="Line 3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35" name="Line 39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36" name="Line 40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37" name="Line 41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38" name="Line 42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39" name="Line 43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40" name="Line 44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42" name="Line 46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43" name="Line 47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44" name="Line 48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45" name="Line 49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46" name="Line 50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47" name="Line 51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54" name="Line 58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55" name="Line 59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556" name="Text Box 60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b="1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6557" name="Text Box 61"/>
          <p:cNvSpPr txBox="1">
            <a:spLocks noChangeArrowheads="1"/>
          </p:cNvSpPr>
          <p:nvPr/>
        </p:nvSpPr>
        <p:spPr bwMode="auto">
          <a:xfrm>
            <a:off x="2438400" y="4724400"/>
            <a:ext cx="5867400" cy="3693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判定路径的容量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</a:t>
            </a:r>
            <a:r>
              <a:rPr lang="en-US" altLang="zh-CN" b="1" dirty="0">
                <a:latin typeface="Symbol" pitchFamily="18" charset="2"/>
                <a:ea typeface="宋体" pitchFamily="2" charset="-122"/>
              </a:rPr>
              <a:t>D</a:t>
            </a:r>
            <a:r>
              <a:rPr lang="zh-CN" altLang="en-US" b="1" dirty="0">
                <a:latin typeface="Symbol" pitchFamily="18" charset="2"/>
                <a:ea typeface="宋体" pitchFamily="2" charset="-122"/>
              </a:rPr>
              <a:t>。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  </a:t>
            </a:r>
          </a:p>
        </p:txBody>
      </p:sp>
      <p:sp>
        <p:nvSpPr>
          <p:cNvPr id="106558" name="Text Box 62"/>
          <p:cNvSpPr txBox="1">
            <a:spLocks noChangeArrowheads="1"/>
          </p:cNvSpPr>
          <p:nvPr/>
        </p:nvSpPr>
        <p:spPr bwMode="auto">
          <a:xfrm>
            <a:off x="2411760" y="5486400"/>
            <a:ext cx="5791200" cy="78483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在路径中发送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</a:t>
            </a:r>
            <a:r>
              <a:rPr lang="en-US" altLang="zh-CN" b="1" dirty="0">
                <a:latin typeface="Symbol" pitchFamily="18" charset="2"/>
                <a:ea typeface="宋体" pitchFamily="2" charset="-122"/>
              </a:rPr>
              <a:t>D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</a:t>
            </a:r>
            <a:r>
              <a:rPr lang="zh-CN" altLang="en-US" b="1" dirty="0">
                <a:latin typeface="Arial" pitchFamily="34" charset="0"/>
                <a:ea typeface="宋体" pitchFamily="2" charset="-122"/>
              </a:rPr>
              <a:t>单位的流。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更新剩余网络。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244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6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6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6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6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6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6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6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1" grpId="0" animBg="1" autoUpdateAnimBg="0"/>
      <p:bldP spid="106506" grpId="0" animBg="1" autoUpdateAnimBg="0"/>
      <p:bldP spid="106508" grpId="0" animBg="1" autoUpdateAnimBg="0"/>
      <p:bldP spid="106554" grpId="0" animBg="1"/>
      <p:bldP spid="106555" grpId="0" animBg="1"/>
      <p:bldP spid="106556" grpId="0" animBg="1" autoUpdateAnimBg="0"/>
      <p:bldP spid="106557" grpId="0" animBg="1" autoUpdateAnimBg="0"/>
      <p:bldP spid="106558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2"/>
          <p:cNvSpPr txBox="1">
            <a:spLocks noChangeArrowheads="1"/>
          </p:cNvSpPr>
          <p:nvPr/>
        </p:nvSpPr>
        <p:spPr bwMode="auto">
          <a:xfrm>
            <a:off x="6096002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7533" name="Text Box 13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7558" name="Line 38"/>
          <p:cNvSpPr>
            <a:spLocks noChangeShapeType="1"/>
          </p:cNvSpPr>
          <p:nvPr/>
        </p:nvSpPr>
        <p:spPr bwMode="auto">
          <a:xfrm flipV="1">
            <a:off x="5257800" y="3048000"/>
            <a:ext cx="22860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78" name="Line 58"/>
          <p:cNvSpPr>
            <a:spLocks noChangeShapeType="1"/>
          </p:cNvSpPr>
          <p:nvPr/>
        </p:nvSpPr>
        <p:spPr bwMode="auto">
          <a:xfrm flipV="1">
            <a:off x="5219700" y="3048000"/>
            <a:ext cx="2324100" cy="1066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4340227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6329365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7526" name="Text Box 6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7527" name="Text Box 7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7528" name="Text Box 8"/>
          <p:cNvSpPr txBox="1">
            <a:spLocks noChangeArrowheads="1"/>
          </p:cNvSpPr>
          <p:nvPr/>
        </p:nvSpPr>
        <p:spPr bwMode="auto">
          <a:xfrm>
            <a:off x="6248402" y="3886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7529" name="Text Box 9"/>
          <p:cNvSpPr txBox="1">
            <a:spLocks noChangeArrowheads="1"/>
          </p:cNvSpPr>
          <p:nvPr/>
        </p:nvSpPr>
        <p:spPr bwMode="auto">
          <a:xfrm>
            <a:off x="4340227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7530" name="Text Box 10"/>
          <p:cNvSpPr txBox="1">
            <a:spLocks noChangeArrowheads="1"/>
          </p:cNvSpPr>
          <p:nvPr/>
        </p:nvSpPr>
        <p:spPr bwMode="auto">
          <a:xfrm>
            <a:off x="6397627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7531" name="Text Box 11"/>
          <p:cNvSpPr txBox="1">
            <a:spLocks noChangeArrowheads="1"/>
          </p:cNvSpPr>
          <p:nvPr/>
        </p:nvSpPr>
        <p:spPr bwMode="auto">
          <a:xfrm>
            <a:off x="4800602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7532" name="Text Box 12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7534" name="Text Box 14"/>
          <p:cNvSpPr txBox="1">
            <a:spLocks noChangeArrowheads="1"/>
          </p:cNvSpPr>
          <p:nvPr/>
        </p:nvSpPr>
        <p:spPr bwMode="auto">
          <a:xfrm>
            <a:off x="3505202" y="3657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7535" name="Text Box 15"/>
          <p:cNvSpPr txBox="1">
            <a:spLocks noChangeArrowheads="1"/>
          </p:cNvSpPr>
          <p:nvPr/>
        </p:nvSpPr>
        <p:spPr bwMode="auto">
          <a:xfrm>
            <a:off x="6329365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b="1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7536" name="Text Box 16"/>
          <p:cNvSpPr txBox="1">
            <a:spLocks noChangeArrowheads="1"/>
          </p:cNvSpPr>
          <p:nvPr/>
        </p:nvSpPr>
        <p:spPr bwMode="auto">
          <a:xfrm>
            <a:off x="4803777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7537" name="Text Box 17"/>
          <p:cNvSpPr txBox="1">
            <a:spLocks noChangeArrowheads="1"/>
          </p:cNvSpPr>
          <p:nvPr/>
        </p:nvSpPr>
        <p:spPr bwMode="auto">
          <a:xfrm>
            <a:off x="3810002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7538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Ford-Fulkerson </a:t>
            </a:r>
            <a:r>
              <a:rPr lang="zh-CN" altLang="en-US">
                <a:ea typeface="宋体" pitchFamily="2" charset="-122"/>
              </a:rPr>
              <a:t>最大流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07539" name="Text Box 19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7540" name="Text Box 20"/>
          <p:cNvSpPr txBox="1">
            <a:spLocks noChangeArrowheads="1"/>
          </p:cNvSpPr>
          <p:nvPr/>
        </p:nvSpPr>
        <p:spPr bwMode="auto">
          <a:xfrm>
            <a:off x="5638802" y="17526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7541" name="Text Box 21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b="1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7542" name="Text Box 22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7543" name="Text Box 23"/>
          <p:cNvSpPr txBox="1">
            <a:spLocks noChangeArrowheads="1"/>
          </p:cNvSpPr>
          <p:nvPr/>
        </p:nvSpPr>
        <p:spPr bwMode="auto">
          <a:xfrm>
            <a:off x="3806827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7544" name="Text Box 24"/>
          <p:cNvSpPr txBox="1">
            <a:spLocks noChangeArrowheads="1"/>
          </p:cNvSpPr>
          <p:nvPr/>
        </p:nvSpPr>
        <p:spPr bwMode="auto">
          <a:xfrm>
            <a:off x="49530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7545" name="Oval 25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s</a:t>
            </a:r>
          </a:p>
        </p:txBody>
      </p:sp>
      <p:sp>
        <p:nvSpPr>
          <p:cNvPr id="107546" name="Oval 26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7547" name="Oval 27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7548" name="Oval 28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107549" name="Oval 29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7550" name="Oval 30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t</a:t>
            </a:r>
          </a:p>
        </p:txBody>
      </p:sp>
      <p:sp>
        <p:nvSpPr>
          <p:cNvPr id="107551" name="Line 31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52" name="Line 32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54" name="Line 34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55" name="Line 35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56" name="Line 36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59" name="Line 39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60" name="Line 40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61" name="Line 41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62" name="Line 42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63" name="Line 43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64" name="Line 44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65" name="Line 45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66" name="Line 46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67" name="Line 47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68" name="Line 4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69" name="Line 49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70" name="Line 50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573" name="Text Box 53"/>
          <p:cNvSpPr txBox="1">
            <a:spLocks noChangeArrowheads="1"/>
          </p:cNvSpPr>
          <p:nvPr/>
        </p:nvSpPr>
        <p:spPr bwMode="auto">
          <a:xfrm>
            <a:off x="2438400" y="4724400"/>
            <a:ext cx="5867400" cy="3693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ea typeface="宋体" pitchFamily="2" charset="-122"/>
              </a:rPr>
              <a:t>寻找任何</a:t>
            </a:r>
            <a:r>
              <a:rPr lang="en-US" altLang="zh-CN" b="1" dirty="0">
                <a:ea typeface="宋体" pitchFamily="2" charset="-122"/>
              </a:rPr>
              <a:t> s-t </a:t>
            </a:r>
            <a:r>
              <a:rPr lang="zh-CN" altLang="en-US" b="1" dirty="0">
                <a:ea typeface="宋体" pitchFamily="2" charset="-122"/>
              </a:rPr>
              <a:t>路径。</a:t>
            </a:r>
            <a:endParaRPr lang="en-US" altLang="zh-CN" b="1" dirty="0">
              <a:ea typeface="宋体" pitchFamily="2" charset="-122"/>
            </a:endParaRPr>
          </a:p>
        </p:txBody>
      </p:sp>
      <p:sp>
        <p:nvSpPr>
          <p:cNvPr id="107577" name="Line 57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58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7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7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7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78" grpId="0" animBg="1"/>
      <p:bldP spid="107573" grpId="0" animBg="1" autoUpdateAnimBg="0"/>
      <p:bldP spid="10757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98" name="Text Box 54"/>
          <p:cNvSpPr txBox="1">
            <a:spLocks noChangeArrowheads="1"/>
          </p:cNvSpPr>
          <p:nvPr/>
        </p:nvSpPr>
        <p:spPr bwMode="auto">
          <a:xfrm>
            <a:off x="6096002" y="314007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8599" name="Text Box 55"/>
          <p:cNvSpPr txBox="1">
            <a:spLocks noChangeArrowheads="1"/>
          </p:cNvSpPr>
          <p:nvPr/>
        </p:nvSpPr>
        <p:spPr bwMode="auto">
          <a:xfrm>
            <a:off x="6248402" y="390207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8600" name="Text Box 56"/>
          <p:cNvSpPr txBox="1">
            <a:spLocks noChangeArrowheads="1"/>
          </p:cNvSpPr>
          <p:nvPr/>
        </p:nvSpPr>
        <p:spPr bwMode="auto">
          <a:xfrm>
            <a:off x="3505202" y="367347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8601" name="Text Box 57"/>
          <p:cNvSpPr txBox="1">
            <a:spLocks noChangeArrowheads="1"/>
          </p:cNvSpPr>
          <p:nvPr/>
        </p:nvSpPr>
        <p:spPr bwMode="auto">
          <a:xfrm>
            <a:off x="3806827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6096002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b="1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8547" name="Text Box 3"/>
          <p:cNvSpPr txBox="1">
            <a:spLocks noChangeArrowheads="1"/>
          </p:cNvSpPr>
          <p:nvPr/>
        </p:nvSpPr>
        <p:spPr bwMode="auto">
          <a:xfrm>
            <a:off x="4340227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6329365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8550" name="Text Box 6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8551" name="Text Box 7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8552" name="Text Box 8"/>
          <p:cNvSpPr txBox="1">
            <a:spLocks noChangeArrowheads="1"/>
          </p:cNvSpPr>
          <p:nvPr/>
        </p:nvSpPr>
        <p:spPr bwMode="auto">
          <a:xfrm>
            <a:off x="6248402" y="3886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8553" name="Text Box 9"/>
          <p:cNvSpPr txBox="1">
            <a:spLocks noChangeArrowheads="1"/>
          </p:cNvSpPr>
          <p:nvPr/>
        </p:nvSpPr>
        <p:spPr bwMode="auto">
          <a:xfrm>
            <a:off x="4340227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8554" name="Text Box 10"/>
          <p:cNvSpPr txBox="1">
            <a:spLocks noChangeArrowheads="1"/>
          </p:cNvSpPr>
          <p:nvPr/>
        </p:nvSpPr>
        <p:spPr bwMode="auto">
          <a:xfrm>
            <a:off x="6397627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8555" name="Text Box 11"/>
          <p:cNvSpPr txBox="1">
            <a:spLocks noChangeArrowheads="1"/>
          </p:cNvSpPr>
          <p:nvPr/>
        </p:nvSpPr>
        <p:spPr bwMode="auto">
          <a:xfrm>
            <a:off x="4800602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8556" name="Text Box 12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8557" name="Text Box 13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8559" name="Text Box 15"/>
          <p:cNvSpPr txBox="1">
            <a:spLocks noChangeArrowheads="1"/>
          </p:cNvSpPr>
          <p:nvPr/>
        </p:nvSpPr>
        <p:spPr bwMode="auto">
          <a:xfrm>
            <a:off x="6329365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b="1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8560" name="Text Box 16"/>
          <p:cNvSpPr txBox="1">
            <a:spLocks noChangeArrowheads="1"/>
          </p:cNvSpPr>
          <p:nvPr/>
        </p:nvSpPr>
        <p:spPr bwMode="auto">
          <a:xfrm>
            <a:off x="4803777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8562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Ford-Fulkerson </a:t>
            </a:r>
            <a:r>
              <a:rPr lang="zh-CN" altLang="en-US">
                <a:ea typeface="宋体" pitchFamily="2" charset="-122"/>
              </a:rPr>
              <a:t>最大流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08563" name="Text Box 19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8564" name="Text Box 20"/>
          <p:cNvSpPr txBox="1">
            <a:spLocks noChangeArrowheads="1"/>
          </p:cNvSpPr>
          <p:nvPr/>
        </p:nvSpPr>
        <p:spPr bwMode="auto">
          <a:xfrm>
            <a:off x="5638802" y="17526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8565" name="Text Box 21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b="1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8566" name="Text Box 22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8567" name="Text Box 23"/>
          <p:cNvSpPr txBox="1">
            <a:spLocks noChangeArrowheads="1"/>
          </p:cNvSpPr>
          <p:nvPr/>
        </p:nvSpPr>
        <p:spPr bwMode="auto">
          <a:xfrm>
            <a:off x="3810002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8568" name="Text Box 24"/>
          <p:cNvSpPr txBox="1">
            <a:spLocks noChangeArrowheads="1"/>
          </p:cNvSpPr>
          <p:nvPr/>
        </p:nvSpPr>
        <p:spPr bwMode="auto">
          <a:xfrm>
            <a:off x="49530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8569" name="Oval 25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s</a:t>
            </a:r>
          </a:p>
        </p:txBody>
      </p:sp>
      <p:sp>
        <p:nvSpPr>
          <p:cNvPr id="108570" name="Oval 26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8571" name="Oval 27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8572" name="Oval 28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108573" name="Oval 29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8574" name="Oval 30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t</a:t>
            </a:r>
          </a:p>
        </p:txBody>
      </p:sp>
      <p:sp>
        <p:nvSpPr>
          <p:cNvPr id="108575" name="Line 31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76" name="Line 32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77" name="Line 33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78" name="Line 34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79" name="Line 35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80" name="Line 36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81" name="Line 37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82" name="Line 3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83" name="Line 39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84" name="Line 40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86" name="Line 42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87" name="Line 43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88" name="Line 44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89" name="Line 45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90" name="Line 46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91" name="Line 47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92" name="Line 48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94" name="Line 50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595" name="Line 51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603" name="Text Box 59"/>
          <p:cNvSpPr txBox="1">
            <a:spLocks noChangeArrowheads="1"/>
          </p:cNvSpPr>
          <p:nvPr/>
        </p:nvSpPr>
        <p:spPr bwMode="auto">
          <a:xfrm>
            <a:off x="3505202" y="3657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8585" name="Line 41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604" name="Line 60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8605" name="Text Box 61"/>
          <p:cNvSpPr txBox="1">
            <a:spLocks noChangeArrowheads="1"/>
          </p:cNvSpPr>
          <p:nvPr/>
        </p:nvSpPr>
        <p:spPr bwMode="auto">
          <a:xfrm>
            <a:off x="2438400" y="4724400"/>
            <a:ext cx="5867400" cy="3693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判定路径的容量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</a:t>
            </a:r>
            <a:r>
              <a:rPr lang="en-US" altLang="zh-CN" b="1" dirty="0">
                <a:latin typeface="Symbol" pitchFamily="18" charset="2"/>
                <a:ea typeface="宋体" pitchFamily="2" charset="-122"/>
              </a:rPr>
              <a:t>D</a:t>
            </a:r>
            <a:r>
              <a:rPr lang="zh-CN" altLang="en-US" b="1" dirty="0">
                <a:latin typeface="Symbol" pitchFamily="18" charset="2"/>
                <a:ea typeface="宋体" pitchFamily="2" charset="-122"/>
              </a:rPr>
              <a:t>。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  </a:t>
            </a:r>
          </a:p>
        </p:txBody>
      </p:sp>
      <p:sp>
        <p:nvSpPr>
          <p:cNvPr id="108606" name="Text Box 62"/>
          <p:cNvSpPr txBox="1">
            <a:spLocks noChangeArrowheads="1"/>
          </p:cNvSpPr>
          <p:nvPr/>
        </p:nvSpPr>
        <p:spPr bwMode="auto">
          <a:xfrm>
            <a:off x="2411760" y="5486400"/>
            <a:ext cx="5791200" cy="78483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在路径中发送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</a:t>
            </a:r>
            <a:r>
              <a:rPr lang="en-US" altLang="zh-CN" b="1" dirty="0">
                <a:latin typeface="Symbol" pitchFamily="18" charset="2"/>
                <a:ea typeface="宋体" pitchFamily="2" charset="-122"/>
              </a:rPr>
              <a:t>D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</a:t>
            </a:r>
            <a:r>
              <a:rPr lang="zh-CN" altLang="en-US" b="1" dirty="0">
                <a:latin typeface="Arial" pitchFamily="34" charset="0"/>
                <a:ea typeface="宋体" pitchFamily="2" charset="-122"/>
              </a:rPr>
              <a:t>单位的流。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更新剩余网络。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322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8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8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8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8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8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 animBg="1" autoUpdateAnimBg="0"/>
      <p:bldP spid="108552" grpId="0" animBg="1" autoUpdateAnimBg="0"/>
      <p:bldP spid="108567" grpId="0" animBg="1" autoUpdateAnimBg="0"/>
      <p:bldP spid="108603" grpId="0" animBg="1" autoUpdateAnimBg="0"/>
      <p:bldP spid="108604" grpId="0" animBg="1"/>
      <p:bldP spid="108605" grpId="0" animBg="1" autoUpdateAnimBg="0"/>
      <p:bldP spid="108606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ext Box 3"/>
          <p:cNvSpPr txBox="1">
            <a:spLocks noChangeArrowheads="1"/>
          </p:cNvSpPr>
          <p:nvPr/>
        </p:nvSpPr>
        <p:spPr bwMode="auto">
          <a:xfrm>
            <a:off x="6248402" y="390207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9572" name="Text Box 4"/>
          <p:cNvSpPr txBox="1">
            <a:spLocks noChangeArrowheads="1"/>
          </p:cNvSpPr>
          <p:nvPr/>
        </p:nvSpPr>
        <p:spPr bwMode="auto">
          <a:xfrm>
            <a:off x="3505202" y="367347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9573" name="Text Box 5"/>
          <p:cNvSpPr txBox="1">
            <a:spLocks noChangeArrowheads="1"/>
          </p:cNvSpPr>
          <p:nvPr/>
        </p:nvSpPr>
        <p:spPr bwMode="auto">
          <a:xfrm>
            <a:off x="3806827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9575" name="Text Box 7"/>
          <p:cNvSpPr txBox="1">
            <a:spLocks noChangeArrowheads="1"/>
          </p:cNvSpPr>
          <p:nvPr/>
        </p:nvSpPr>
        <p:spPr bwMode="auto">
          <a:xfrm>
            <a:off x="4340227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9576" name="Text Box 8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9577" name="Text Box 9"/>
          <p:cNvSpPr txBox="1">
            <a:spLocks noChangeArrowheads="1"/>
          </p:cNvSpPr>
          <p:nvPr/>
        </p:nvSpPr>
        <p:spPr bwMode="auto">
          <a:xfrm>
            <a:off x="6329365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9578" name="Text Box 10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9579" name="Text Box 11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9580" name="Text Box 12"/>
          <p:cNvSpPr txBox="1">
            <a:spLocks noChangeArrowheads="1"/>
          </p:cNvSpPr>
          <p:nvPr/>
        </p:nvSpPr>
        <p:spPr bwMode="auto">
          <a:xfrm>
            <a:off x="6248402" y="3886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9581" name="Text Box 13"/>
          <p:cNvSpPr txBox="1">
            <a:spLocks noChangeArrowheads="1"/>
          </p:cNvSpPr>
          <p:nvPr/>
        </p:nvSpPr>
        <p:spPr bwMode="auto">
          <a:xfrm>
            <a:off x="4340227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9582" name="Text Box 14"/>
          <p:cNvSpPr txBox="1">
            <a:spLocks noChangeArrowheads="1"/>
          </p:cNvSpPr>
          <p:nvPr/>
        </p:nvSpPr>
        <p:spPr bwMode="auto">
          <a:xfrm>
            <a:off x="6397627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9583" name="Text Box 15"/>
          <p:cNvSpPr txBox="1">
            <a:spLocks noChangeArrowheads="1"/>
          </p:cNvSpPr>
          <p:nvPr/>
        </p:nvSpPr>
        <p:spPr bwMode="auto">
          <a:xfrm>
            <a:off x="4800602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9584" name="Text Box 16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9585" name="Text Box 17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9586" name="Text Box 18"/>
          <p:cNvSpPr txBox="1">
            <a:spLocks noChangeArrowheads="1"/>
          </p:cNvSpPr>
          <p:nvPr/>
        </p:nvSpPr>
        <p:spPr bwMode="auto">
          <a:xfrm>
            <a:off x="6329365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b="1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9587" name="Text Box 19"/>
          <p:cNvSpPr txBox="1">
            <a:spLocks noChangeArrowheads="1"/>
          </p:cNvSpPr>
          <p:nvPr/>
        </p:nvSpPr>
        <p:spPr bwMode="auto">
          <a:xfrm>
            <a:off x="4803777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9588" name="Rectangle 2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Ford-Fulkerson </a:t>
            </a:r>
            <a:r>
              <a:rPr lang="zh-CN" altLang="en-US">
                <a:ea typeface="宋体" pitchFamily="2" charset="-122"/>
              </a:rPr>
              <a:t>最大流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09589" name="Text Box 21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9590" name="Text Box 22"/>
          <p:cNvSpPr txBox="1">
            <a:spLocks noChangeArrowheads="1"/>
          </p:cNvSpPr>
          <p:nvPr/>
        </p:nvSpPr>
        <p:spPr bwMode="auto">
          <a:xfrm>
            <a:off x="5638802" y="17526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9591" name="Text Box 23"/>
          <p:cNvSpPr txBox="1">
            <a:spLocks noChangeArrowheads="1"/>
          </p:cNvSpPr>
          <p:nvPr/>
        </p:nvSpPr>
        <p:spPr bwMode="auto">
          <a:xfrm>
            <a:off x="3657602" y="24384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b="1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9592" name="Text Box 24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9593" name="Text Box 25"/>
          <p:cNvSpPr txBox="1">
            <a:spLocks noChangeArrowheads="1"/>
          </p:cNvSpPr>
          <p:nvPr/>
        </p:nvSpPr>
        <p:spPr bwMode="auto">
          <a:xfrm>
            <a:off x="3810002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9594" name="Text Box 26"/>
          <p:cNvSpPr txBox="1">
            <a:spLocks noChangeArrowheads="1"/>
          </p:cNvSpPr>
          <p:nvPr/>
        </p:nvSpPr>
        <p:spPr bwMode="auto">
          <a:xfrm>
            <a:off x="49530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09595" name="Oval 27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s</a:t>
            </a:r>
          </a:p>
        </p:txBody>
      </p:sp>
      <p:sp>
        <p:nvSpPr>
          <p:cNvPr id="109596" name="Oval 28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9597" name="Oval 29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09598" name="Oval 30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109599" name="Oval 31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09600" name="Oval 32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t</a:t>
            </a:r>
          </a:p>
        </p:txBody>
      </p:sp>
      <p:sp>
        <p:nvSpPr>
          <p:cNvPr id="109601" name="Line 33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02" name="Line 34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03" name="Line 35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04" name="Line 36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05" name="Line 37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07" name="Line 39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08" name="Line 40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09" name="Line 41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10" name="Line 42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11" name="Line 43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12" name="Line 44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13" name="Line 45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14" name="Line 46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15" name="Line 47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16" name="Line 48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17" name="Line 49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20" name="Text Box 52"/>
          <p:cNvSpPr txBox="1">
            <a:spLocks noChangeArrowheads="1"/>
          </p:cNvSpPr>
          <p:nvPr/>
        </p:nvSpPr>
        <p:spPr bwMode="auto">
          <a:xfrm>
            <a:off x="2438400" y="4724400"/>
            <a:ext cx="5867400" cy="3693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ea typeface="宋体" pitchFamily="2" charset="-122"/>
              </a:rPr>
              <a:t>寻找任何</a:t>
            </a:r>
            <a:r>
              <a:rPr lang="en-US" altLang="zh-CN" b="1" dirty="0">
                <a:ea typeface="宋体" pitchFamily="2" charset="-122"/>
              </a:rPr>
              <a:t> s-t </a:t>
            </a:r>
            <a:r>
              <a:rPr lang="zh-CN" altLang="en-US" b="1" dirty="0">
                <a:ea typeface="宋体" pitchFamily="2" charset="-122"/>
              </a:rPr>
              <a:t>路径。</a:t>
            </a:r>
            <a:endParaRPr lang="en-US" altLang="zh-CN" b="1" dirty="0">
              <a:ea typeface="宋体" pitchFamily="2" charset="-122"/>
            </a:endParaRPr>
          </a:p>
        </p:txBody>
      </p:sp>
      <p:sp>
        <p:nvSpPr>
          <p:cNvPr id="109622" name="Text Box 54"/>
          <p:cNvSpPr txBox="1">
            <a:spLocks noChangeArrowheads="1"/>
          </p:cNvSpPr>
          <p:nvPr/>
        </p:nvSpPr>
        <p:spPr bwMode="auto">
          <a:xfrm>
            <a:off x="3505202" y="3657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09623" name="Line 55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25" name="Line 57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26" name="Line 58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627" name="Line 59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74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9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9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9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9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620" grpId="0" animBg="1" autoUpdateAnimBg="0"/>
      <p:bldP spid="109625" grpId="0" animBg="1"/>
      <p:bldP spid="109626" grpId="0" animBg="1"/>
      <p:bldP spid="1096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12" name="Text Box 20"/>
          <p:cNvSpPr txBox="1">
            <a:spLocks noChangeArrowheads="1"/>
          </p:cNvSpPr>
          <p:nvPr/>
        </p:nvSpPr>
        <p:spPr bwMode="auto">
          <a:xfrm>
            <a:off x="5638802" y="17526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0616" name="Text Box 24"/>
          <p:cNvSpPr txBox="1">
            <a:spLocks noChangeArrowheads="1"/>
          </p:cNvSpPr>
          <p:nvPr/>
        </p:nvSpPr>
        <p:spPr bwMode="auto">
          <a:xfrm>
            <a:off x="4949827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0653" name="Text Box 61"/>
          <p:cNvSpPr txBox="1">
            <a:spLocks noChangeArrowheads="1"/>
          </p:cNvSpPr>
          <p:nvPr/>
        </p:nvSpPr>
        <p:spPr bwMode="auto">
          <a:xfrm>
            <a:off x="5254627" y="15240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0654" name="Text Box 62"/>
          <p:cNvSpPr txBox="1">
            <a:spLocks noChangeArrowheads="1"/>
          </p:cNvSpPr>
          <p:nvPr/>
        </p:nvSpPr>
        <p:spPr bwMode="auto">
          <a:xfrm>
            <a:off x="6705602" y="22860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0655" name="Text Box 63"/>
          <p:cNvSpPr txBox="1">
            <a:spLocks noChangeArrowheads="1"/>
          </p:cNvSpPr>
          <p:nvPr/>
        </p:nvSpPr>
        <p:spPr bwMode="auto">
          <a:xfrm>
            <a:off x="3733802" y="2133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0650" name="Text Box 58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10651" name="Text Box 59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0652" name="Text Box 60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6248402" y="390207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0595" name="Text Box 3"/>
          <p:cNvSpPr txBox="1">
            <a:spLocks noChangeArrowheads="1"/>
          </p:cNvSpPr>
          <p:nvPr/>
        </p:nvSpPr>
        <p:spPr bwMode="auto">
          <a:xfrm>
            <a:off x="3505202" y="367347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0596" name="Text Box 4"/>
          <p:cNvSpPr txBox="1">
            <a:spLocks noChangeArrowheads="1"/>
          </p:cNvSpPr>
          <p:nvPr/>
        </p:nvSpPr>
        <p:spPr bwMode="auto">
          <a:xfrm>
            <a:off x="3806827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0597" name="Text Box 5"/>
          <p:cNvSpPr txBox="1">
            <a:spLocks noChangeArrowheads="1"/>
          </p:cNvSpPr>
          <p:nvPr/>
        </p:nvSpPr>
        <p:spPr bwMode="auto">
          <a:xfrm>
            <a:off x="4340227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0598" name="Text Box 6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0601" name="Text Box 9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10602" name="Text Box 10"/>
          <p:cNvSpPr txBox="1">
            <a:spLocks noChangeArrowheads="1"/>
          </p:cNvSpPr>
          <p:nvPr/>
        </p:nvSpPr>
        <p:spPr bwMode="auto">
          <a:xfrm>
            <a:off x="6248402" y="3886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0603" name="Text Box 11"/>
          <p:cNvSpPr txBox="1">
            <a:spLocks noChangeArrowheads="1"/>
          </p:cNvSpPr>
          <p:nvPr/>
        </p:nvSpPr>
        <p:spPr bwMode="auto">
          <a:xfrm>
            <a:off x="4340227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0605" name="Text Box 13"/>
          <p:cNvSpPr txBox="1">
            <a:spLocks noChangeArrowheads="1"/>
          </p:cNvSpPr>
          <p:nvPr/>
        </p:nvSpPr>
        <p:spPr bwMode="auto">
          <a:xfrm>
            <a:off x="4800602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0607" name="Text Box 15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0609" name="Text Box 17"/>
          <p:cNvSpPr txBox="1">
            <a:spLocks noChangeArrowheads="1"/>
          </p:cNvSpPr>
          <p:nvPr/>
        </p:nvSpPr>
        <p:spPr bwMode="auto">
          <a:xfrm>
            <a:off x="4803777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0610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Ford-Fulkerson </a:t>
            </a:r>
            <a:r>
              <a:rPr lang="zh-CN" altLang="en-US">
                <a:ea typeface="宋体" pitchFamily="2" charset="-122"/>
              </a:rPr>
              <a:t>最大流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10611" name="Text Box 19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b="1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0614" name="Text Box 22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0615" name="Text Box 23"/>
          <p:cNvSpPr txBox="1">
            <a:spLocks noChangeArrowheads="1"/>
          </p:cNvSpPr>
          <p:nvPr/>
        </p:nvSpPr>
        <p:spPr bwMode="auto">
          <a:xfrm>
            <a:off x="3810002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0617" name="Oval 25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s</a:t>
            </a:r>
          </a:p>
        </p:txBody>
      </p:sp>
      <p:sp>
        <p:nvSpPr>
          <p:cNvPr id="110618" name="Oval 26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0619" name="Oval 27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10620" name="Oval 28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110621" name="Oval 29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10622" name="Oval 30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t</a:t>
            </a:r>
          </a:p>
        </p:txBody>
      </p:sp>
      <p:sp>
        <p:nvSpPr>
          <p:cNvPr id="110623" name="Line 31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24" name="Line 32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25" name="Line 33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26" name="Line 34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27" name="Line 35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28" name="Line 36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29" name="Line 37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30" name="Line 3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31" name="Line 39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32" name="Line 40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33" name="Line 41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34" name="Line 42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35" name="Line 43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36" name="Line 44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37" name="Line 45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38" name="Line 46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40" name="Text Box 48"/>
          <p:cNvSpPr txBox="1">
            <a:spLocks noChangeArrowheads="1"/>
          </p:cNvSpPr>
          <p:nvPr/>
        </p:nvSpPr>
        <p:spPr bwMode="auto">
          <a:xfrm>
            <a:off x="3505202" y="3657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0641" name="Line 49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42" name="Line 50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43" name="Line 51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44" name="Line 52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45" name="Line 53"/>
          <p:cNvSpPr>
            <a:spLocks noChangeShapeType="1"/>
          </p:cNvSpPr>
          <p:nvPr/>
        </p:nvSpPr>
        <p:spPr bwMode="auto">
          <a:xfrm flipH="1">
            <a:off x="3276600" y="1828800"/>
            <a:ext cx="858838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46" name="Line 54"/>
          <p:cNvSpPr>
            <a:spLocks noChangeShapeType="1"/>
          </p:cNvSpPr>
          <p:nvPr/>
        </p:nvSpPr>
        <p:spPr bwMode="auto">
          <a:xfrm flipH="1" flipV="1">
            <a:off x="4572000" y="16002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47" name="Line 55"/>
          <p:cNvSpPr>
            <a:spLocks noChangeShapeType="1"/>
          </p:cNvSpPr>
          <p:nvPr/>
        </p:nvSpPr>
        <p:spPr bwMode="auto">
          <a:xfrm flipH="1" flipV="1">
            <a:off x="6629400" y="1905000"/>
            <a:ext cx="8382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56" name="Line 64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0657" name="Text Box 65"/>
          <p:cNvSpPr txBox="1">
            <a:spLocks noChangeArrowheads="1"/>
          </p:cNvSpPr>
          <p:nvPr/>
        </p:nvSpPr>
        <p:spPr bwMode="auto">
          <a:xfrm>
            <a:off x="2438400" y="4724400"/>
            <a:ext cx="5867400" cy="3693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判定路径的容量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</a:t>
            </a:r>
            <a:r>
              <a:rPr lang="en-US" altLang="zh-CN" b="1" dirty="0">
                <a:latin typeface="Symbol" pitchFamily="18" charset="2"/>
                <a:ea typeface="宋体" pitchFamily="2" charset="-122"/>
              </a:rPr>
              <a:t>D</a:t>
            </a:r>
            <a:r>
              <a:rPr lang="zh-CN" altLang="en-US" b="1" dirty="0">
                <a:latin typeface="Symbol" pitchFamily="18" charset="2"/>
                <a:ea typeface="宋体" pitchFamily="2" charset="-122"/>
              </a:rPr>
              <a:t>。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  </a:t>
            </a:r>
          </a:p>
        </p:txBody>
      </p:sp>
      <p:sp>
        <p:nvSpPr>
          <p:cNvPr id="110658" name="Text Box 66"/>
          <p:cNvSpPr txBox="1">
            <a:spLocks noChangeArrowheads="1"/>
          </p:cNvSpPr>
          <p:nvPr/>
        </p:nvSpPr>
        <p:spPr bwMode="auto">
          <a:xfrm>
            <a:off x="2411760" y="5486400"/>
            <a:ext cx="5791200" cy="78483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在路径中发送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</a:t>
            </a:r>
            <a:r>
              <a:rPr lang="en-US" altLang="zh-CN" b="1" dirty="0">
                <a:latin typeface="Symbol" pitchFamily="18" charset="2"/>
                <a:ea typeface="宋体" pitchFamily="2" charset="-122"/>
              </a:rPr>
              <a:t>D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</a:t>
            </a:r>
            <a:r>
              <a:rPr lang="zh-CN" altLang="en-US" b="1" dirty="0">
                <a:latin typeface="Arial" pitchFamily="34" charset="0"/>
                <a:ea typeface="宋体" pitchFamily="2" charset="-122"/>
              </a:rPr>
              <a:t>单位的流。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更新剩余网络。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719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0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0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0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0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0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0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0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0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10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0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53" grpId="0" animBg="1" autoUpdateAnimBg="0"/>
      <p:bldP spid="110654" grpId="0" animBg="1" autoUpdateAnimBg="0"/>
      <p:bldP spid="110655" grpId="0" animBg="1" autoUpdateAnimBg="0"/>
      <p:bldP spid="110601" grpId="0" animBg="1" autoUpdateAnimBg="0"/>
      <p:bldP spid="110611" grpId="0" animBg="1" autoUpdateAnimBg="0"/>
      <p:bldP spid="110614" grpId="0" animBg="1" autoUpdateAnimBg="0"/>
      <p:bldP spid="110645" grpId="0" animBg="1"/>
      <p:bldP spid="110646" grpId="0" animBg="1"/>
      <p:bldP spid="110647" grpId="0" animBg="1"/>
      <p:bldP spid="110656" grpId="0" animBg="1"/>
      <p:bldP spid="110657" grpId="0" animBg="1" autoUpdateAnimBg="0"/>
      <p:bldP spid="110658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2"/>
          <p:cNvSpPr txBox="1">
            <a:spLocks noChangeArrowheads="1"/>
          </p:cNvSpPr>
          <p:nvPr/>
        </p:nvSpPr>
        <p:spPr bwMode="auto">
          <a:xfrm>
            <a:off x="5638802" y="17526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1619" name="Text Box 3"/>
          <p:cNvSpPr txBox="1">
            <a:spLocks noChangeArrowheads="1"/>
          </p:cNvSpPr>
          <p:nvPr/>
        </p:nvSpPr>
        <p:spPr bwMode="auto">
          <a:xfrm>
            <a:off x="4949827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1620" name="Text Box 4"/>
          <p:cNvSpPr txBox="1">
            <a:spLocks noChangeArrowheads="1"/>
          </p:cNvSpPr>
          <p:nvPr/>
        </p:nvSpPr>
        <p:spPr bwMode="auto">
          <a:xfrm>
            <a:off x="5254627" y="15240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1621" name="Text Box 5"/>
          <p:cNvSpPr txBox="1">
            <a:spLocks noChangeArrowheads="1"/>
          </p:cNvSpPr>
          <p:nvPr/>
        </p:nvSpPr>
        <p:spPr bwMode="auto">
          <a:xfrm>
            <a:off x="6705602" y="22860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1622" name="Text Box 6"/>
          <p:cNvSpPr txBox="1">
            <a:spLocks noChangeArrowheads="1"/>
          </p:cNvSpPr>
          <p:nvPr/>
        </p:nvSpPr>
        <p:spPr bwMode="auto">
          <a:xfrm>
            <a:off x="3733802" y="2133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1623" name="Text Box 7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11624" name="Text Box 8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1625" name="Text Box 9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11626" name="Text Box 10"/>
          <p:cNvSpPr txBox="1">
            <a:spLocks noChangeArrowheads="1"/>
          </p:cNvSpPr>
          <p:nvPr/>
        </p:nvSpPr>
        <p:spPr bwMode="auto">
          <a:xfrm>
            <a:off x="6248402" y="390207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1627" name="Text Box 11"/>
          <p:cNvSpPr txBox="1">
            <a:spLocks noChangeArrowheads="1"/>
          </p:cNvSpPr>
          <p:nvPr/>
        </p:nvSpPr>
        <p:spPr bwMode="auto">
          <a:xfrm>
            <a:off x="3505202" y="367347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1628" name="Text Box 12"/>
          <p:cNvSpPr txBox="1">
            <a:spLocks noChangeArrowheads="1"/>
          </p:cNvSpPr>
          <p:nvPr/>
        </p:nvSpPr>
        <p:spPr bwMode="auto">
          <a:xfrm>
            <a:off x="3806827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1629" name="Text Box 13"/>
          <p:cNvSpPr txBox="1">
            <a:spLocks noChangeArrowheads="1"/>
          </p:cNvSpPr>
          <p:nvPr/>
        </p:nvSpPr>
        <p:spPr bwMode="auto">
          <a:xfrm>
            <a:off x="4340227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1630" name="Text Box 14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1631" name="Text Box 15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11632" name="Text Box 16"/>
          <p:cNvSpPr txBox="1">
            <a:spLocks noChangeArrowheads="1"/>
          </p:cNvSpPr>
          <p:nvPr/>
        </p:nvSpPr>
        <p:spPr bwMode="auto">
          <a:xfrm>
            <a:off x="6248402" y="3886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1633" name="Text Box 17"/>
          <p:cNvSpPr txBox="1">
            <a:spLocks noChangeArrowheads="1"/>
          </p:cNvSpPr>
          <p:nvPr/>
        </p:nvSpPr>
        <p:spPr bwMode="auto">
          <a:xfrm>
            <a:off x="4340227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1634" name="Text Box 18"/>
          <p:cNvSpPr txBox="1">
            <a:spLocks noChangeArrowheads="1"/>
          </p:cNvSpPr>
          <p:nvPr/>
        </p:nvSpPr>
        <p:spPr bwMode="auto">
          <a:xfrm>
            <a:off x="4800602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1635" name="Text Box 19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1636" name="Text Box 20"/>
          <p:cNvSpPr txBox="1">
            <a:spLocks noChangeArrowheads="1"/>
          </p:cNvSpPr>
          <p:nvPr/>
        </p:nvSpPr>
        <p:spPr bwMode="auto">
          <a:xfrm>
            <a:off x="4803777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1637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Ford-Fulkerson </a:t>
            </a:r>
            <a:r>
              <a:rPr lang="zh-CN" altLang="en-US">
                <a:ea typeface="宋体" pitchFamily="2" charset="-122"/>
              </a:rPr>
              <a:t>最大流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11638" name="Text Box 22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b="1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1639" name="Text Box 23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1640" name="Text Box 24"/>
          <p:cNvSpPr txBox="1">
            <a:spLocks noChangeArrowheads="1"/>
          </p:cNvSpPr>
          <p:nvPr/>
        </p:nvSpPr>
        <p:spPr bwMode="auto">
          <a:xfrm>
            <a:off x="3810002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1641" name="Oval 25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s</a:t>
            </a:r>
          </a:p>
        </p:txBody>
      </p:sp>
      <p:sp>
        <p:nvSpPr>
          <p:cNvPr id="111642" name="Oval 26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1643" name="Oval 27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11644" name="Oval 28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111645" name="Oval 29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11646" name="Oval 30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t</a:t>
            </a:r>
          </a:p>
        </p:txBody>
      </p:sp>
      <p:sp>
        <p:nvSpPr>
          <p:cNvPr id="111647" name="Line 31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48" name="Line 32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49" name="Line 33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50" name="Line 34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51" name="Line 35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52" name="Line 36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53" name="Line 37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54" name="Line 3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55" name="Line 39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56" name="Line 40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57" name="Line 41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58" name="Line 42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59" name="Line 43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60" name="Line 44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61" name="Line 45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62" name="Line 46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63" name="Text Box 47"/>
          <p:cNvSpPr txBox="1">
            <a:spLocks noChangeArrowheads="1"/>
          </p:cNvSpPr>
          <p:nvPr/>
        </p:nvSpPr>
        <p:spPr bwMode="auto">
          <a:xfrm>
            <a:off x="3505202" y="3657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1664" name="Line 48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67" name="Line 51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68" name="Line 52"/>
          <p:cNvSpPr>
            <a:spLocks noChangeShapeType="1"/>
          </p:cNvSpPr>
          <p:nvPr/>
        </p:nvSpPr>
        <p:spPr bwMode="auto">
          <a:xfrm flipH="1">
            <a:off x="3276600" y="1828800"/>
            <a:ext cx="858838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69" name="Line 53"/>
          <p:cNvSpPr>
            <a:spLocks noChangeShapeType="1"/>
          </p:cNvSpPr>
          <p:nvPr/>
        </p:nvSpPr>
        <p:spPr bwMode="auto">
          <a:xfrm flipH="1" flipV="1">
            <a:off x="4572000" y="16002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70" name="Line 54"/>
          <p:cNvSpPr>
            <a:spLocks noChangeShapeType="1"/>
          </p:cNvSpPr>
          <p:nvPr/>
        </p:nvSpPr>
        <p:spPr bwMode="auto">
          <a:xfrm flipH="1" flipV="1">
            <a:off x="6629400" y="1905000"/>
            <a:ext cx="8382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71" name="Text Box 55"/>
          <p:cNvSpPr txBox="1">
            <a:spLocks noChangeArrowheads="1"/>
          </p:cNvSpPr>
          <p:nvPr/>
        </p:nvSpPr>
        <p:spPr bwMode="auto">
          <a:xfrm>
            <a:off x="2438400" y="4724400"/>
            <a:ext cx="5867400" cy="78483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在剩余网络中没有 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 s-t </a:t>
            </a:r>
            <a:r>
              <a:rPr lang="zh-CN" altLang="en-US" b="1" dirty="0">
                <a:latin typeface="Arial" pitchFamily="34" charset="0"/>
                <a:ea typeface="宋体" pitchFamily="2" charset="-122"/>
              </a:rPr>
              <a:t>路径。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此流是最优的。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1673" name="Line 57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42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71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/>
          <p:cNvSpPr txBox="1">
            <a:spLocks noChangeArrowheads="1"/>
          </p:cNvSpPr>
          <p:nvPr/>
        </p:nvSpPr>
        <p:spPr bwMode="auto">
          <a:xfrm>
            <a:off x="5638802" y="17526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2643" name="Text Box 3"/>
          <p:cNvSpPr txBox="1">
            <a:spLocks noChangeArrowheads="1"/>
          </p:cNvSpPr>
          <p:nvPr/>
        </p:nvSpPr>
        <p:spPr bwMode="auto">
          <a:xfrm>
            <a:off x="4949827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5254627" y="15240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6705602" y="22860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2646" name="Text Box 6"/>
          <p:cNvSpPr txBox="1">
            <a:spLocks noChangeArrowheads="1"/>
          </p:cNvSpPr>
          <p:nvPr/>
        </p:nvSpPr>
        <p:spPr bwMode="auto">
          <a:xfrm>
            <a:off x="3733802" y="2133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2647" name="Text Box 7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12648" name="Text Box 8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2649" name="Text Box 9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12650" name="Text Box 10"/>
          <p:cNvSpPr txBox="1">
            <a:spLocks noChangeArrowheads="1"/>
          </p:cNvSpPr>
          <p:nvPr/>
        </p:nvSpPr>
        <p:spPr bwMode="auto">
          <a:xfrm>
            <a:off x="6248402" y="390207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2651" name="Text Box 11"/>
          <p:cNvSpPr txBox="1">
            <a:spLocks noChangeArrowheads="1"/>
          </p:cNvSpPr>
          <p:nvPr/>
        </p:nvSpPr>
        <p:spPr bwMode="auto">
          <a:xfrm>
            <a:off x="3505202" y="367347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2652" name="Text Box 12"/>
          <p:cNvSpPr txBox="1">
            <a:spLocks noChangeArrowheads="1"/>
          </p:cNvSpPr>
          <p:nvPr/>
        </p:nvSpPr>
        <p:spPr bwMode="auto">
          <a:xfrm>
            <a:off x="3806827" y="3124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2653" name="Text Box 13"/>
          <p:cNvSpPr txBox="1">
            <a:spLocks noChangeArrowheads="1"/>
          </p:cNvSpPr>
          <p:nvPr/>
        </p:nvSpPr>
        <p:spPr bwMode="auto">
          <a:xfrm>
            <a:off x="4340227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2654" name="Text Box 14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2655" name="Text Box 15"/>
          <p:cNvSpPr txBox="1">
            <a:spLocks noChangeArrowheads="1"/>
          </p:cNvSpPr>
          <p:nvPr/>
        </p:nvSpPr>
        <p:spPr bwMode="auto">
          <a:xfrm>
            <a:off x="5102227" y="990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12656" name="Text Box 16"/>
          <p:cNvSpPr txBox="1">
            <a:spLocks noChangeArrowheads="1"/>
          </p:cNvSpPr>
          <p:nvPr/>
        </p:nvSpPr>
        <p:spPr bwMode="auto">
          <a:xfrm>
            <a:off x="6248402" y="38862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2657" name="Text Box 17"/>
          <p:cNvSpPr txBox="1">
            <a:spLocks noChangeArrowheads="1"/>
          </p:cNvSpPr>
          <p:nvPr/>
        </p:nvSpPr>
        <p:spPr bwMode="auto">
          <a:xfrm>
            <a:off x="4340227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2658" name="Text Box 18"/>
          <p:cNvSpPr txBox="1">
            <a:spLocks noChangeArrowheads="1"/>
          </p:cNvSpPr>
          <p:nvPr/>
        </p:nvSpPr>
        <p:spPr bwMode="auto">
          <a:xfrm>
            <a:off x="4800602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2659" name="Text Box 19"/>
          <p:cNvSpPr txBox="1">
            <a:spLocks noChangeArrowheads="1"/>
          </p:cNvSpPr>
          <p:nvPr/>
        </p:nvSpPr>
        <p:spPr bwMode="auto">
          <a:xfrm>
            <a:off x="6478590" y="2971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2660" name="Text Box 20"/>
          <p:cNvSpPr txBox="1">
            <a:spLocks noChangeArrowheads="1"/>
          </p:cNvSpPr>
          <p:nvPr/>
        </p:nvSpPr>
        <p:spPr bwMode="auto">
          <a:xfrm>
            <a:off x="4803777" y="3352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2661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Ford-Fulkerson </a:t>
            </a:r>
            <a:r>
              <a:rPr lang="zh-CN" altLang="en-US">
                <a:ea typeface="宋体" pitchFamily="2" charset="-122"/>
              </a:rPr>
              <a:t>最大流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12662" name="Text Box 22"/>
          <p:cNvSpPr txBox="1">
            <a:spLocks noChangeArrowheads="1"/>
          </p:cNvSpPr>
          <p:nvPr/>
        </p:nvSpPr>
        <p:spPr bwMode="auto">
          <a:xfrm>
            <a:off x="7086602" y="1828800"/>
            <a:ext cx="5381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b="1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2663" name="Text Box 23"/>
          <p:cNvSpPr txBox="1">
            <a:spLocks noChangeArrowheads="1"/>
          </p:cNvSpPr>
          <p:nvPr/>
        </p:nvSpPr>
        <p:spPr bwMode="auto">
          <a:xfrm>
            <a:off x="3276602" y="18288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2664" name="Text Box 24"/>
          <p:cNvSpPr txBox="1">
            <a:spLocks noChangeArrowheads="1"/>
          </p:cNvSpPr>
          <p:nvPr/>
        </p:nvSpPr>
        <p:spPr bwMode="auto">
          <a:xfrm>
            <a:off x="3810002" y="3108325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latin typeface="Arial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112665" name="Oval 25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s</a:t>
            </a:r>
          </a:p>
        </p:txBody>
      </p:sp>
      <p:sp>
        <p:nvSpPr>
          <p:cNvPr id="112666" name="Oval 26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2667" name="Oval 27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12668" name="Oval 28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112669" name="Oval 29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12670" name="Oval 30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t</a:t>
            </a:r>
          </a:p>
        </p:txBody>
      </p:sp>
      <p:sp>
        <p:nvSpPr>
          <p:cNvPr id="112671" name="Line 31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72" name="Line 32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73" name="Line 33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74" name="Line 34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75" name="Line 35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76" name="Line 36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77" name="Line 37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78" name="Line 3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79" name="Line 39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80" name="Line 40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81" name="Line 41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82" name="Line 42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83" name="Line 43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84" name="Line 44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85" name="Line 45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86" name="Line 46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87" name="Text Box 47"/>
          <p:cNvSpPr txBox="1">
            <a:spLocks noChangeArrowheads="1"/>
          </p:cNvSpPr>
          <p:nvPr/>
        </p:nvSpPr>
        <p:spPr bwMode="auto">
          <a:xfrm>
            <a:off x="3505202" y="3657600"/>
            <a:ext cx="536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9900"/>
                </a:solidFill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2688" name="Line 48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89" name="Line 49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90" name="Line 50"/>
          <p:cNvSpPr>
            <a:spLocks noChangeShapeType="1"/>
          </p:cNvSpPr>
          <p:nvPr/>
        </p:nvSpPr>
        <p:spPr bwMode="auto">
          <a:xfrm flipH="1">
            <a:off x="3276600" y="1828800"/>
            <a:ext cx="858838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91" name="Line 51"/>
          <p:cNvSpPr>
            <a:spLocks noChangeShapeType="1"/>
          </p:cNvSpPr>
          <p:nvPr/>
        </p:nvSpPr>
        <p:spPr bwMode="auto">
          <a:xfrm flipH="1" flipV="1">
            <a:off x="4572000" y="16002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92" name="Line 52"/>
          <p:cNvSpPr>
            <a:spLocks noChangeShapeType="1"/>
          </p:cNvSpPr>
          <p:nvPr/>
        </p:nvSpPr>
        <p:spPr bwMode="auto">
          <a:xfrm flipH="1" flipV="1">
            <a:off x="6629400" y="1905000"/>
            <a:ext cx="8382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93" name="Text Box 53"/>
          <p:cNvSpPr txBox="1">
            <a:spLocks noChangeArrowheads="1"/>
          </p:cNvSpPr>
          <p:nvPr/>
        </p:nvSpPr>
        <p:spPr bwMode="auto">
          <a:xfrm>
            <a:off x="2438400" y="4724400"/>
            <a:ext cx="5867400" cy="3693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这些是从结点 </a:t>
            </a:r>
            <a:r>
              <a:rPr lang="en-US" altLang="zh-CN" b="1" dirty="0">
                <a:latin typeface="Arial" pitchFamily="34" charset="0"/>
                <a:ea typeface="宋体" pitchFamily="2" charset="-122"/>
              </a:rPr>
              <a:t>s </a:t>
            </a:r>
            <a:r>
              <a:rPr lang="zh-CN" altLang="en-US" b="1" dirty="0">
                <a:latin typeface="Arial" pitchFamily="34" charset="0"/>
                <a:ea typeface="宋体" pitchFamily="2" charset="-122"/>
              </a:rPr>
              <a:t>可达的结点。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2694" name="Line 54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95" name="Oval 55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s</a:t>
            </a:r>
          </a:p>
        </p:txBody>
      </p:sp>
      <p:sp>
        <p:nvSpPr>
          <p:cNvPr id="112696" name="Oval 56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112697" name="Oval 57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112698" name="Oval 58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112699" name="Oval 59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>
                <a:latin typeface="Arial" pitchFamily="34" charset="0"/>
                <a:ea typeface="宋体" pitchFamily="2" charset="-122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7757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2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2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2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3" grpId="0" animBg="1" autoUpdateAnimBg="0"/>
      <p:bldP spid="112695" grpId="0" animBg="1" autoUpdateAnimBg="0"/>
      <p:bldP spid="112696" grpId="0" animBg="1" autoUpdateAnimBg="0"/>
      <p:bldP spid="112697" grpId="0" animBg="1" autoUpdateAnimBg="0"/>
      <p:bldP spid="112698" grpId="0" animBg="1" autoUpdateAnimBg="0"/>
      <p:bldP spid="112699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Ford-Fulkerson </a:t>
            </a:r>
            <a:r>
              <a:rPr lang="zh-CN" altLang="en-US">
                <a:ea typeface="宋体" pitchFamily="2" charset="-122"/>
              </a:rPr>
              <a:t>最大流</a:t>
            </a:r>
            <a:endParaRPr lang="en-US" altLang="zh-CN">
              <a:ea typeface="宋体" pitchFamily="2" charset="-122"/>
            </a:endParaRPr>
          </a:p>
        </p:txBody>
      </p:sp>
      <p:grpSp>
        <p:nvGrpSpPr>
          <p:cNvPr id="115743" name="Group 31"/>
          <p:cNvGrpSpPr>
            <a:grpSpLocks/>
          </p:cNvGrpSpPr>
          <p:nvPr/>
        </p:nvGrpSpPr>
        <p:grpSpPr bwMode="auto">
          <a:xfrm>
            <a:off x="2743200" y="1100140"/>
            <a:ext cx="5334000" cy="3395663"/>
            <a:chOff x="1728" y="693"/>
            <a:chExt cx="3360" cy="2139"/>
          </a:xfrm>
        </p:grpSpPr>
        <p:sp>
          <p:nvSpPr>
            <p:cNvPr id="115715" name="Text Box 3"/>
            <p:cNvSpPr txBox="1">
              <a:spLocks noChangeArrowheads="1"/>
            </p:cNvSpPr>
            <p:nvPr/>
          </p:nvSpPr>
          <p:spPr bwMode="auto">
            <a:xfrm>
              <a:off x="3214" y="693"/>
              <a:ext cx="33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Arial" pitchFamily="34" charset="0"/>
                  <a:ea typeface="宋体" pitchFamily="2" charset="-122"/>
                </a:rPr>
                <a:t>1</a:t>
              </a:r>
            </a:p>
          </p:txBody>
        </p:sp>
        <p:grpSp>
          <p:nvGrpSpPr>
            <p:cNvPr id="115742" name="Group 30"/>
            <p:cNvGrpSpPr>
              <a:grpSpLocks/>
            </p:cNvGrpSpPr>
            <p:nvPr/>
          </p:nvGrpSpPr>
          <p:grpSpPr bwMode="auto">
            <a:xfrm>
              <a:off x="1728" y="816"/>
              <a:ext cx="3360" cy="2016"/>
              <a:chOff x="1728" y="816"/>
              <a:chExt cx="3360" cy="2016"/>
            </a:xfrm>
          </p:grpSpPr>
          <p:sp>
            <p:nvSpPr>
              <p:cNvPr id="115716" name="Text Box 4"/>
              <p:cNvSpPr txBox="1">
                <a:spLocks noChangeArrowheads="1"/>
              </p:cNvSpPr>
              <p:nvPr/>
            </p:nvSpPr>
            <p:spPr bwMode="auto">
              <a:xfrm>
                <a:off x="4464" y="1152"/>
                <a:ext cx="339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b="1">
                    <a:latin typeface="Arial" pitchFamily="34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115718" name="Text Box 6"/>
              <p:cNvSpPr txBox="1">
                <a:spLocks noChangeArrowheads="1"/>
              </p:cNvSpPr>
              <p:nvPr/>
            </p:nvSpPr>
            <p:spPr bwMode="auto">
              <a:xfrm>
                <a:off x="3985" y="1536"/>
                <a:ext cx="338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b="1">
                    <a:latin typeface="Arial" pitchFamily="34" charset="0"/>
                    <a:ea typeface="宋体" pitchFamily="2" charset="-122"/>
                  </a:rPr>
                  <a:t>2</a:t>
                </a:r>
              </a:p>
            </p:txBody>
          </p:sp>
          <p:sp>
            <p:nvSpPr>
              <p:cNvPr id="115719" name="Text Box 7"/>
              <p:cNvSpPr txBox="1">
                <a:spLocks noChangeArrowheads="1"/>
              </p:cNvSpPr>
              <p:nvPr/>
            </p:nvSpPr>
            <p:spPr bwMode="auto">
              <a:xfrm>
                <a:off x="3840" y="1968"/>
                <a:ext cx="338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b="1">
                    <a:latin typeface="Arial" pitchFamily="34" charset="0"/>
                    <a:ea typeface="宋体" pitchFamily="2" charset="-122"/>
                  </a:rPr>
                  <a:t>2</a:t>
                </a:r>
              </a:p>
            </p:txBody>
          </p:sp>
          <p:sp>
            <p:nvSpPr>
              <p:cNvPr id="115721" name="Text Box 9"/>
              <p:cNvSpPr txBox="1">
                <a:spLocks noChangeArrowheads="1"/>
              </p:cNvSpPr>
              <p:nvPr/>
            </p:nvSpPr>
            <p:spPr bwMode="auto">
              <a:xfrm>
                <a:off x="2304" y="1536"/>
                <a:ext cx="338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b="1">
                    <a:latin typeface="Arial" pitchFamily="34" charset="0"/>
                    <a:ea typeface="宋体" pitchFamily="2" charset="-122"/>
                  </a:rPr>
                  <a:t>2</a:t>
                </a:r>
              </a:p>
            </p:txBody>
          </p:sp>
          <p:sp>
            <p:nvSpPr>
              <p:cNvPr id="115722" name="Text Box 10"/>
              <p:cNvSpPr txBox="1">
                <a:spLocks noChangeArrowheads="1"/>
              </p:cNvSpPr>
              <p:nvPr/>
            </p:nvSpPr>
            <p:spPr bwMode="auto">
              <a:xfrm>
                <a:off x="2064" y="1152"/>
                <a:ext cx="338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b="1">
                    <a:latin typeface="Arial" pitchFamily="34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115723" name="Text Box 11"/>
              <p:cNvSpPr txBox="1">
                <a:spLocks noChangeArrowheads="1"/>
              </p:cNvSpPr>
              <p:nvPr/>
            </p:nvSpPr>
            <p:spPr bwMode="auto">
              <a:xfrm>
                <a:off x="2398" y="1958"/>
                <a:ext cx="338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b="1">
                    <a:latin typeface="Arial" pitchFamily="34" charset="0"/>
                    <a:ea typeface="宋体" pitchFamily="2" charset="-122"/>
                  </a:rPr>
                  <a:t>2</a:t>
                </a:r>
              </a:p>
            </p:txBody>
          </p:sp>
          <p:sp>
            <p:nvSpPr>
              <p:cNvPr id="115725" name="Oval 13"/>
              <p:cNvSpPr>
                <a:spLocks noChangeArrowheads="1"/>
              </p:cNvSpPr>
              <p:nvPr/>
            </p:nvSpPr>
            <p:spPr bwMode="auto">
              <a:xfrm>
                <a:off x="1728" y="1728"/>
                <a:ext cx="336" cy="336"/>
              </a:xfrm>
              <a:prstGeom prst="ellipse">
                <a:avLst/>
              </a:prstGeom>
              <a:solidFill>
                <a:srgbClr val="00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zh-CN" sz="2800" b="1">
                    <a:latin typeface="Arial" pitchFamily="34" charset="0"/>
                    <a:ea typeface="宋体" pitchFamily="2" charset="-122"/>
                  </a:rPr>
                  <a:t>s</a:t>
                </a:r>
              </a:p>
            </p:txBody>
          </p:sp>
          <p:sp>
            <p:nvSpPr>
              <p:cNvPr id="115726" name="Oval 14"/>
              <p:cNvSpPr>
                <a:spLocks noChangeArrowheads="1"/>
              </p:cNvSpPr>
              <p:nvPr/>
            </p:nvSpPr>
            <p:spPr bwMode="auto">
              <a:xfrm>
                <a:off x="2544" y="816"/>
                <a:ext cx="336" cy="336"/>
              </a:xfrm>
              <a:prstGeom prst="ellipse">
                <a:avLst/>
              </a:prstGeom>
              <a:solidFill>
                <a:srgbClr val="00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zh-CN" sz="2800" b="1">
                    <a:latin typeface="Arial" pitchFamily="34" charset="0"/>
                    <a:ea typeface="宋体" pitchFamily="2" charset="-122"/>
                  </a:rPr>
                  <a:t>2</a:t>
                </a:r>
              </a:p>
            </p:txBody>
          </p:sp>
          <p:sp>
            <p:nvSpPr>
              <p:cNvPr id="115727" name="Oval 15"/>
              <p:cNvSpPr>
                <a:spLocks noChangeArrowheads="1"/>
              </p:cNvSpPr>
              <p:nvPr/>
            </p:nvSpPr>
            <p:spPr bwMode="auto">
              <a:xfrm>
                <a:off x="3360" y="1728"/>
                <a:ext cx="336" cy="336"/>
              </a:xfrm>
              <a:prstGeom prst="ellipse">
                <a:avLst/>
              </a:prstGeom>
              <a:solidFill>
                <a:srgbClr val="00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zh-CN" sz="2800" b="1">
                    <a:latin typeface="Arial" pitchFamily="34" charset="0"/>
                    <a:ea typeface="宋体" pitchFamily="2" charset="-122"/>
                  </a:rPr>
                  <a:t>4</a:t>
                </a:r>
              </a:p>
            </p:txBody>
          </p:sp>
          <p:sp>
            <p:nvSpPr>
              <p:cNvPr id="115728" name="Oval 16"/>
              <p:cNvSpPr>
                <a:spLocks noChangeArrowheads="1"/>
              </p:cNvSpPr>
              <p:nvPr/>
            </p:nvSpPr>
            <p:spPr bwMode="auto">
              <a:xfrm>
                <a:off x="3936" y="816"/>
                <a:ext cx="336" cy="336"/>
              </a:xfrm>
              <a:prstGeom prst="ellipse">
                <a:avLst/>
              </a:prstGeom>
              <a:solidFill>
                <a:srgbClr val="00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zh-CN" sz="2800" b="1">
                    <a:latin typeface="Arial" pitchFamily="34" charset="0"/>
                    <a:ea typeface="宋体" pitchFamily="2" charset="-122"/>
                  </a:rPr>
                  <a:t>5</a:t>
                </a:r>
              </a:p>
            </p:txBody>
          </p:sp>
          <p:sp>
            <p:nvSpPr>
              <p:cNvPr id="115729" name="Oval 17"/>
              <p:cNvSpPr>
                <a:spLocks noChangeArrowheads="1"/>
              </p:cNvSpPr>
              <p:nvPr/>
            </p:nvSpPr>
            <p:spPr bwMode="auto">
              <a:xfrm>
                <a:off x="2976" y="2496"/>
                <a:ext cx="336" cy="336"/>
              </a:xfrm>
              <a:prstGeom prst="ellipse">
                <a:avLst/>
              </a:prstGeom>
              <a:solidFill>
                <a:srgbClr val="00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zh-CN" sz="2800" b="1">
                    <a:latin typeface="Arial" pitchFamily="34" charset="0"/>
                    <a:ea typeface="宋体" pitchFamily="2" charset="-122"/>
                  </a:rPr>
                  <a:t>3</a:t>
                </a:r>
              </a:p>
            </p:txBody>
          </p:sp>
          <p:sp>
            <p:nvSpPr>
              <p:cNvPr id="115730" name="Oval 18"/>
              <p:cNvSpPr>
                <a:spLocks noChangeArrowheads="1"/>
              </p:cNvSpPr>
              <p:nvPr/>
            </p:nvSpPr>
            <p:spPr bwMode="auto">
              <a:xfrm>
                <a:off x="4752" y="1728"/>
                <a:ext cx="336" cy="336"/>
              </a:xfrm>
              <a:prstGeom prst="ellipse">
                <a:avLst/>
              </a:prstGeom>
              <a:solidFill>
                <a:srgbClr val="00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zh-CN" sz="2800" b="1">
                    <a:latin typeface="Arial" pitchFamily="34" charset="0"/>
                    <a:ea typeface="宋体" pitchFamily="2" charset="-122"/>
                  </a:rPr>
                  <a:t>t</a:t>
                </a:r>
              </a:p>
            </p:txBody>
          </p:sp>
          <p:sp>
            <p:nvSpPr>
              <p:cNvPr id="115731" name="Line 19"/>
              <p:cNvSpPr>
                <a:spLocks noChangeShapeType="1"/>
              </p:cNvSpPr>
              <p:nvPr/>
            </p:nvSpPr>
            <p:spPr bwMode="auto">
              <a:xfrm>
                <a:off x="2064" y="1920"/>
                <a:ext cx="96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5732" name="Line 20"/>
              <p:cNvSpPr>
                <a:spLocks noChangeShapeType="1"/>
              </p:cNvSpPr>
              <p:nvPr/>
            </p:nvSpPr>
            <p:spPr bwMode="auto">
              <a:xfrm flipV="1">
                <a:off x="1920" y="1008"/>
                <a:ext cx="624" cy="7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5733" name="Line 21"/>
              <p:cNvSpPr>
                <a:spLocks noChangeShapeType="1"/>
              </p:cNvSpPr>
              <p:nvPr/>
            </p:nvSpPr>
            <p:spPr bwMode="auto">
              <a:xfrm>
                <a:off x="2016" y="1776"/>
                <a:ext cx="13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5735" name="Line 23"/>
              <p:cNvSpPr>
                <a:spLocks noChangeShapeType="1"/>
              </p:cNvSpPr>
              <p:nvPr/>
            </p:nvSpPr>
            <p:spPr bwMode="auto">
              <a:xfrm>
                <a:off x="2880" y="935"/>
                <a:ext cx="105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5737" name="Line 25"/>
              <p:cNvSpPr>
                <a:spLocks noChangeShapeType="1"/>
              </p:cNvSpPr>
              <p:nvPr/>
            </p:nvSpPr>
            <p:spPr bwMode="auto">
              <a:xfrm>
                <a:off x="3648" y="1776"/>
                <a:ext cx="11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5738" name="Line 26"/>
              <p:cNvSpPr>
                <a:spLocks noChangeShapeType="1"/>
              </p:cNvSpPr>
              <p:nvPr/>
            </p:nvSpPr>
            <p:spPr bwMode="auto">
              <a:xfrm flipV="1">
                <a:off x="3312" y="1920"/>
                <a:ext cx="1440" cy="6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5739" name="Line 27"/>
              <p:cNvSpPr>
                <a:spLocks noChangeShapeType="1"/>
              </p:cNvSpPr>
              <p:nvPr/>
            </p:nvSpPr>
            <p:spPr bwMode="auto">
              <a:xfrm>
                <a:off x="4272" y="1104"/>
                <a:ext cx="52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15740" name="Text Box 28"/>
          <p:cNvSpPr txBox="1">
            <a:spLocks noChangeArrowheads="1"/>
          </p:cNvSpPr>
          <p:nvPr/>
        </p:nvSpPr>
        <p:spPr bwMode="auto">
          <a:xfrm>
            <a:off x="2971800" y="4724400"/>
            <a:ext cx="4495800" cy="36933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Arial" pitchFamily="34" charset="0"/>
                <a:ea typeface="宋体" pitchFamily="2" charset="-122"/>
              </a:rPr>
              <a:t>这是最优流。</a:t>
            </a:r>
            <a:endParaRPr lang="en-US" altLang="zh-CN" b="1" dirty="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951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5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40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Ford-Fulkerson</a:t>
            </a:r>
            <a:r>
              <a:rPr lang="zh-CN" altLang="en-US" dirty="0"/>
              <a:t>方法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19100" y="1193952"/>
            <a:ext cx="8545389" cy="5259101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dirty="0"/>
              <a:t>复杂度</a:t>
            </a:r>
            <a:endParaRPr lang="en-US" altLang="zh-CN" b="1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/>
              <a:t>　　</a:t>
            </a:r>
            <a:r>
              <a:rPr lang="zh-CN" altLang="zh-CN" b="1" dirty="0"/>
              <a:t>如果容量是整数</a:t>
            </a:r>
            <a:r>
              <a:rPr lang="zh-CN" altLang="zh-CN" b="1" dirty="0">
                <a:solidFill>
                  <a:schemeClr val="tx1"/>
                </a:solidFill>
              </a:rPr>
              <a:t>，因为每次扩张流至少增加</a:t>
            </a:r>
            <a:r>
              <a:rPr lang="en-US" altLang="zh-CN" b="1" dirty="0">
                <a:solidFill>
                  <a:schemeClr val="tx1"/>
                </a:solidFill>
              </a:rPr>
              <a:t>1</a:t>
            </a:r>
            <a:r>
              <a:rPr lang="zh-CN" altLang="zh-CN" b="1" dirty="0">
                <a:solidFill>
                  <a:schemeClr val="tx1"/>
                </a:solidFill>
              </a:rPr>
              <a:t>，因此这种方法至多</a:t>
            </a:r>
            <a:r>
              <a:rPr lang="en-US" altLang="zh-CN" b="1" dirty="0">
                <a:solidFill>
                  <a:schemeClr val="tx1"/>
                </a:solidFill>
              </a:rPr>
              <a:t> |</a:t>
            </a:r>
            <a:r>
              <a:rPr lang="en-US" altLang="zh-CN" b="1" i="1" dirty="0">
                <a:solidFill>
                  <a:schemeClr val="tx1"/>
                </a:solidFill>
              </a:rPr>
              <a:t>f</a:t>
            </a:r>
            <a:r>
              <a:rPr lang="en-US" altLang="zh-CN" b="1" dirty="0">
                <a:solidFill>
                  <a:schemeClr val="tx1"/>
                </a:solidFill>
              </a:rPr>
              <a:t>*| </a:t>
            </a:r>
            <a:r>
              <a:rPr lang="zh-CN" altLang="zh-CN" b="1" dirty="0">
                <a:solidFill>
                  <a:schemeClr val="tx1"/>
                </a:solidFill>
              </a:rPr>
              <a:t>步就可以计算出最大流</a:t>
            </a:r>
            <a:r>
              <a:rPr lang="en-US" altLang="zh-CN" b="1" i="1" dirty="0">
                <a:solidFill>
                  <a:schemeClr val="tx1"/>
                </a:solidFill>
              </a:rPr>
              <a:t>f</a:t>
            </a:r>
            <a:r>
              <a:rPr lang="en-US" altLang="zh-CN" b="1" dirty="0">
                <a:solidFill>
                  <a:schemeClr val="tx1"/>
                </a:solidFill>
              </a:rPr>
              <a:t>* </a:t>
            </a:r>
            <a:r>
              <a:rPr lang="zh-CN" altLang="zh-CN" b="1" dirty="0">
                <a:solidFill>
                  <a:schemeClr val="tx1"/>
                </a:solidFill>
              </a:rPr>
              <a:t>了。由于增广路经可以在</a:t>
            </a:r>
            <a:r>
              <a:rPr lang="en-US" altLang="zh-CN" b="1" dirty="0">
                <a:solidFill>
                  <a:schemeClr val="tx1"/>
                </a:solidFill>
              </a:rPr>
              <a:t>O(E)</a:t>
            </a:r>
            <a:r>
              <a:rPr lang="zh-CN" altLang="zh-CN" b="1" dirty="0">
                <a:solidFill>
                  <a:schemeClr val="tx1"/>
                </a:solidFill>
              </a:rPr>
              <a:t>（</a:t>
            </a:r>
            <a:r>
              <a:rPr lang="en-US" altLang="zh-CN" b="1" dirty="0">
                <a:solidFill>
                  <a:schemeClr val="tx1"/>
                </a:solidFill>
              </a:rPr>
              <a:t>E</a:t>
            </a:r>
            <a:r>
              <a:rPr lang="zh-CN" altLang="zh-CN" b="1" dirty="0">
                <a:solidFill>
                  <a:schemeClr val="tx1"/>
                </a:solidFill>
              </a:rPr>
              <a:t>是边数）时间内找到（比如用</a:t>
            </a:r>
            <a:r>
              <a:rPr lang="en-US" altLang="zh-CN" b="1" dirty="0">
                <a:solidFill>
                  <a:schemeClr val="tx1"/>
                </a:solidFill>
              </a:rPr>
              <a:t>DFS</a:t>
            </a:r>
            <a:r>
              <a:rPr lang="zh-CN" altLang="zh-CN" b="1" dirty="0">
                <a:solidFill>
                  <a:schemeClr val="tx1"/>
                </a:solidFill>
              </a:rPr>
              <a:t>），所以</a:t>
            </a:r>
            <a:r>
              <a:rPr lang="en-US" altLang="zh-CN" b="1" dirty="0">
                <a:solidFill>
                  <a:schemeClr val="tx1"/>
                </a:solidFill>
              </a:rPr>
              <a:t>Ford-Fulkerson</a:t>
            </a:r>
            <a:r>
              <a:rPr lang="zh-CN" altLang="zh-CN" b="1" dirty="0">
                <a:solidFill>
                  <a:schemeClr val="tx1"/>
                </a:solidFill>
              </a:rPr>
              <a:t>方法的时间</a:t>
            </a:r>
            <a:r>
              <a:rPr lang="zh-CN" altLang="zh-CN" b="1" dirty="0"/>
              <a:t>复杂度是</a:t>
            </a:r>
            <a:r>
              <a:rPr lang="en-US" altLang="zh-CN" b="1" dirty="0"/>
              <a:t>O(</a:t>
            </a:r>
            <a:r>
              <a:rPr lang="en-US" altLang="zh-CN" b="1" dirty="0" err="1"/>
              <a:t>E</a:t>
            </a:r>
            <a:r>
              <a:rPr lang="en-US" altLang="zh-CN" b="1" i="1" dirty="0" err="1"/>
              <a:t>f</a:t>
            </a:r>
            <a:r>
              <a:rPr lang="en-US" altLang="zh-CN" b="1" dirty="0"/>
              <a:t> )</a:t>
            </a:r>
            <a:r>
              <a:rPr lang="zh-CN" altLang="zh-CN" b="1" dirty="0">
                <a:solidFill>
                  <a:schemeClr val="tx1"/>
                </a:solidFill>
              </a:rPr>
              <a:t>（当输入的容量都是整数时）。</a:t>
            </a:r>
            <a:r>
              <a:rPr lang="zh-CN" altLang="zh-CN" b="1" dirty="0"/>
              <a:t>注意到该方法的时间复杂度取决于输入的值。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b="1" dirty="0"/>
              <a:t>　</a:t>
            </a:r>
            <a:r>
              <a:rPr lang="zh-CN" altLang="en-US" b="1" dirty="0">
                <a:solidFill>
                  <a:schemeClr val="tx1"/>
                </a:solidFill>
              </a:rPr>
              <a:t>　如果每一步流量增值为</a:t>
            </a:r>
            <a:r>
              <a:rPr lang="en-US" altLang="zh-CN" b="1" dirty="0">
                <a:solidFill>
                  <a:schemeClr val="tx1"/>
                </a:solidFill>
              </a:rPr>
              <a:t>1</a:t>
            </a:r>
            <a:r>
              <a:rPr lang="zh-CN" altLang="en-US" b="1" dirty="0">
                <a:solidFill>
                  <a:schemeClr val="tx1"/>
                </a:solidFill>
              </a:rPr>
              <a:t>，当最大流的值很大时，该算法的性能就会很悲剧。为了减少寻找增广路经的次数，容易想到每一步都在所有可能的增广路径中</a:t>
            </a:r>
            <a:r>
              <a:rPr lang="zh-CN" altLang="en-US" b="1" dirty="0"/>
              <a:t>选择有最大瓶颈容量的路径</a:t>
            </a:r>
            <a:r>
              <a:rPr lang="zh-CN" altLang="en-US" b="1" dirty="0">
                <a:solidFill>
                  <a:schemeClr val="tx1"/>
                </a:solidFill>
              </a:rPr>
              <a:t>，这种方法称为</a:t>
            </a:r>
            <a:r>
              <a:rPr lang="zh-CN" altLang="en-US" b="1" dirty="0"/>
              <a:t>最大容量增值（</a:t>
            </a:r>
            <a:r>
              <a:rPr lang="en-US" altLang="zh-CN" b="1" dirty="0"/>
              <a:t>MCA</a:t>
            </a:r>
            <a:r>
              <a:rPr lang="zh-CN" altLang="en-US" b="1" dirty="0"/>
              <a:t>）方法</a:t>
            </a:r>
            <a:r>
              <a:rPr lang="zh-CN" altLang="en-US" b="1" dirty="0">
                <a:solidFill>
                  <a:schemeClr val="tx1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109376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Edmonds–Karp</a:t>
            </a:r>
            <a:r>
              <a:rPr lang="zh-CN" altLang="en-US" dirty="0"/>
              <a:t>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</a:rPr>
              <a:t>FF</a:t>
            </a:r>
            <a:r>
              <a:rPr lang="zh-CN" altLang="en-US" sz="2800" b="1" dirty="0">
                <a:solidFill>
                  <a:schemeClr val="tx1"/>
                </a:solidFill>
              </a:rPr>
              <a:t>方法中第</a:t>
            </a:r>
            <a:r>
              <a:rPr lang="en-US" altLang="zh-CN" sz="2800" b="1" dirty="0">
                <a:solidFill>
                  <a:schemeClr val="tx1"/>
                </a:solidFill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</a:rPr>
              <a:t>步寻找增广路有不同方法，比如</a:t>
            </a:r>
            <a:r>
              <a:rPr lang="en-US" altLang="zh-CN" sz="2800" b="1" dirty="0">
                <a:solidFill>
                  <a:schemeClr val="tx1"/>
                </a:solidFill>
              </a:rPr>
              <a:t>DFS</a:t>
            </a:r>
            <a:r>
              <a:rPr lang="zh-CN" altLang="en-US" sz="2800" b="1" dirty="0">
                <a:solidFill>
                  <a:schemeClr val="tx1"/>
                </a:solidFill>
              </a:rPr>
              <a:t>和</a:t>
            </a:r>
            <a:r>
              <a:rPr lang="en-US" altLang="zh-CN" sz="2800" b="1" dirty="0">
                <a:solidFill>
                  <a:schemeClr val="tx1"/>
                </a:solidFill>
              </a:rPr>
              <a:t>BFS</a:t>
            </a:r>
            <a:r>
              <a:rPr lang="zh-CN" altLang="en-US" sz="2800" b="1" dirty="0">
                <a:solidFill>
                  <a:schemeClr val="tx1"/>
                </a:solidFill>
              </a:rPr>
              <a:t>。</a:t>
            </a:r>
          </a:p>
          <a:p>
            <a:r>
              <a:rPr lang="zh-CN" altLang="en-US" sz="2800" b="1" dirty="0">
                <a:solidFill>
                  <a:schemeClr val="tx1"/>
                </a:solidFill>
              </a:rPr>
              <a:t>如果用</a:t>
            </a:r>
            <a:r>
              <a:rPr lang="en-US" altLang="zh-CN" sz="2800" b="1" dirty="0">
                <a:solidFill>
                  <a:schemeClr val="tx1"/>
                </a:solidFill>
              </a:rPr>
              <a:t>BFS</a:t>
            </a:r>
            <a:r>
              <a:rPr lang="zh-CN" altLang="en-US" sz="2800" b="1" dirty="0">
                <a:solidFill>
                  <a:schemeClr val="tx1"/>
                </a:solidFill>
              </a:rPr>
              <a:t>，那么就是</a:t>
            </a:r>
            <a:r>
              <a:rPr lang="en-US" altLang="zh-CN" sz="2800" b="1" dirty="0"/>
              <a:t>Edmonds-Karp</a:t>
            </a:r>
            <a:r>
              <a:rPr lang="zh-CN" altLang="en-US" sz="2800" b="1" dirty="0">
                <a:solidFill>
                  <a:schemeClr val="tx1"/>
                </a:solidFill>
              </a:rPr>
              <a:t>算法。</a:t>
            </a:r>
            <a:endParaRPr lang="en-US" altLang="zh-CN" sz="2800" b="1" dirty="0">
              <a:solidFill>
                <a:schemeClr val="tx1"/>
              </a:solidFill>
            </a:endParaRPr>
          </a:p>
          <a:p>
            <a:r>
              <a:rPr lang="en-US" altLang="zh-CN" sz="2800" b="1" dirty="0">
                <a:solidFill>
                  <a:schemeClr val="tx1"/>
                </a:solidFill>
              </a:rPr>
              <a:t>Edmonds-Karp</a:t>
            </a:r>
            <a:r>
              <a:rPr lang="zh-CN" altLang="en-US" sz="2800" b="1" dirty="0">
                <a:solidFill>
                  <a:schemeClr val="tx1"/>
                </a:solidFill>
              </a:rPr>
              <a:t>算法是</a:t>
            </a:r>
            <a:r>
              <a:rPr lang="zh-CN" altLang="en-US" sz="2800" b="1" dirty="0"/>
              <a:t>最短路径长度增值（</a:t>
            </a:r>
            <a:r>
              <a:rPr lang="en-US" altLang="zh-CN" sz="2800" b="1" dirty="0"/>
              <a:t>MPLA</a:t>
            </a:r>
            <a:r>
              <a:rPr lang="zh-CN" altLang="en-US" sz="2800" b="1" dirty="0"/>
              <a:t>）</a:t>
            </a:r>
            <a:r>
              <a:rPr lang="zh-CN" altLang="en-US" sz="2800" b="1" dirty="0">
                <a:solidFill>
                  <a:schemeClr val="tx1"/>
                </a:solidFill>
              </a:rPr>
              <a:t>，这里的最短路径，指的是路径上边的数目，与路径上各边的容量无关。</a:t>
            </a:r>
            <a:r>
              <a:rPr lang="en-US" altLang="zh-CN" sz="2800" b="1" dirty="0">
                <a:solidFill>
                  <a:schemeClr val="tx1"/>
                </a:solidFill>
              </a:rPr>
              <a:t>Edmonds-Karp</a:t>
            </a:r>
            <a:r>
              <a:rPr lang="zh-CN" altLang="en-US" sz="2800" b="1" dirty="0">
                <a:solidFill>
                  <a:schemeClr val="tx1"/>
                </a:solidFill>
              </a:rPr>
              <a:t>算法每次找</a:t>
            </a:r>
            <a:r>
              <a:rPr lang="zh-CN" altLang="en-US" sz="2800" b="1" dirty="0"/>
              <a:t>长度最短</a:t>
            </a:r>
            <a:r>
              <a:rPr lang="zh-CN" altLang="en-US" sz="2800" b="1" dirty="0">
                <a:solidFill>
                  <a:schemeClr val="tx1"/>
                </a:solidFill>
              </a:rPr>
              <a:t>的增广路径。</a:t>
            </a:r>
            <a:endParaRPr lang="en-US" altLang="zh-CN" sz="2800" b="1" dirty="0">
              <a:solidFill>
                <a:schemeClr val="tx1"/>
              </a:solidFill>
            </a:endParaRPr>
          </a:p>
          <a:p>
            <a:endParaRPr lang="zh-CN" alt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12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25" y="1844824"/>
            <a:ext cx="7949683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925479" y="261258"/>
            <a:ext cx="7852762" cy="525865"/>
          </a:xfrm>
        </p:spPr>
        <p:txBody>
          <a:bodyPr/>
          <a:lstStyle/>
          <a:p>
            <a:r>
              <a:rPr lang="en-US" altLang="zh-CN" dirty="0"/>
              <a:t>Edmonds–Karp</a:t>
            </a:r>
            <a:r>
              <a:rPr lang="zh-CN" altLang="en-US" dirty="0"/>
              <a:t>算法</a:t>
            </a:r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467323" y="1124745"/>
            <a:ext cx="8359142" cy="576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</a:rPr>
              <a:t>示例代码</a:t>
            </a:r>
          </a:p>
        </p:txBody>
      </p:sp>
    </p:spTree>
    <p:extLst>
      <p:ext uri="{BB962C8B-B14F-4D97-AF65-F5344CB8AC3E}">
        <p14:creationId xmlns:p14="http://schemas.microsoft.com/office/powerpoint/2010/main" val="24474287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925479" y="261258"/>
            <a:ext cx="7852762" cy="525865"/>
          </a:xfrm>
        </p:spPr>
        <p:txBody>
          <a:bodyPr/>
          <a:lstStyle/>
          <a:p>
            <a:r>
              <a:rPr lang="en-US" altLang="zh-CN" dirty="0"/>
              <a:t>Edmonds–Karp</a:t>
            </a:r>
            <a:r>
              <a:rPr lang="zh-CN" altLang="en-US" dirty="0"/>
              <a:t>算法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60" y="1"/>
            <a:ext cx="554340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22218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Edmonds–Karp</a:t>
            </a:r>
            <a:r>
              <a:rPr lang="zh-CN" altLang="en-US" dirty="0"/>
              <a:t>算法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1"/>
            <a:ext cx="6624736" cy="5233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5930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Edmonds–Karp</a:t>
            </a:r>
            <a:r>
              <a:rPr lang="zh-CN" altLang="en-US" dirty="0"/>
              <a:t>算法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7704856" cy="4603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6989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Edmonds–Karp</a:t>
            </a:r>
            <a:r>
              <a:rPr lang="zh-CN" altLang="en-US" dirty="0"/>
              <a:t>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b="1" dirty="0"/>
              <a:t>复杂度</a:t>
            </a:r>
          </a:p>
          <a:p>
            <a:pPr marL="0" indent="0">
              <a:buNone/>
            </a:pPr>
            <a:r>
              <a:rPr lang="zh-CN" altLang="en-US" b="1" dirty="0">
                <a:solidFill>
                  <a:schemeClr val="tx1"/>
                </a:solidFill>
              </a:rPr>
              <a:t>　　在一个有</a:t>
            </a:r>
            <a:r>
              <a:rPr lang="en-US" altLang="zh-CN" b="1" dirty="0">
                <a:solidFill>
                  <a:schemeClr val="tx1"/>
                </a:solidFill>
              </a:rPr>
              <a:t>n</a:t>
            </a:r>
            <a:r>
              <a:rPr lang="zh-CN" altLang="en-US" b="1" dirty="0">
                <a:solidFill>
                  <a:schemeClr val="tx1"/>
                </a:solidFill>
              </a:rPr>
              <a:t>个顶点</a:t>
            </a:r>
            <a:r>
              <a:rPr lang="en-US" altLang="zh-CN" b="1" dirty="0">
                <a:solidFill>
                  <a:schemeClr val="tx1"/>
                </a:solidFill>
              </a:rPr>
              <a:t>m</a:t>
            </a:r>
            <a:r>
              <a:rPr lang="zh-CN" altLang="en-US" b="1" dirty="0">
                <a:solidFill>
                  <a:schemeClr val="tx1"/>
                </a:solidFill>
              </a:rPr>
              <a:t>条边的网络中，用算法</a:t>
            </a:r>
            <a:r>
              <a:rPr lang="en-US" altLang="zh-CN" b="1" dirty="0">
                <a:solidFill>
                  <a:schemeClr val="tx1"/>
                </a:solidFill>
              </a:rPr>
              <a:t>MPLA</a:t>
            </a:r>
            <a:r>
              <a:rPr lang="zh-CN" altLang="en-US" b="1" dirty="0">
                <a:solidFill>
                  <a:schemeClr val="tx1"/>
                </a:solidFill>
              </a:rPr>
              <a:t>找到最大流需要</a:t>
            </a:r>
            <a:r>
              <a:rPr lang="en-US" altLang="zh-CN" b="1" dirty="0">
                <a:solidFill>
                  <a:schemeClr val="tx1"/>
                </a:solidFill>
              </a:rPr>
              <a:t>O(nm</a:t>
            </a:r>
            <a:r>
              <a:rPr lang="en-US" altLang="zh-CN" b="1" baseline="30000" dirty="0">
                <a:solidFill>
                  <a:schemeClr val="tx1"/>
                </a:solidFill>
              </a:rPr>
              <a:t>2</a:t>
            </a:r>
            <a:r>
              <a:rPr lang="en-US" altLang="zh-CN" b="1" dirty="0">
                <a:solidFill>
                  <a:schemeClr val="tx1"/>
                </a:solidFill>
              </a:rPr>
              <a:t>)</a:t>
            </a:r>
            <a:r>
              <a:rPr lang="zh-CN" altLang="en-US" b="1" dirty="0">
                <a:solidFill>
                  <a:schemeClr val="tx1"/>
                </a:solidFill>
              </a:rPr>
              <a:t>时间。</a:t>
            </a:r>
          </a:p>
          <a:p>
            <a:pPr marL="0" indent="0">
              <a:buNone/>
            </a:pPr>
            <a:r>
              <a:rPr lang="zh-CN" altLang="en-US" b="1" dirty="0">
                <a:solidFill>
                  <a:schemeClr val="tx1"/>
                </a:solidFill>
              </a:rPr>
              <a:t>　　为什么？因为任何增广路径的长度介于</a:t>
            </a:r>
            <a:r>
              <a:rPr lang="en-US" altLang="zh-CN" b="1" dirty="0">
                <a:solidFill>
                  <a:schemeClr val="tx1"/>
                </a:solidFill>
              </a:rPr>
              <a:t>1</a:t>
            </a:r>
            <a:r>
              <a:rPr lang="zh-CN" altLang="en-US" b="1" dirty="0">
                <a:solidFill>
                  <a:schemeClr val="tx1"/>
                </a:solidFill>
              </a:rPr>
              <a:t>到</a:t>
            </a:r>
            <a:r>
              <a:rPr lang="en-US" altLang="zh-CN" b="1" dirty="0">
                <a:solidFill>
                  <a:schemeClr val="tx1"/>
                </a:solidFill>
              </a:rPr>
              <a:t>n-1</a:t>
            </a:r>
            <a:r>
              <a:rPr lang="zh-CN" altLang="en-US" b="1" dirty="0">
                <a:solidFill>
                  <a:schemeClr val="tx1"/>
                </a:solidFill>
              </a:rPr>
              <a:t>之间，用做增值的层次图数最多为</a:t>
            </a:r>
            <a:r>
              <a:rPr lang="en-US" altLang="zh-CN" b="1" dirty="0">
                <a:solidFill>
                  <a:schemeClr val="tx1"/>
                </a:solidFill>
              </a:rPr>
              <a:t>n-1</a:t>
            </a:r>
            <a:r>
              <a:rPr lang="zh-CN" altLang="en-US" b="1" dirty="0">
                <a:solidFill>
                  <a:schemeClr val="tx1"/>
                </a:solidFill>
              </a:rPr>
              <a:t>个，而在同样长度的路径上至多可以</a:t>
            </a:r>
            <a:r>
              <a:rPr lang="en-US" altLang="zh-CN" b="1" dirty="0">
                <a:solidFill>
                  <a:schemeClr val="tx1"/>
                </a:solidFill>
              </a:rPr>
              <a:t>m</a:t>
            </a:r>
            <a:r>
              <a:rPr lang="zh-CN" altLang="en-US" b="1" dirty="0">
                <a:solidFill>
                  <a:schemeClr val="tx1"/>
                </a:solidFill>
              </a:rPr>
              <a:t>次增值（每次让</a:t>
            </a:r>
            <a:r>
              <a:rPr lang="en-US" altLang="zh-CN" b="1" dirty="0">
                <a:solidFill>
                  <a:schemeClr val="tx1"/>
                </a:solidFill>
              </a:rPr>
              <a:t>1</a:t>
            </a:r>
            <a:r>
              <a:rPr lang="zh-CN" altLang="en-US" b="1" dirty="0">
                <a:solidFill>
                  <a:schemeClr val="tx1"/>
                </a:solidFill>
              </a:rPr>
              <a:t>条弧的容量变为</a:t>
            </a:r>
            <a:r>
              <a:rPr lang="en-US" altLang="zh-CN" b="1" dirty="0">
                <a:solidFill>
                  <a:schemeClr val="tx1"/>
                </a:solidFill>
              </a:rPr>
              <a:t>0</a:t>
            </a:r>
            <a:r>
              <a:rPr lang="zh-CN" altLang="en-US" b="1" dirty="0">
                <a:solidFill>
                  <a:schemeClr val="tx1"/>
                </a:solidFill>
              </a:rPr>
              <a:t>），因此</a:t>
            </a:r>
            <a:r>
              <a:rPr lang="zh-CN" altLang="en-US" b="1" dirty="0"/>
              <a:t>所有增值的步数最多为 </a:t>
            </a:r>
            <a:r>
              <a:rPr lang="en-US" altLang="zh-CN" b="1" dirty="0"/>
              <a:t>(n-1)m</a:t>
            </a:r>
            <a:r>
              <a:rPr lang="zh-CN" altLang="en-US" b="1" dirty="0">
                <a:solidFill>
                  <a:schemeClr val="tx1"/>
                </a:solidFill>
              </a:rPr>
              <a:t>。使用</a:t>
            </a:r>
            <a:r>
              <a:rPr lang="en-US" altLang="zh-CN" b="1" dirty="0">
                <a:solidFill>
                  <a:schemeClr val="tx1"/>
                </a:solidFill>
              </a:rPr>
              <a:t>BFS</a:t>
            </a:r>
            <a:r>
              <a:rPr lang="zh-CN" altLang="en-US" b="1" dirty="0">
                <a:solidFill>
                  <a:schemeClr val="tx1"/>
                </a:solidFill>
              </a:rPr>
              <a:t>，</a:t>
            </a:r>
            <a:r>
              <a:rPr lang="zh-CN" altLang="en-US" b="1" dirty="0"/>
              <a:t>在层次图中找一条最短增广路经需要</a:t>
            </a:r>
            <a:r>
              <a:rPr lang="en-US" altLang="zh-CN" b="1" dirty="0"/>
              <a:t>O(m)</a:t>
            </a:r>
            <a:r>
              <a:rPr lang="zh-CN" altLang="en-US" b="1" dirty="0"/>
              <a:t>的时间</a:t>
            </a:r>
            <a:r>
              <a:rPr lang="zh-CN" altLang="en-US" b="1" dirty="0">
                <a:solidFill>
                  <a:schemeClr val="tx1"/>
                </a:solidFill>
              </a:rPr>
              <a:t>，因此</a:t>
            </a:r>
            <a:r>
              <a:rPr lang="zh-CN" altLang="en-US" b="1" dirty="0"/>
              <a:t>总的运行时间是</a:t>
            </a:r>
            <a:r>
              <a:rPr lang="en-US" altLang="zh-CN" b="1" dirty="0"/>
              <a:t>O(nm</a:t>
            </a:r>
            <a:r>
              <a:rPr lang="en-US" altLang="zh-CN" b="1" baseline="30000" dirty="0"/>
              <a:t>2</a:t>
            </a:r>
            <a:r>
              <a:rPr lang="en-US" altLang="zh-CN" b="1" dirty="0"/>
              <a:t>)</a:t>
            </a:r>
            <a:r>
              <a:rPr lang="zh-CN" altLang="en-US" b="1" dirty="0">
                <a:solidFill>
                  <a:schemeClr val="tx1"/>
                </a:solidFill>
              </a:rPr>
              <a:t>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1793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Dinic</a:t>
            </a:r>
            <a:r>
              <a:rPr lang="en-US" altLang="zh-CN" dirty="0"/>
              <a:t> </a:t>
            </a:r>
            <a:r>
              <a:rPr lang="zh-CN" altLang="en-US" dirty="0"/>
              <a:t>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</a:rPr>
              <a:t>EK</a:t>
            </a:r>
            <a:r>
              <a:rPr lang="zh-CN" altLang="en-US" sz="2800" b="1" dirty="0">
                <a:solidFill>
                  <a:schemeClr val="tx1"/>
                </a:solidFill>
              </a:rPr>
              <a:t>算法使用</a:t>
            </a:r>
            <a:r>
              <a:rPr lang="en-US" altLang="zh-CN" sz="2800" b="1" dirty="0">
                <a:solidFill>
                  <a:schemeClr val="tx1"/>
                </a:solidFill>
              </a:rPr>
              <a:t>BFS</a:t>
            </a:r>
            <a:r>
              <a:rPr lang="zh-CN" altLang="en-US" sz="2800" b="1" dirty="0">
                <a:solidFill>
                  <a:schemeClr val="tx1"/>
                </a:solidFill>
              </a:rPr>
              <a:t>找增广路，当每次贪心找到一条增广路后就返回，此时可能还有其它点尚未遍历到。我们沿着增广路不断跳到源点，在这一过程中，没有从增广路的中间结点向前继续探索的机会。而</a:t>
            </a:r>
            <a:r>
              <a:rPr lang="en-US" altLang="zh-CN" sz="2800" b="1" dirty="0" err="1">
                <a:solidFill>
                  <a:schemeClr val="tx1"/>
                </a:solidFill>
              </a:rPr>
              <a:t>Dinic</a:t>
            </a:r>
            <a:r>
              <a:rPr lang="zh-CN" altLang="en-US" sz="2800" b="1" dirty="0">
                <a:solidFill>
                  <a:schemeClr val="tx1"/>
                </a:solidFill>
              </a:rPr>
              <a:t>算法使用</a:t>
            </a:r>
            <a:r>
              <a:rPr lang="en-US" altLang="zh-CN" sz="2800" b="1" dirty="0">
                <a:solidFill>
                  <a:schemeClr val="tx1"/>
                </a:solidFill>
              </a:rPr>
              <a:t>DFS</a:t>
            </a:r>
            <a:r>
              <a:rPr lang="zh-CN" altLang="en-US" sz="2800" b="1" dirty="0">
                <a:solidFill>
                  <a:schemeClr val="tx1"/>
                </a:solidFill>
              </a:rPr>
              <a:t>找增广路，这就给了我们使用一次</a:t>
            </a:r>
            <a:r>
              <a:rPr lang="en-US" altLang="zh-CN" sz="2800" b="1" dirty="0">
                <a:solidFill>
                  <a:schemeClr val="tx1"/>
                </a:solidFill>
              </a:rPr>
              <a:t>DFS</a:t>
            </a:r>
            <a:r>
              <a:rPr lang="zh-CN" altLang="en-US" sz="2800" b="1" dirty="0">
                <a:solidFill>
                  <a:schemeClr val="tx1"/>
                </a:solidFill>
              </a:rPr>
              <a:t>找到多条增广路并增广的机会（见代码），大大提高了算法的效率。</a:t>
            </a:r>
          </a:p>
        </p:txBody>
      </p:sp>
    </p:spTree>
    <p:extLst>
      <p:ext uri="{BB962C8B-B14F-4D97-AF65-F5344CB8AC3E}">
        <p14:creationId xmlns:p14="http://schemas.microsoft.com/office/powerpoint/2010/main" val="210703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Dinic</a:t>
            </a:r>
            <a:r>
              <a:rPr lang="en-US" altLang="zh-CN" dirty="0"/>
              <a:t> </a:t>
            </a:r>
            <a:r>
              <a:rPr lang="zh-CN" altLang="en-US" dirty="0"/>
              <a:t>算法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8BC1DB2-8ABD-A5F9-8049-DEFBD6AE0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8800"/>
            <a:ext cx="9144000" cy="302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877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FAD9E1-7D33-104D-2197-FC508C06D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A5A59D-13E3-73C9-0AFC-8F25D149D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BF9DCD0-5C86-8F25-09E6-9D2D3F28E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2" y="157162"/>
            <a:ext cx="7915275" cy="654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2740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5ADDAC-6736-6726-7759-846D00FB3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Dinic</a:t>
            </a:r>
            <a:r>
              <a:rPr lang="en-US" altLang="zh-CN" dirty="0"/>
              <a:t> </a:t>
            </a:r>
            <a:r>
              <a:rPr lang="zh-CN" altLang="en-US" dirty="0"/>
              <a:t>算法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02E7F4-7654-3B6B-48C4-DC19305EE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A5312E-8FC4-95DA-6825-AB8F6DAAA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2736"/>
            <a:ext cx="9144000" cy="500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363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2EFB14-EDCF-5DD9-F5B4-A3841010E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Dinic</a:t>
            </a:r>
            <a:r>
              <a:rPr lang="en-US" altLang="zh-CN" dirty="0"/>
              <a:t> </a:t>
            </a:r>
            <a:r>
              <a:rPr lang="zh-CN" altLang="en-US" dirty="0"/>
              <a:t>算法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765B7C-D35A-1E78-1A6B-36986B083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时间复杂度</a:t>
            </a:r>
            <a:r>
              <a:rPr lang="en-US" altLang="zh-CN" dirty="0"/>
              <a:t>】</a:t>
            </a:r>
          </a:p>
          <a:p>
            <a:r>
              <a:rPr lang="zh-CN" altLang="en-US" dirty="0"/>
              <a:t>最多仅需</a:t>
            </a:r>
            <a:r>
              <a:rPr lang="en-US" altLang="zh-CN" dirty="0"/>
              <a:t>n−1</a:t>
            </a:r>
            <a:r>
              <a:rPr lang="zh-CN" altLang="en-US" dirty="0"/>
              <a:t>轮增广即可求得最大流，单轮增广的最坏复杂度是</a:t>
            </a:r>
            <a:r>
              <a:rPr lang="en-US" altLang="zh-CN" dirty="0"/>
              <a:t>O(nm)</a:t>
            </a:r>
            <a:r>
              <a:rPr lang="zh-CN" altLang="en-US" dirty="0"/>
              <a:t>，总的复杂度为</a:t>
            </a:r>
            <a:r>
              <a:rPr lang="en-US" altLang="zh-CN" dirty="0"/>
              <a:t>O(n</a:t>
            </a:r>
            <a:r>
              <a:rPr lang="en-US" altLang="zh-CN" baseline="30000" dirty="0"/>
              <a:t>2</a:t>
            </a:r>
            <a:r>
              <a:rPr lang="en-US" altLang="zh-CN" dirty="0"/>
              <a:t>m)</a:t>
            </a:r>
            <a:r>
              <a:rPr lang="zh-CN" altLang="en-US" dirty="0"/>
              <a:t>，但事实上对于随机图，</a:t>
            </a:r>
            <a:r>
              <a:rPr lang="en-US" altLang="zh-CN" dirty="0" err="1"/>
              <a:t>Dinic</a:t>
            </a:r>
            <a:r>
              <a:rPr lang="zh-CN" altLang="en-US" dirty="0"/>
              <a:t>的实际运行速度要远优于这一时间上界。</a:t>
            </a:r>
          </a:p>
        </p:txBody>
      </p:sp>
    </p:spTree>
    <p:extLst>
      <p:ext uri="{BB962C8B-B14F-4D97-AF65-F5344CB8AC3E}">
        <p14:creationId xmlns:p14="http://schemas.microsoft.com/office/powerpoint/2010/main" val="21950752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b="1" dirty="0"/>
              <a:t>东莞中学 方东跃</a:t>
            </a:r>
          </a:p>
        </p:txBody>
      </p:sp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3173731" y="4114928"/>
            <a:ext cx="5595801" cy="1314362"/>
          </a:xfrm>
        </p:spPr>
        <p:txBody>
          <a:bodyPr/>
          <a:lstStyle/>
          <a:p>
            <a:r>
              <a:rPr lang="zh-CN" altLang="en-US" sz="4800" b="1" dirty="0"/>
              <a:t>最小割</a:t>
            </a:r>
          </a:p>
        </p:txBody>
      </p:sp>
    </p:spTree>
    <p:extLst>
      <p:ext uri="{BB962C8B-B14F-4D97-AF65-F5344CB8AC3E}">
        <p14:creationId xmlns:p14="http://schemas.microsoft.com/office/powerpoint/2010/main" val="31935710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什么是“划分”？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560" y="1052736"/>
            <a:ext cx="835292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/>
              <a:t>在数学中，集合 </a:t>
            </a:r>
            <a:r>
              <a:rPr lang="en-US" altLang="zh-CN" sz="2000" b="1" dirty="0"/>
              <a:t>X </a:t>
            </a:r>
            <a:r>
              <a:rPr lang="zh-CN" altLang="en-US" sz="2000" b="1" dirty="0"/>
              <a:t>的划分是把 </a:t>
            </a:r>
            <a:r>
              <a:rPr lang="en-US" altLang="zh-CN" sz="2000" b="1" dirty="0"/>
              <a:t>X </a:t>
            </a:r>
            <a:r>
              <a:rPr lang="zh-CN" altLang="en-US" sz="2000" b="1" dirty="0"/>
              <a:t>分割到覆盖了 </a:t>
            </a:r>
            <a:r>
              <a:rPr lang="en-US" altLang="zh-CN" sz="2000" b="1" dirty="0"/>
              <a:t>X </a:t>
            </a:r>
            <a:r>
              <a:rPr lang="zh-CN" altLang="en-US" sz="2000" b="1" dirty="0"/>
              <a:t>的全部元素而又不重叠的“部分”或“块”或“单元”中。更加形式的说，这些“单元”对于被划分的集合是既</a:t>
            </a:r>
            <a:r>
              <a:rPr lang="zh-CN" altLang="en-US" sz="2000" b="1" dirty="0">
                <a:solidFill>
                  <a:schemeClr val="accent1"/>
                </a:solidFill>
              </a:rPr>
              <a:t>全无遗漏</a:t>
            </a:r>
            <a:r>
              <a:rPr lang="zh-CN" altLang="en-US" sz="2000" b="1" dirty="0"/>
              <a:t>又</a:t>
            </a:r>
            <a:r>
              <a:rPr lang="zh-CN" altLang="en-US" sz="2000" b="1" dirty="0">
                <a:solidFill>
                  <a:schemeClr val="accent1"/>
                </a:solidFill>
              </a:rPr>
              <a:t>相互排斥</a:t>
            </a:r>
            <a:r>
              <a:rPr lang="zh-CN" altLang="en-US" sz="2000" b="1" dirty="0"/>
              <a:t>的。</a:t>
            </a:r>
            <a:endParaRPr lang="en-US" altLang="zh-CN" sz="2000" b="1" dirty="0"/>
          </a:p>
          <a:p>
            <a:pPr>
              <a:lnSpc>
                <a:spcPct val="150000"/>
              </a:lnSpc>
            </a:pPr>
            <a:endParaRPr lang="en-US" altLang="zh-CN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集合</a:t>
            </a:r>
            <a:r>
              <a:rPr lang="en-US" altLang="zh-CN" sz="2000" b="1" dirty="0"/>
              <a:t>X</a:t>
            </a:r>
            <a:r>
              <a:rPr lang="zh-CN" altLang="en-US" sz="2000" b="1" dirty="0"/>
              <a:t>的</a:t>
            </a:r>
            <a:r>
              <a:rPr lang="zh-CN" altLang="en-US" sz="2000" b="1" dirty="0">
                <a:solidFill>
                  <a:schemeClr val="accent1"/>
                </a:solidFill>
              </a:rPr>
              <a:t>划分是</a:t>
            </a:r>
            <a:r>
              <a:rPr lang="en-US" altLang="zh-CN" sz="2000" b="1" dirty="0"/>
              <a:t>X</a:t>
            </a:r>
            <a:r>
              <a:rPr lang="zh-CN" altLang="en-US" sz="2000" b="1" dirty="0"/>
              <a:t>的</a:t>
            </a:r>
            <a:r>
              <a:rPr lang="zh-CN" altLang="en-US" sz="2000" b="1" dirty="0">
                <a:solidFill>
                  <a:schemeClr val="accent1"/>
                </a:solidFill>
              </a:rPr>
              <a:t>非空子集的集合</a:t>
            </a:r>
            <a:r>
              <a:rPr lang="zh-CN" altLang="en-US" sz="2000" b="1" dirty="0"/>
              <a:t>，使得每个</a:t>
            </a:r>
            <a:r>
              <a:rPr lang="en-US" altLang="zh-CN" sz="2000" b="1" dirty="0"/>
              <a:t>X</a:t>
            </a:r>
            <a:r>
              <a:rPr lang="zh-CN" altLang="en-US" sz="2000" b="1" dirty="0"/>
              <a:t>的元素</a:t>
            </a:r>
            <a:r>
              <a:rPr lang="en-US" altLang="zh-CN" sz="2000" b="1" dirty="0"/>
              <a:t>x</a:t>
            </a:r>
            <a:r>
              <a:rPr lang="zh-CN" altLang="en-US" sz="2000" b="1" dirty="0"/>
              <a:t>都只包含在这些子集的其中一个内。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等价的说，</a:t>
            </a:r>
            <a:r>
              <a:rPr lang="en-US" altLang="zh-CN" sz="2000" b="1" dirty="0"/>
              <a:t>X</a:t>
            </a:r>
            <a:r>
              <a:rPr lang="zh-CN" altLang="en-US" sz="2000" b="1" dirty="0"/>
              <a:t>的子集的集合</a:t>
            </a:r>
            <a:r>
              <a:rPr lang="en-US" altLang="zh-CN" sz="2000" b="1" dirty="0"/>
              <a:t>P</a:t>
            </a:r>
            <a:r>
              <a:rPr lang="zh-CN" altLang="en-US" sz="2000" b="1" dirty="0"/>
              <a:t>是</a:t>
            </a:r>
            <a:r>
              <a:rPr lang="en-US" altLang="zh-CN" sz="2000" b="1" dirty="0"/>
              <a:t>X</a:t>
            </a:r>
            <a:r>
              <a:rPr lang="zh-CN" altLang="en-US" sz="2000" b="1" dirty="0"/>
              <a:t>的划分，如果：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　　① </a:t>
            </a:r>
            <a:r>
              <a:rPr lang="en-US" altLang="zh-CN" sz="2000" b="1" dirty="0"/>
              <a:t>P</a:t>
            </a:r>
            <a:r>
              <a:rPr lang="zh-CN" altLang="en-US" sz="2000" b="1" dirty="0"/>
              <a:t>的元素都不是空集。（注：某些定义不需要这个要求）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　　② </a:t>
            </a:r>
            <a:r>
              <a:rPr lang="en-US" altLang="zh-CN" sz="2000" b="1" dirty="0"/>
              <a:t>P</a:t>
            </a:r>
            <a:r>
              <a:rPr lang="zh-CN" altLang="en-US" sz="2000" b="1" dirty="0"/>
              <a:t>的元素的并集等于</a:t>
            </a:r>
            <a:r>
              <a:rPr lang="en-US" altLang="zh-CN" sz="2000" b="1" dirty="0"/>
              <a:t>X</a:t>
            </a:r>
            <a:r>
              <a:rPr lang="zh-CN" altLang="en-US" sz="2000" b="1" dirty="0"/>
              <a:t>。（我们称</a:t>
            </a:r>
            <a:r>
              <a:rPr lang="en-US" altLang="zh-CN" sz="2000" b="1" dirty="0"/>
              <a:t>P</a:t>
            </a:r>
            <a:r>
              <a:rPr lang="zh-CN" altLang="en-US" sz="2000" b="1" dirty="0"/>
              <a:t>的元素覆盖</a:t>
            </a:r>
            <a:r>
              <a:rPr lang="en-US" altLang="zh-CN" sz="2000" b="1" dirty="0"/>
              <a:t>X</a:t>
            </a:r>
            <a:r>
              <a:rPr lang="zh-CN" altLang="en-US" sz="2000" b="1" dirty="0"/>
              <a:t>。）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　　③ </a:t>
            </a:r>
            <a:r>
              <a:rPr lang="en-US" altLang="zh-CN" sz="2000" b="1" dirty="0"/>
              <a:t>P</a:t>
            </a:r>
            <a:r>
              <a:rPr lang="zh-CN" altLang="en-US" sz="2000" b="1" dirty="0"/>
              <a:t>的任何两个元素的交集为空。（我们称</a:t>
            </a:r>
            <a:r>
              <a:rPr lang="en-US" altLang="zh-CN" sz="2000" b="1" dirty="0"/>
              <a:t>P</a:t>
            </a:r>
            <a:r>
              <a:rPr lang="zh-CN" altLang="en-US" sz="2000" b="1" dirty="0"/>
              <a:t>的元素是两两不相交。）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/>
              <a:t>P</a:t>
            </a:r>
            <a:r>
              <a:rPr lang="zh-CN" altLang="en-US" sz="2000" b="1" dirty="0"/>
              <a:t>的元素有时叫作划分的</a:t>
            </a:r>
            <a:r>
              <a:rPr lang="zh-CN" altLang="en-US" sz="2000" b="1" dirty="0">
                <a:solidFill>
                  <a:schemeClr val="accent1"/>
                </a:solidFill>
              </a:rPr>
              <a:t>块</a:t>
            </a:r>
            <a:r>
              <a:rPr lang="zh-CN" altLang="en-US" sz="2000" b="1" dirty="0"/>
              <a:t>或</a:t>
            </a:r>
            <a:r>
              <a:rPr lang="zh-CN" altLang="en-US" sz="2000" b="1" dirty="0">
                <a:solidFill>
                  <a:schemeClr val="accent1"/>
                </a:solidFill>
              </a:rPr>
              <a:t>部分</a:t>
            </a:r>
            <a:r>
              <a:rPr lang="zh-CN" altLang="en-US" sz="2000" b="1" dirty="0"/>
              <a:t>。</a:t>
            </a:r>
            <a:endParaRPr lang="en-US" altLang="zh-CN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什么是“割”？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560" y="1052738"/>
            <a:ext cx="835292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/>
              <a:t>一个割 </a:t>
            </a:r>
            <a:r>
              <a:rPr lang="en-US" altLang="zh-CN" sz="2000" b="1" dirty="0"/>
              <a:t>{S,T} </a:t>
            </a:r>
            <a:r>
              <a:rPr lang="zh-CN" altLang="en-US" sz="2000" b="1" dirty="0"/>
              <a:t>是把顶点集</a:t>
            </a:r>
            <a:r>
              <a:rPr lang="en-US" altLang="zh-CN" sz="2000" b="1" dirty="0"/>
              <a:t>V</a:t>
            </a:r>
            <a:r>
              <a:rPr lang="zh-CN" altLang="en-US" sz="2000" b="1" dirty="0"/>
              <a:t>分成两个子集</a:t>
            </a:r>
            <a:r>
              <a:rPr lang="en-US" altLang="zh-CN" sz="2000" b="1" dirty="0"/>
              <a:t>S</a:t>
            </a:r>
            <a:r>
              <a:rPr lang="zh-CN" altLang="en-US" sz="2000" b="1" dirty="0"/>
              <a:t>和</a:t>
            </a:r>
            <a:r>
              <a:rPr lang="en-US" altLang="zh-CN" sz="2000" b="1" dirty="0"/>
              <a:t>T</a:t>
            </a:r>
            <a:r>
              <a:rPr lang="zh-CN" altLang="en-US" sz="2000" b="1" dirty="0"/>
              <a:t>的一个划分，使得</a:t>
            </a:r>
            <a:r>
              <a:rPr lang="en-US" altLang="zh-CN" sz="2000" b="1" dirty="0" err="1"/>
              <a:t>s∈S</a:t>
            </a:r>
            <a:r>
              <a:rPr lang="en-US" altLang="zh-CN" sz="2000" b="1" dirty="0"/>
              <a:t> </a:t>
            </a:r>
            <a:r>
              <a:rPr lang="zh-CN" altLang="en-US" sz="2000" b="1" dirty="0"/>
              <a:t>和 </a:t>
            </a:r>
            <a:r>
              <a:rPr lang="en-US" altLang="zh-CN" sz="2000" b="1" dirty="0" err="1"/>
              <a:t>t∈T</a:t>
            </a:r>
            <a:r>
              <a:rPr lang="zh-CN" altLang="en-US" sz="2000" b="1" dirty="0"/>
              <a:t>。割 </a:t>
            </a:r>
            <a:r>
              <a:rPr lang="en-US" altLang="zh-CN" sz="2000" b="1" dirty="0"/>
              <a:t>{S,T} </a:t>
            </a:r>
            <a:r>
              <a:rPr lang="zh-CN" altLang="en-US" sz="2000" b="1" dirty="0"/>
              <a:t>的容量由 </a:t>
            </a:r>
            <a:r>
              <a:rPr lang="en-US" altLang="zh-CN" sz="2000" b="1" dirty="0"/>
              <a:t>c(S,T) </a:t>
            </a:r>
            <a:r>
              <a:rPr lang="zh-CN" altLang="en-US" sz="2000" b="1" dirty="0"/>
              <a:t>表示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　　　　　</a:t>
            </a:r>
            <a:r>
              <a:rPr lang="en-US" altLang="zh-CN" sz="2000" b="1" dirty="0"/>
              <a:t>C(S,T) = ∑c(u, v)   </a:t>
            </a:r>
            <a:r>
              <a:rPr lang="zh-CN" altLang="en-US" sz="2000" b="1" dirty="0"/>
              <a:t>（</a:t>
            </a:r>
            <a:r>
              <a:rPr lang="en-US" altLang="zh-CN" sz="2000" b="1" dirty="0" err="1"/>
              <a:t>u∈S</a:t>
            </a:r>
            <a:r>
              <a:rPr lang="zh-CN" altLang="en-US" sz="2000" b="1" dirty="0"/>
              <a:t>，</a:t>
            </a:r>
            <a:r>
              <a:rPr lang="en-US" altLang="zh-CN" sz="2000" b="1" dirty="0" err="1"/>
              <a:t>v∈T</a:t>
            </a:r>
            <a:r>
              <a:rPr lang="zh-CN" altLang="en-US" sz="2000" b="1" dirty="0"/>
              <a:t>）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流过割 </a:t>
            </a:r>
            <a:r>
              <a:rPr lang="en-US" altLang="zh-CN" sz="2000" b="1" dirty="0"/>
              <a:t>{S, T} </a:t>
            </a:r>
            <a:r>
              <a:rPr lang="zh-CN" altLang="en-US" sz="2000" b="1" dirty="0"/>
              <a:t>的流，由 </a:t>
            </a:r>
            <a:r>
              <a:rPr lang="en-US" altLang="zh-CN" sz="2000" b="1" dirty="0"/>
              <a:t>f(S, T)</a:t>
            </a:r>
            <a:r>
              <a:rPr lang="zh-CN" altLang="en-US" sz="2000" b="1" dirty="0"/>
              <a:t>表示，为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　　　　　</a:t>
            </a:r>
            <a:r>
              <a:rPr lang="en-US" altLang="zh-CN" sz="2000" b="1" dirty="0"/>
              <a:t>f (S, T) = ∑f (u, v)   </a:t>
            </a:r>
            <a:r>
              <a:rPr lang="zh-CN" altLang="en-US" sz="2000" b="1" dirty="0"/>
              <a:t>（</a:t>
            </a:r>
            <a:r>
              <a:rPr lang="en-US" altLang="zh-CN" sz="2000" b="1" dirty="0" err="1"/>
              <a:t>u∈S</a:t>
            </a:r>
            <a:r>
              <a:rPr lang="zh-CN" altLang="en-US" sz="2000" b="1" dirty="0"/>
              <a:t>，</a:t>
            </a:r>
            <a:r>
              <a:rPr lang="en-US" altLang="zh-CN" sz="2000" b="1" dirty="0" err="1"/>
              <a:t>v∈T</a:t>
            </a:r>
            <a:r>
              <a:rPr lang="zh-CN" altLang="en-US" sz="2000" b="1" dirty="0"/>
              <a:t>）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这样，流过割 </a:t>
            </a:r>
            <a:r>
              <a:rPr lang="en-US" altLang="zh-CN" sz="2000" b="1" dirty="0"/>
              <a:t>{S, T} </a:t>
            </a:r>
            <a:r>
              <a:rPr lang="zh-CN" altLang="en-US" sz="2000" b="1" dirty="0"/>
              <a:t>的流量是所有从</a:t>
            </a:r>
            <a:r>
              <a:rPr lang="en-US" altLang="zh-CN" sz="2000" b="1" dirty="0"/>
              <a:t>S</a:t>
            </a:r>
            <a:r>
              <a:rPr lang="zh-CN" altLang="en-US" sz="2000" b="1" dirty="0"/>
              <a:t>到</a:t>
            </a:r>
            <a:r>
              <a:rPr lang="en-US" altLang="zh-CN" sz="2000" b="1" dirty="0"/>
              <a:t>T</a:t>
            </a:r>
            <a:r>
              <a:rPr lang="zh-CN" altLang="en-US" sz="2000" b="1" dirty="0"/>
              <a:t>的边的正向流之和减去所有从</a:t>
            </a:r>
            <a:r>
              <a:rPr lang="en-US" altLang="zh-CN" sz="2000" b="1" dirty="0"/>
              <a:t>T</a:t>
            </a:r>
            <a:r>
              <a:rPr lang="zh-CN" altLang="en-US" sz="2000" b="1" dirty="0"/>
              <a:t>到</a:t>
            </a:r>
            <a:r>
              <a:rPr lang="en-US" altLang="zh-CN" sz="2000" b="1" dirty="0"/>
              <a:t>S</a:t>
            </a:r>
            <a:r>
              <a:rPr lang="zh-CN" altLang="en-US" sz="2000" b="1" dirty="0"/>
              <a:t>的边的正向流之和。</a:t>
            </a:r>
            <a:endParaRPr lang="en-US" altLang="zh-CN" sz="2000" b="1" dirty="0"/>
          </a:p>
          <a:p>
            <a:pPr>
              <a:lnSpc>
                <a:spcPct val="150000"/>
              </a:lnSpc>
            </a:pPr>
            <a:endParaRPr lang="en-US" altLang="zh-CN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割的另一种定义表述：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1"/>
                </a:solidFill>
              </a:rPr>
              <a:t>割</a:t>
            </a:r>
            <a:r>
              <a:rPr lang="en-US" altLang="zh-CN" sz="2000" b="1" dirty="0">
                <a:solidFill>
                  <a:schemeClr val="accent1"/>
                </a:solidFill>
              </a:rPr>
              <a:t>C</a:t>
            </a:r>
            <a:r>
              <a:rPr lang="zh-CN" altLang="en-US" sz="2000" b="1" dirty="0">
                <a:solidFill>
                  <a:schemeClr val="accent1"/>
                </a:solidFill>
              </a:rPr>
              <a:t>为</a:t>
            </a:r>
            <a:r>
              <a:rPr lang="zh-CN" altLang="en-US" sz="2000" b="1" dirty="0"/>
              <a:t>网络</a:t>
            </a:r>
            <a:r>
              <a:rPr lang="en-US" altLang="zh-CN" sz="2000" b="1" dirty="0"/>
              <a:t>N</a:t>
            </a:r>
            <a:r>
              <a:rPr lang="zh-CN" altLang="en-US" sz="2000" b="1" dirty="0"/>
              <a:t>中</a:t>
            </a:r>
            <a:r>
              <a:rPr lang="zh-CN" altLang="en-US" sz="2000" b="1" dirty="0">
                <a:solidFill>
                  <a:schemeClr val="accent1"/>
                </a:solidFill>
              </a:rPr>
              <a:t>一些弧的集合</a:t>
            </a:r>
            <a:r>
              <a:rPr lang="zh-CN" altLang="en-US" sz="2000" b="1" dirty="0"/>
              <a:t>，若从</a:t>
            </a:r>
            <a:r>
              <a:rPr lang="en-US" altLang="zh-CN" sz="2000" b="1" dirty="0"/>
              <a:t>N</a:t>
            </a:r>
            <a:r>
              <a:rPr lang="zh-CN" altLang="en-US" sz="2000" b="1" dirty="0"/>
              <a:t>中删去</a:t>
            </a:r>
            <a:r>
              <a:rPr lang="en-US" altLang="zh-CN" sz="2000" b="1" dirty="0"/>
              <a:t>C</a:t>
            </a:r>
            <a:r>
              <a:rPr lang="zh-CN" altLang="en-US" sz="2000" b="1" dirty="0"/>
              <a:t>中的所有弧，会使从源点</a:t>
            </a:r>
            <a:r>
              <a:rPr lang="en-US" altLang="zh-CN" sz="2000" b="1" dirty="0"/>
              <a:t>s</a:t>
            </a:r>
            <a:r>
              <a:rPr lang="zh-CN" altLang="en-US" sz="2000" b="1" dirty="0"/>
              <a:t>到汇点</a:t>
            </a:r>
            <a:r>
              <a:rPr lang="en-US" altLang="zh-CN" sz="2000" b="1" dirty="0"/>
              <a:t>t</a:t>
            </a:r>
            <a:r>
              <a:rPr lang="zh-CN" altLang="en-US" sz="2000" b="1" dirty="0"/>
              <a:t>的路径为空集。</a:t>
            </a:r>
          </a:p>
          <a:p>
            <a:pPr>
              <a:lnSpc>
                <a:spcPct val="150000"/>
              </a:lnSpc>
            </a:pPr>
            <a:endParaRPr lang="zh-CN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5"/>
          <p:cNvSpPr txBox="1">
            <a:spLocks noChangeArrowheads="1"/>
          </p:cNvSpPr>
          <p:nvPr/>
        </p:nvSpPr>
        <p:spPr bwMode="auto">
          <a:xfrm>
            <a:off x="684214" y="1290162"/>
            <a:ext cx="7992243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/>
              <a:t>◆ 如果一条弧的两个顶点分别属于顶点集</a:t>
            </a:r>
            <a:r>
              <a:rPr lang="en-US" altLang="zh-CN" sz="2000" b="1" dirty="0"/>
              <a:t>S</a:t>
            </a:r>
            <a:r>
              <a:rPr lang="zh-CN" altLang="en-US" sz="2000" b="1" dirty="0"/>
              <a:t>和</a:t>
            </a:r>
            <a:r>
              <a:rPr lang="en-US" altLang="zh-CN" sz="2000" b="1" dirty="0"/>
              <a:t>T</a:t>
            </a:r>
            <a:r>
              <a:rPr lang="zh-CN" altLang="en-US" sz="2000" b="1" dirty="0"/>
              <a:t>（一个顶点在</a:t>
            </a:r>
            <a:r>
              <a:rPr lang="en-US" altLang="zh-CN" sz="2000" b="1" dirty="0"/>
              <a:t>S</a:t>
            </a:r>
            <a:r>
              <a:rPr lang="zh-CN" altLang="en-US" sz="2000" b="1" dirty="0"/>
              <a:t>，另一个在</a:t>
            </a:r>
            <a:r>
              <a:rPr lang="en-US" altLang="zh-CN" sz="2000" b="1" dirty="0"/>
              <a:t>T</a:t>
            </a:r>
            <a:r>
              <a:rPr lang="zh-CN" altLang="en-US" sz="2000" b="1" dirty="0"/>
              <a:t>），那么这条弧称为割</a:t>
            </a:r>
            <a:r>
              <a:rPr lang="en-US" altLang="zh-CN" sz="2000" b="1" dirty="0"/>
              <a:t>CUT</a:t>
            </a:r>
            <a:r>
              <a:rPr lang="zh-CN" altLang="en-US" sz="2000" b="1" dirty="0"/>
              <a:t>（</a:t>
            </a:r>
            <a:r>
              <a:rPr lang="en-US" altLang="zh-CN" sz="2000" b="1" dirty="0"/>
              <a:t>S,T</a:t>
            </a:r>
            <a:r>
              <a:rPr lang="zh-CN" altLang="en-US" sz="2000" b="1" dirty="0"/>
              <a:t>）的一条</a:t>
            </a:r>
            <a:r>
              <a:rPr lang="zh-CN" altLang="en-US" sz="2000" b="1" dirty="0">
                <a:solidFill>
                  <a:srgbClr val="FF0000"/>
                </a:solidFill>
              </a:rPr>
              <a:t>割边</a:t>
            </a:r>
            <a:r>
              <a:rPr lang="zh-CN" altLang="en-US" sz="2000" b="1" dirty="0"/>
              <a:t>。</a:t>
            </a:r>
          </a:p>
          <a:p>
            <a:pPr>
              <a:spcBef>
                <a:spcPct val="50000"/>
              </a:spcBef>
            </a:pPr>
            <a:r>
              <a:rPr lang="zh-CN" altLang="en-US" sz="2000" b="1" dirty="0"/>
              <a:t>◆ 从</a:t>
            </a:r>
            <a:r>
              <a:rPr lang="en-US" altLang="zh-CN" sz="2000" b="1" dirty="0"/>
              <a:t>S</a:t>
            </a:r>
            <a:r>
              <a:rPr lang="zh-CN" altLang="en-US" sz="2000" b="1" dirty="0"/>
              <a:t>指向</a:t>
            </a:r>
            <a:r>
              <a:rPr lang="en-US" altLang="zh-CN" sz="2000" b="1" dirty="0"/>
              <a:t>T</a:t>
            </a:r>
            <a:r>
              <a:rPr lang="zh-CN" altLang="en-US" sz="2000" b="1" dirty="0"/>
              <a:t>的割边是</a:t>
            </a:r>
            <a:r>
              <a:rPr lang="zh-CN" altLang="en-US" sz="2000" b="1" dirty="0">
                <a:solidFill>
                  <a:srgbClr val="FF0000"/>
                </a:solidFill>
              </a:rPr>
              <a:t>正向割边</a:t>
            </a:r>
            <a:r>
              <a:rPr lang="zh-CN" altLang="en-US" sz="2000" b="1" dirty="0"/>
              <a:t>；</a:t>
            </a:r>
          </a:p>
          <a:p>
            <a:pPr>
              <a:spcBef>
                <a:spcPct val="50000"/>
              </a:spcBef>
            </a:pPr>
            <a:r>
              <a:rPr lang="zh-CN" altLang="en-US" sz="2000" b="1" dirty="0"/>
              <a:t>◆ 从</a:t>
            </a:r>
            <a:r>
              <a:rPr lang="en-US" altLang="zh-CN" sz="2000" b="1" dirty="0"/>
              <a:t>T</a:t>
            </a:r>
            <a:r>
              <a:rPr lang="zh-CN" altLang="en-US" sz="2000" b="1" dirty="0"/>
              <a:t>指向</a:t>
            </a:r>
            <a:r>
              <a:rPr lang="en-US" altLang="zh-CN" sz="2000" b="1" dirty="0"/>
              <a:t>S</a:t>
            </a:r>
            <a:r>
              <a:rPr lang="zh-CN" altLang="en-US" sz="2000" b="1" dirty="0"/>
              <a:t>的割边是</a:t>
            </a:r>
            <a:r>
              <a:rPr lang="zh-CN" altLang="en-US" sz="2000" b="1" dirty="0">
                <a:solidFill>
                  <a:srgbClr val="FF0000"/>
                </a:solidFill>
              </a:rPr>
              <a:t>逆向割边</a:t>
            </a:r>
            <a:r>
              <a:rPr lang="zh-CN" altLang="en-US" sz="2000" b="1" dirty="0"/>
              <a:t>。</a:t>
            </a:r>
          </a:p>
          <a:p>
            <a:pPr>
              <a:spcBef>
                <a:spcPct val="50000"/>
              </a:spcBef>
            </a:pPr>
            <a:r>
              <a:rPr lang="zh-CN" altLang="en-US" sz="2000" b="1" dirty="0"/>
              <a:t>◆ 割</a:t>
            </a:r>
            <a:r>
              <a:rPr lang="en-US" altLang="zh-CN" sz="2000" b="1" dirty="0"/>
              <a:t>CUT</a:t>
            </a:r>
            <a:r>
              <a:rPr lang="zh-CN" altLang="en-US" sz="2000" b="1" dirty="0"/>
              <a:t>（</a:t>
            </a:r>
            <a:r>
              <a:rPr lang="en-US" altLang="zh-CN" sz="2000" b="1" dirty="0"/>
              <a:t>S,T</a:t>
            </a:r>
            <a:r>
              <a:rPr lang="zh-CN" altLang="en-US" sz="2000" b="1" dirty="0"/>
              <a:t>）中所有正向割边的容量和称为割</a:t>
            </a:r>
            <a:r>
              <a:rPr lang="en-US" altLang="zh-CN" sz="2000" b="1" dirty="0"/>
              <a:t>CUT</a:t>
            </a:r>
            <a:r>
              <a:rPr lang="zh-CN" altLang="en-US" sz="2000" b="1" dirty="0"/>
              <a:t>（</a:t>
            </a:r>
            <a:r>
              <a:rPr lang="en-US" altLang="zh-CN" sz="2000" b="1" dirty="0"/>
              <a:t>S,T</a:t>
            </a:r>
            <a:r>
              <a:rPr lang="zh-CN" altLang="en-US" sz="2000" b="1" dirty="0"/>
              <a:t>）的容量。</a:t>
            </a:r>
            <a:r>
              <a:rPr lang="zh-CN" altLang="en-US" sz="2000" b="1" dirty="0">
                <a:solidFill>
                  <a:srgbClr val="FF0000"/>
                </a:solidFill>
              </a:rPr>
              <a:t>不同割的容量不同。</a:t>
            </a:r>
          </a:p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00B050"/>
                </a:solidFill>
              </a:rPr>
              <a:t>如右图：源点：</a:t>
            </a:r>
            <a:r>
              <a:rPr lang="en-US" altLang="zh-CN" sz="2000" b="1" dirty="0">
                <a:solidFill>
                  <a:srgbClr val="00B050"/>
                </a:solidFill>
              </a:rPr>
              <a:t>s=1</a:t>
            </a:r>
            <a:r>
              <a:rPr lang="zh-CN" altLang="en-US" sz="2000" b="1" dirty="0">
                <a:solidFill>
                  <a:srgbClr val="00B050"/>
                </a:solidFill>
              </a:rPr>
              <a:t>；汇点：</a:t>
            </a:r>
            <a:r>
              <a:rPr lang="en-US" altLang="zh-CN" sz="2000" b="1" dirty="0">
                <a:solidFill>
                  <a:srgbClr val="00B050"/>
                </a:solidFill>
              </a:rPr>
              <a:t>t=5</a:t>
            </a:r>
            <a:r>
              <a:rPr lang="zh-CN" altLang="en-US" sz="2000" b="1" dirty="0">
                <a:solidFill>
                  <a:srgbClr val="00B050"/>
                </a:solidFill>
              </a:rPr>
              <a:t>。</a:t>
            </a:r>
          </a:p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00B050"/>
                </a:solidFill>
              </a:rPr>
              <a:t>框外是容量，框内是流量。</a:t>
            </a:r>
          </a:p>
        </p:txBody>
      </p:sp>
      <p:grpSp>
        <p:nvGrpSpPr>
          <p:cNvPr id="5" name="Group 85"/>
          <p:cNvGrpSpPr>
            <a:grpSpLocks/>
          </p:cNvGrpSpPr>
          <p:nvPr/>
        </p:nvGrpSpPr>
        <p:grpSpPr bwMode="auto">
          <a:xfrm>
            <a:off x="3635898" y="3717034"/>
            <a:ext cx="5184775" cy="2738437"/>
            <a:chOff x="1338" y="2113"/>
            <a:chExt cx="3266" cy="1725"/>
          </a:xfrm>
        </p:grpSpPr>
        <p:grpSp>
          <p:nvGrpSpPr>
            <p:cNvPr id="6" name="Group 47"/>
            <p:cNvGrpSpPr>
              <a:grpSpLocks/>
            </p:cNvGrpSpPr>
            <p:nvPr/>
          </p:nvGrpSpPr>
          <p:grpSpPr bwMode="auto">
            <a:xfrm>
              <a:off x="1610" y="2113"/>
              <a:ext cx="2722" cy="1725"/>
              <a:chOff x="2698" y="2205"/>
              <a:chExt cx="2631" cy="1640"/>
            </a:xfrm>
          </p:grpSpPr>
          <p:sp>
            <p:nvSpPr>
              <p:cNvPr id="9" name="Oval 48"/>
              <p:cNvSpPr>
                <a:spLocks noChangeArrowheads="1"/>
              </p:cNvSpPr>
              <p:nvPr/>
            </p:nvSpPr>
            <p:spPr bwMode="auto">
              <a:xfrm>
                <a:off x="2698" y="2795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  <p:sp>
            <p:nvSpPr>
              <p:cNvPr id="10" name="Oval 49"/>
              <p:cNvSpPr>
                <a:spLocks noChangeArrowheads="1"/>
              </p:cNvSpPr>
              <p:nvPr/>
            </p:nvSpPr>
            <p:spPr bwMode="auto">
              <a:xfrm>
                <a:off x="3642" y="2258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11" name="Oval 50"/>
              <p:cNvSpPr>
                <a:spLocks noChangeArrowheads="1"/>
              </p:cNvSpPr>
              <p:nvPr/>
            </p:nvSpPr>
            <p:spPr bwMode="auto">
              <a:xfrm>
                <a:off x="4713" y="2416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12" name="Oval 51"/>
              <p:cNvSpPr>
                <a:spLocks noChangeArrowheads="1"/>
              </p:cNvSpPr>
              <p:nvPr/>
            </p:nvSpPr>
            <p:spPr bwMode="auto">
              <a:xfrm>
                <a:off x="3705" y="3332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13" name="Oval 52"/>
              <p:cNvSpPr>
                <a:spLocks noChangeArrowheads="1"/>
              </p:cNvSpPr>
              <p:nvPr/>
            </p:nvSpPr>
            <p:spPr bwMode="auto">
              <a:xfrm>
                <a:off x="4996" y="3174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5</a:t>
                </a:r>
              </a:p>
            </p:txBody>
          </p:sp>
          <p:sp>
            <p:nvSpPr>
              <p:cNvPr id="14" name="Line 53"/>
              <p:cNvSpPr>
                <a:spLocks noChangeShapeType="1"/>
              </p:cNvSpPr>
              <p:nvPr/>
            </p:nvSpPr>
            <p:spPr bwMode="auto">
              <a:xfrm flipV="1">
                <a:off x="3012" y="2511"/>
                <a:ext cx="662" cy="37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Line 55"/>
              <p:cNvSpPr>
                <a:spLocks noChangeShapeType="1"/>
              </p:cNvSpPr>
              <p:nvPr/>
            </p:nvSpPr>
            <p:spPr bwMode="auto">
              <a:xfrm>
                <a:off x="3956" y="2478"/>
                <a:ext cx="757" cy="127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Line 56"/>
              <p:cNvSpPr>
                <a:spLocks noChangeShapeType="1"/>
              </p:cNvSpPr>
              <p:nvPr/>
            </p:nvSpPr>
            <p:spPr bwMode="auto">
              <a:xfrm>
                <a:off x="4933" y="2763"/>
                <a:ext cx="157" cy="411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Line 57"/>
              <p:cNvSpPr>
                <a:spLocks noChangeShapeType="1"/>
              </p:cNvSpPr>
              <p:nvPr/>
            </p:nvSpPr>
            <p:spPr bwMode="auto">
              <a:xfrm>
                <a:off x="3832" y="2605"/>
                <a:ext cx="30" cy="727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Text Box 59"/>
              <p:cNvSpPr txBox="1">
                <a:spLocks noChangeArrowheads="1"/>
              </p:cNvSpPr>
              <p:nvPr/>
            </p:nvSpPr>
            <p:spPr bwMode="auto">
              <a:xfrm>
                <a:off x="2925" y="3153"/>
                <a:ext cx="188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6</a:t>
                </a:r>
              </a:p>
            </p:txBody>
          </p:sp>
          <p:sp>
            <p:nvSpPr>
              <p:cNvPr id="21" name="Text Box 60"/>
              <p:cNvSpPr txBox="1">
                <a:spLocks noChangeArrowheads="1"/>
              </p:cNvSpPr>
              <p:nvPr/>
            </p:nvSpPr>
            <p:spPr bwMode="auto">
              <a:xfrm>
                <a:off x="3063" y="2432"/>
                <a:ext cx="188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22" name="Text Box 61"/>
              <p:cNvSpPr txBox="1">
                <a:spLocks noChangeArrowheads="1"/>
              </p:cNvSpPr>
              <p:nvPr/>
            </p:nvSpPr>
            <p:spPr bwMode="auto">
              <a:xfrm>
                <a:off x="3661" y="2856"/>
                <a:ext cx="189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23" name="Text Box 62"/>
              <p:cNvSpPr txBox="1">
                <a:spLocks noChangeArrowheads="1"/>
              </p:cNvSpPr>
              <p:nvPr/>
            </p:nvSpPr>
            <p:spPr bwMode="auto">
              <a:xfrm>
                <a:off x="4105" y="2205"/>
                <a:ext cx="189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24" name="Text Box 63"/>
              <p:cNvSpPr txBox="1">
                <a:spLocks noChangeArrowheads="1"/>
              </p:cNvSpPr>
              <p:nvPr/>
            </p:nvSpPr>
            <p:spPr bwMode="auto">
              <a:xfrm>
                <a:off x="4228" y="3193"/>
                <a:ext cx="187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25" name="Text Box 64"/>
              <p:cNvSpPr txBox="1">
                <a:spLocks noChangeArrowheads="1"/>
              </p:cNvSpPr>
              <p:nvPr/>
            </p:nvSpPr>
            <p:spPr bwMode="auto">
              <a:xfrm>
                <a:off x="4762" y="2858"/>
                <a:ext cx="187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5</a:t>
                </a:r>
              </a:p>
            </p:txBody>
          </p:sp>
          <p:sp>
            <p:nvSpPr>
              <p:cNvPr id="26" name="Text Box 65"/>
              <p:cNvSpPr txBox="1">
                <a:spLocks noChangeArrowheads="1"/>
              </p:cNvSpPr>
              <p:nvPr/>
            </p:nvSpPr>
            <p:spPr bwMode="auto">
              <a:xfrm>
                <a:off x="3273" y="2659"/>
                <a:ext cx="242" cy="31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27" name="Text Box 66"/>
              <p:cNvSpPr txBox="1">
                <a:spLocks noChangeArrowheads="1"/>
              </p:cNvSpPr>
              <p:nvPr/>
            </p:nvSpPr>
            <p:spPr bwMode="auto">
              <a:xfrm>
                <a:off x="3881" y="2827"/>
                <a:ext cx="202" cy="316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  <p:sp>
            <p:nvSpPr>
              <p:cNvPr id="28" name="Text Box 67"/>
              <p:cNvSpPr txBox="1">
                <a:spLocks noChangeArrowheads="1"/>
              </p:cNvSpPr>
              <p:nvPr/>
            </p:nvSpPr>
            <p:spPr bwMode="auto">
              <a:xfrm>
                <a:off x="4327" y="3529"/>
                <a:ext cx="231" cy="316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29" name="Oval 68"/>
              <p:cNvSpPr>
                <a:spLocks noChangeArrowheads="1"/>
              </p:cNvSpPr>
              <p:nvPr/>
            </p:nvSpPr>
            <p:spPr bwMode="auto">
              <a:xfrm>
                <a:off x="2698" y="2795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  <p:sp>
            <p:nvSpPr>
              <p:cNvPr id="30" name="Oval 69"/>
              <p:cNvSpPr>
                <a:spLocks noChangeArrowheads="1"/>
              </p:cNvSpPr>
              <p:nvPr/>
            </p:nvSpPr>
            <p:spPr bwMode="auto">
              <a:xfrm>
                <a:off x="3642" y="2258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 dirty="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31" name="Oval 70"/>
              <p:cNvSpPr>
                <a:spLocks noChangeArrowheads="1"/>
              </p:cNvSpPr>
              <p:nvPr/>
            </p:nvSpPr>
            <p:spPr bwMode="auto">
              <a:xfrm>
                <a:off x="4713" y="2416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32" name="Oval 71"/>
              <p:cNvSpPr>
                <a:spLocks noChangeArrowheads="1"/>
              </p:cNvSpPr>
              <p:nvPr/>
            </p:nvSpPr>
            <p:spPr bwMode="auto">
              <a:xfrm>
                <a:off x="3705" y="3332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33" name="Oval 72"/>
              <p:cNvSpPr>
                <a:spLocks noChangeArrowheads="1"/>
              </p:cNvSpPr>
              <p:nvPr/>
            </p:nvSpPr>
            <p:spPr bwMode="auto">
              <a:xfrm>
                <a:off x="4996" y="3174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 dirty="0">
                    <a:latin typeface="Times New Roman" pitchFamily="18" charset="0"/>
                    <a:ea typeface="宋体" charset="-122"/>
                  </a:rPr>
                  <a:t>5</a:t>
                </a:r>
              </a:p>
            </p:txBody>
          </p:sp>
          <p:sp>
            <p:nvSpPr>
              <p:cNvPr id="35" name="Line 74"/>
              <p:cNvSpPr>
                <a:spLocks noChangeShapeType="1"/>
              </p:cNvSpPr>
              <p:nvPr/>
            </p:nvSpPr>
            <p:spPr bwMode="auto">
              <a:xfrm>
                <a:off x="2960" y="3086"/>
                <a:ext cx="724" cy="35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" name="Line 77"/>
              <p:cNvSpPr>
                <a:spLocks noChangeShapeType="1"/>
              </p:cNvSpPr>
              <p:nvPr/>
            </p:nvSpPr>
            <p:spPr bwMode="auto">
              <a:xfrm>
                <a:off x="3832" y="2605"/>
                <a:ext cx="30" cy="727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" name="Line 78"/>
              <p:cNvSpPr>
                <a:spLocks noChangeShapeType="1"/>
              </p:cNvSpPr>
              <p:nvPr/>
            </p:nvSpPr>
            <p:spPr bwMode="auto">
              <a:xfrm flipV="1">
                <a:off x="4003" y="3364"/>
                <a:ext cx="976" cy="157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" name="Text Box 79"/>
              <p:cNvSpPr txBox="1">
                <a:spLocks noChangeArrowheads="1"/>
              </p:cNvSpPr>
              <p:nvPr/>
            </p:nvSpPr>
            <p:spPr bwMode="auto">
              <a:xfrm>
                <a:off x="3661" y="2856"/>
                <a:ext cx="189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41" name="Text Box 80"/>
              <p:cNvSpPr txBox="1">
                <a:spLocks noChangeArrowheads="1"/>
              </p:cNvSpPr>
              <p:nvPr/>
            </p:nvSpPr>
            <p:spPr bwMode="auto">
              <a:xfrm>
                <a:off x="4332" y="2251"/>
                <a:ext cx="271" cy="316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42" name="Text Box 81"/>
              <p:cNvSpPr txBox="1">
                <a:spLocks noChangeArrowheads="1"/>
              </p:cNvSpPr>
              <p:nvPr/>
            </p:nvSpPr>
            <p:spPr bwMode="auto">
              <a:xfrm>
                <a:off x="5061" y="2727"/>
                <a:ext cx="223" cy="31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43" name="Text Box 82"/>
              <p:cNvSpPr txBox="1">
                <a:spLocks noChangeArrowheads="1"/>
              </p:cNvSpPr>
              <p:nvPr/>
            </p:nvSpPr>
            <p:spPr bwMode="auto">
              <a:xfrm>
                <a:off x="3187" y="3310"/>
                <a:ext cx="237" cy="316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</p:grpSp>
        <p:sp>
          <p:nvSpPr>
            <p:cNvPr id="7" name="Text Box 83"/>
            <p:cNvSpPr txBox="1">
              <a:spLocks noChangeArrowheads="1"/>
            </p:cNvSpPr>
            <p:nvPr/>
          </p:nvSpPr>
          <p:spPr bwMode="auto">
            <a:xfrm>
              <a:off x="1338" y="2568"/>
              <a:ext cx="272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4800">
                  <a:solidFill>
                    <a:srgbClr val="FF3300"/>
                  </a:solidFill>
                </a:rPr>
                <a:t>s</a:t>
              </a:r>
            </a:p>
          </p:txBody>
        </p:sp>
        <p:sp>
          <p:nvSpPr>
            <p:cNvPr id="8" name="Text Box 84"/>
            <p:cNvSpPr txBox="1">
              <a:spLocks noChangeArrowheads="1"/>
            </p:cNvSpPr>
            <p:nvPr/>
          </p:nvSpPr>
          <p:spPr bwMode="auto">
            <a:xfrm>
              <a:off x="4332" y="3022"/>
              <a:ext cx="272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4800">
                  <a:solidFill>
                    <a:srgbClr val="FF3300"/>
                  </a:solidFill>
                </a:rPr>
                <a:t>t</a:t>
              </a:r>
            </a:p>
          </p:txBody>
        </p:sp>
      </p:grpSp>
      <p:sp>
        <p:nvSpPr>
          <p:cNvPr id="45" name="标题 1"/>
          <p:cNvSpPr>
            <a:spLocks noGrp="1"/>
          </p:cNvSpPr>
          <p:nvPr>
            <p:ph type="title"/>
          </p:nvPr>
        </p:nvSpPr>
        <p:spPr>
          <a:xfrm>
            <a:off x="925479" y="261258"/>
            <a:ext cx="7852762" cy="525865"/>
          </a:xfrm>
        </p:spPr>
        <p:txBody>
          <a:bodyPr/>
          <a:lstStyle/>
          <a:p>
            <a:r>
              <a:rPr lang="zh-CN" altLang="en-US" dirty="0"/>
              <a:t>什么是“割”？</a:t>
            </a:r>
          </a:p>
        </p:txBody>
      </p:sp>
    </p:spTree>
    <p:extLst>
      <p:ext uri="{BB962C8B-B14F-4D97-AF65-F5344CB8AC3E}">
        <p14:creationId xmlns:p14="http://schemas.microsoft.com/office/powerpoint/2010/main" val="13078535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5"/>
          <p:cNvSpPr txBox="1">
            <a:spLocks noChangeArrowheads="1"/>
          </p:cNvSpPr>
          <p:nvPr/>
        </p:nvSpPr>
        <p:spPr bwMode="auto">
          <a:xfrm>
            <a:off x="684212" y="1290160"/>
            <a:ext cx="799224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/>
              <a:t>（</a:t>
            </a:r>
            <a:r>
              <a:rPr lang="en-US" altLang="zh-CN" sz="2400" b="1" dirty="0"/>
              <a:t>1</a:t>
            </a:r>
            <a:r>
              <a:rPr lang="zh-CN" altLang="en-US" sz="2400" b="1" dirty="0"/>
              <a:t>）顶点集合 </a:t>
            </a:r>
            <a:r>
              <a:rPr lang="en-US" altLang="zh-CN" sz="2400" b="1" dirty="0"/>
              <a:t>S={</a:t>
            </a:r>
            <a:r>
              <a:rPr lang="en-US" altLang="zh-CN" sz="2400" b="1" dirty="0">
                <a:solidFill>
                  <a:srgbClr val="FF0000"/>
                </a:solidFill>
              </a:rPr>
              <a:t>1</a:t>
            </a:r>
            <a:r>
              <a:rPr lang="zh-CN" altLang="en-US" sz="2400" b="1" dirty="0"/>
              <a:t>，</a:t>
            </a:r>
            <a:r>
              <a:rPr lang="en-US" altLang="zh-CN" sz="2400" b="1" dirty="0"/>
              <a:t>2</a:t>
            </a:r>
            <a:r>
              <a:rPr lang="zh-CN" altLang="en-US" sz="2400" b="1" dirty="0"/>
              <a:t>，</a:t>
            </a:r>
            <a:r>
              <a:rPr lang="en-US" altLang="zh-CN" sz="2400" b="1" dirty="0"/>
              <a:t>3} </a:t>
            </a:r>
            <a:r>
              <a:rPr lang="zh-CN" altLang="en-US" sz="2400" b="1" dirty="0"/>
              <a:t>和 </a:t>
            </a:r>
            <a:r>
              <a:rPr lang="en-US" altLang="zh-CN" sz="2400" b="1" dirty="0"/>
              <a:t>T={4</a:t>
            </a:r>
            <a:r>
              <a:rPr lang="zh-CN" altLang="en-US" sz="2400" b="1" dirty="0"/>
              <a:t>，</a:t>
            </a:r>
            <a:r>
              <a:rPr lang="en-US" altLang="zh-CN" sz="2400" b="1" dirty="0">
                <a:solidFill>
                  <a:srgbClr val="FF0000"/>
                </a:solidFill>
              </a:rPr>
              <a:t>5</a:t>
            </a:r>
            <a:r>
              <a:rPr lang="en-US" altLang="zh-CN" sz="2400" b="1" dirty="0"/>
              <a:t>} </a:t>
            </a:r>
            <a:r>
              <a:rPr lang="zh-CN" altLang="en-US" sz="2400" b="1" dirty="0"/>
              <a:t>构成一个割。</a:t>
            </a:r>
            <a:endParaRPr lang="en-US" altLang="zh-CN" sz="2400" b="1" dirty="0"/>
          </a:p>
          <a:p>
            <a:pPr>
              <a:spcBef>
                <a:spcPct val="50000"/>
              </a:spcBef>
            </a:pPr>
            <a:r>
              <a:rPr lang="zh-CN" altLang="en-US" sz="2400" b="1" dirty="0"/>
              <a:t>正向割边：</a:t>
            </a:r>
            <a:r>
              <a:rPr lang="en-US" altLang="zh-CN" sz="2400" b="1" dirty="0"/>
              <a:t>2</a:t>
            </a:r>
            <a:r>
              <a:rPr lang="zh-CN" altLang="en-US" sz="2400" b="1" dirty="0"/>
              <a:t>→</a:t>
            </a:r>
            <a:r>
              <a:rPr lang="en-US" altLang="zh-CN" sz="2400" b="1" dirty="0"/>
              <a:t>4</a:t>
            </a:r>
            <a:r>
              <a:rPr lang="zh-CN" altLang="en-US" sz="2400" b="1" dirty="0"/>
              <a:t>；</a:t>
            </a:r>
            <a:r>
              <a:rPr lang="en-US" altLang="zh-CN" sz="2400" b="1" dirty="0"/>
              <a:t>3</a:t>
            </a:r>
            <a:r>
              <a:rPr lang="zh-CN" altLang="en-US" sz="2400" b="1" dirty="0"/>
              <a:t>→</a:t>
            </a:r>
            <a:r>
              <a:rPr lang="en-US" altLang="zh-CN" sz="2400" b="1" dirty="0"/>
              <a:t>5</a:t>
            </a:r>
            <a:r>
              <a:rPr lang="zh-CN" altLang="en-US" sz="2400" b="1" dirty="0"/>
              <a:t>。</a:t>
            </a:r>
            <a:endParaRPr lang="en-US" altLang="zh-CN" sz="2400" b="1" dirty="0"/>
          </a:p>
          <a:p>
            <a:pPr>
              <a:spcBef>
                <a:spcPct val="50000"/>
              </a:spcBef>
            </a:pPr>
            <a:r>
              <a:rPr lang="zh-CN" altLang="en-US" sz="2400" b="1" dirty="0"/>
              <a:t>容量为：</a:t>
            </a:r>
            <a:r>
              <a:rPr lang="en-US" altLang="zh-CN" sz="2400" b="1" dirty="0"/>
              <a:t>3+4=7</a:t>
            </a:r>
            <a:r>
              <a:rPr lang="zh-CN" altLang="en-US" sz="2400" b="1" dirty="0"/>
              <a:t>。</a:t>
            </a:r>
            <a:endParaRPr lang="en-US" altLang="zh-CN" sz="2400" b="1" dirty="0"/>
          </a:p>
        </p:txBody>
      </p:sp>
      <p:grpSp>
        <p:nvGrpSpPr>
          <p:cNvPr id="5" name="Group 85"/>
          <p:cNvGrpSpPr>
            <a:grpSpLocks/>
          </p:cNvGrpSpPr>
          <p:nvPr/>
        </p:nvGrpSpPr>
        <p:grpSpPr bwMode="auto">
          <a:xfrm>
            <a:off x="2771603" y="3196437"/>
            <a:ext cx="5184775" cy="2738437"/>
            <a:chOff x="1338" y="2113"/>
            <a:chExt cx="3266" cy="1725"/>
          </a:xfrm>
        </p:grpSpPr>
        <p:grpSp>
          <p:nvGrpSpPr>
            <p:cNvPr id="6" name="Group 47"/>
            <p:cNvGrpSpPr>
              <a:grpSpLocks/>
            </p:cNvGrpSpPr>
            <p:nvPr/>
          </p:nvGrpSpPr>
          <p:grpSpPr bwMode="auto">
            <a:xfrm>
              <a:off x="1610" y="2113"/>
              <a:ext cx="2722" cy="1725"/>
              <a:chOff x="2698" y="2205"/>
              <a:chExt cx="2631" cy="1640"/>
            </a:xfrm>
          </p:grpSpPr>
          <p:sp>
            <p:nvSpPr>
              <p:cNvPr id="9" name="Oval 48"/>
              <p:cNvSpPr>
                <a:spLocks noChangeArrowheads="1"/>
              </p:cNvSpPr>
              <p:nvPr/>
            </p:nvSpPr>
            <p:spPr bwMode="auto">
              <a:xfrm>
                <a:off x="2698" y="2795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  <p:sp>
            <p:nvSpPr>
              <p:cNvPr id="10" name="Oval 49"/>
              <p:cNvSpPr>
                <a:spLocks noChangeArrowheads="1"/>
              </p:cNvSpPr>
              <p:nvPr/>
            </p:nvSpPr>
            <p:spPr bwMode="auto">
              <a:xfrm>
                <a:off x="3642" y="2258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11" name="Oval 50"/>
              <p:cNvSpPr>
                <a:spLocks noChangeArrowheads="1"/>
              </p:cNvSpPr>
              <p:nvPr/>
            </p:nvSpPr>
            <p:spPr bwMode="auto">
              <a:xfrm>
                <a:off x="4713" y="2416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12" name="Oval 51"/>
              <p:cNvSpPr>
                <a:spLocks noChangeArrowheads="1"/>
              </p:cNvSpPr>
              <p:nvPr/>
            </p:nvSpPr>
            <p:spPr bwMode="auto">
              <a:xfrm>
                <a:off x="3705" y="3332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13" name="Oval 52"/>
              <p:cNvSpPr>
                <a:spLocks noChangeArrowheads="1"/>
              </p:cNvSpPr>
              <p:nvPr/>
            </p:nvSpPr>
            <p:spPr bwMode="auto">
              <a:xfrm>
                <a:off x="4996" y="3174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5</a:t>
                </a:r>
              </a:p>
            </p:txBody>
          </p:sp>
          <p:sp>
            <p:nvSpPr>
              <p:cNvPr id="14" name="Line 53"/>
              <p:cNvSpPr>
                <a:spLocks noChangeShapeType="1"/>
              </p:cNvSpPr>
              <p:nvPr/>
            </p:nvSpPr>
            <p:spPr bwMode="auto">
              <a:xfrm flipV="1">
                <a:off x="3012" y="2511"/>
                <a:ext cx="662" cy="37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Line 55"/>
              <p:cNvSpPr>
                <a:spLocks noChangeShapeType="1"/>
              </p:cNvSpPr>
              <p:nvPr/>
            </p:nvSpPr>
            <p:spPr bwMode="auto">
              <a:xfrm>
                <a:off x="3956" y="2478"/>
                <a:ext cx="757" cy="127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Line 56"/>
              <p:cNvSpPr>
                <a:spLocks noChangeShapeType="1"/>
              </p:cNvSpPr>
              <p:nvPr/>
            </p:nvSpPr>
            <p:spPr bwMode="auto">
              <a:xfrm>
                <a:off x="4933" y="2763"/>
                <a:ext cx="157" cy="411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Line 57"/>
              <p:cNvSpPr>
                <a:spLocks noChangeShapeType="1"/>
              </p:cNvSpPr>
              <p:nvPr/>
            </p:nvSpPr>
            <p:spPr bwMode="auto">
              <a:xfrm>
                <a:off x="3832" y="2605"/>
                <a:ext cx="30" cy="727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Text Box 59"/>
              <p:cNvSpPr txBox="1">
                <a:spLocks noChangeArrowheads="1"/>
              </p:cNvSpPr>
              <p:nvPr/>
            </p:nvSpPr>
            <p:spPr bwMode="auto">
              <a:xfrm>
                <a:off x="2925" y="3153"/>
                <a:ext cx="188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6</a:t>
                </a:r>
              </a:p>
            </p:txBody>
          </p:sp>
          <p:sp>
            <p:nvSpPr>
              <p:cNvPr id="21" name="Text Box 60"/>
              <p:cNvSpPr txBox="1">
                <a:spLocks noChangeArrowheads="1"/>
              </p:cNvSpPr>
              <p:nvPr/>
            </p:nvSpPr>
            <p:spPr bwMode="auto">
              <a:xfrm>
                <a:off x="3063" y="2432"/>
                <a:ext cx="188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22" name="Text Box 61"/>
              <p:cNvSpPr txBox="1">
                <a:spLocks noChangeArrowheads="1"/>
              </p:cNvSpPr>
              <p:nvPr/>
            </p:nvSpPr>
            <p:spPr bwMode="auto">
              <a:xfrm>
                <a:off x="3661" y="2856"/>
                <a:ext cx="189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23" name="Text Box 62"/>
              <p:cNvSpPr txBox="1">
                <a:spLocks noChangeArrowheads="1"/>
              </p:cNvSpPr>
              <p:nvPr/>
            </p:nvSpPr>
            <p:spPr bwMode="auto">
              <a:xfrm>
                <a:off x="4105" y="2205"/>
                <a:ext cx="189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24" name="Text Box 63"/>
              <p:cNvSpPr txBox="1">
                <a:spLocks noChangeArrowheads="1"/>
              </p:cNvSpPr>
              <p:nvPr/>
            </p:nvSpPr>
            <p:spPr bwMode="auto">
              <a:xfrm>
                <a:off x="4228" y="3193"/>
                <a:ext cx="187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 dirty="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25" name="Text Box 64"/>
              <p:cNvSpPr txBox="1">
                <a:spLocks noChangeArrowheads="1"/>
              </p:cNvSpPr>
              <p:nvPr/>
            </p:nvSpPr>
            <p:spPr bwMode="auto">
              <a:xfrm>
                <a:off x="4762" y="2858"/>
                <a:ext cx="187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5</a:t>
                </a:r>
              </a:p>
            </p:txBody>
          </p:sp>
          <p:sp>
            <p:nvSpPr>
              <p:cNvPr id="26" name="Text Box 65"/>
              <p:cNvSpPr txBox="1">
                <a:spLocks noChangeArrowheads="1"/>
              </p:cNvSpPr>
              <p:nvPr/>
            </p:nvSpPr>
            <p:spPr bwMode="auto">
              <a:xfrm>
                <a:off x="3273" y="2659"/>
                <a:ext cx="242" cy="31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27" name="Text Box 66"/>
              <p:cNvSpPr txBox="1">
                <a:spLocks noChangeArrowheads="1"/>
              </p:cNvSpPr>
              <p:nvPr/>
            </p:nvSpPr>
            <p:spPr bwMode="auto">
              <a:xfrm>
                <a:off x="3881" y="2827"/>
                <a:ext cx="202" cy="316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  <p:sp>
            <p:nvSpPr>
              <p:cNvPr id="28" name="Text Box 67"/>
              <p:cNvSpPr txBox="1">
                <a:spLocks noChangeArrowheads="1"/>
              </p:cNvSpPr>
              <p:nvPr/>
            </p:nvSpPr>
            <p:spPr bwMode="auto">
              <a:xfrm>
                <a:off x="4327" y="3529"/>
                <a:ext cx="231" cy="316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29" name="Oval 68"/>
              <p:cNvSpPr>
                <a:spLocks noChangeArrowheads="1"/>
              </p:cNvSpPr>
              <p:nvPr/>
            </p:nvSpPr>
            <p:spPr bwMode="auto">
              <a:xfrm>
                <a:off x="2698" y="2795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  <p:sp>
            <p:nvSpPr>
              <p:cNvPr id="30" name="Oval 69"/>
              <p:cNvSpPr>
                <a:spLocks noChangeArrowheads="1"/>
              </p:cNvSpPr>
              <p:nvPr/>
            </p:nvSpPr>
            <p:spPr bwMode="auto">
              <a:xfrm>
                <a:off x="3642" y="2258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 dirty="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31" name="Oval 70"/>
              <p:cNvSpPr>
                <a:spLocks noChangeArrowheads="1"/>
              </p:cNvSpPr>
              <p:nvPr/>
            </p:nvSpPr>
            <p:spPr bwMode="auto">
              <a:xfrm>
                <a:off x="4713" y="2416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32" name="Oval 71"/>
              <p:cNvSpPr>
                <a:spLocks noChangeArrowheads="1"/>
              </p:cNvSpPr>
              <p:nvPr/>
            </p:nvSpPr>
            <p:spPr bwMode="auto">
              <a:xfrm>
                <a:off x="3705" y="3332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33" name="Oval 72"/>
              <p:cNvSpPr>
                <a:spLocks noChangeArrowheads="1"/>
              </p:cNvSpPr>
              <p:nvPr/>
            </p:nvSpPr>
            <p:spPr bwMode="auto">
              <a:xfrm>
                <a:off x="4996" y="3174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5</a:t>
                </a:r>
              </a:p>
            </p:txBody>
          </p:sp>
          <p:sp>
            <p:nvSpPr>
              <p:cNvPr id="35" name="Line 74"/>
              <p:cNvSpPr>
                <a:spLocks noChangeShapeType="1"/>
              </p:cNvSpPr>
              <p:nvPr/>
            </p:nvSpPr>
            <p:spPr bwMode="auto">
              <a:xfrm>
                <a:off x="2960" y="3086"/>
                <a:ext cx="724" cy="35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" name="Line 77"/>
              <p:cNvSpPr>
                <a:spLocks noChangeShapeType="1"/>
              </p:cNvSpPr>
              <p:nvPr/>
            </p:nvSpPr>
            <p:spPr bwMode="auto">
              <a:xfrm>
                <a:off x="3832" y="2605"/>
                <a:ext cx="30" cy="727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" name="Line 78"/>
              <p:cNvSpPr>
                <a:spLocks noChangeShapeType="1"/>
              </p:cNvSpPr>
              <p:nvPr/>
            </p:nvSpPr>
            <p:spPr bwMode="auto">
              <a:xfrm flipV="1">
                <a:off x="4003" y="3364"/>
                <a:ext cx="976" cy="157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" name="Text Box 79"/>
              <p:cNvSpPr txBox="1">
                <a:spLocks noChangeArrowheads="1"/>
              </p:cNvSpPr>
              <p:nvPr/>
            </p:nvSpPr>
            <p:spPr bwMode="auto">
              <a:xfrm>
                <a:off x="3661" y="2856"/>
                <a:ext cx="189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41" name="Text Box 80"/>
              <p:cNvSpPr txBox="1">
                <a:spLocks noChangeArrowheads="1"/>
              </p:cNvSpPr>
              <p:nvPr/>
            </p:nvSpPr>
            <p:spPr bwMode="auto">
              <a:xfrm>
                <a:off x="4332" y="2251"/>
                <a:ext cx="271" cy="316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42" name="Text Box 81"/>
              <p:cNvSpPr txBox="1">
                <a:spLocks noChangeArrowheads="1"/>
              </p:cNvSpPr>
              <p:nvPr/>
            </p:nvSpPr>
            <p:spPr bwMode="auto">
              <a:xfrm>
                <a:off x="5061" y="2727"/>
                <a:ext cx="223" cy="31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43" name="Text Box 82"/>
              <p:cNvSpPr txBox="1">
                <a:spLocks noChangeArrowheads="1"/>
              </p:cNvSpPr>
              <p:nvPr/>
            </p:nvSpPr>
            <p:spPr bwMode="auto">
              <a:xfrm>
                <a:off x="3187" y="3310"/>
                <a:ext cx="237" cy="316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</p:grpSp>
        <p:sp>
          <p:nvSpPr>
            <p:cNvPr id="7" name="Text Box 83"/>
            <p:cNvSpPr txBox="1">
              <a:spLocks noChangeArrowheads="1"/>
            </p:cNvSpPr>
            <p:nvPr/>
          </p:nvSpPr>
          <p:spPr bwMode="auto">
            <a:xfrm>
              <a:off x="1338" y="2568"/>
              <a:ext cx="272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4800">
                  <a:solidFill>
                    <a:srgbClr val="FF3300"/>
                  </a:solidFill>
                </a:rPr>
                <a:t>s</a:t>
              </a:r>
            </a:p>
          </p:txBody>
        </p:sp>
        <p:sp>
          <p:nvSpPr>
            <p:cNvPr id="8" name="Text Box 84"/>
            <p:cNvSpPr txBox="1">
              <a:spLocks noChangeArrowheads="1"/>
            </p:cNvSpPr>
            <p:nvPr/>
          </p:nvSpPr>
          <p:spPr bwMode="auto">
            <a:xfrm>
              <a:off x="4332" y="3022"/>
              <a:ext cx="272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4800">
                  <a:solidFill>
                    <a:srgbClr val="FF3300"/>
                  </a:solidFill>
                </a:rPr>
                <a:t>t</a:t>
              </a:r>
            </a:p>
          </p:txBody>
        </p:sp>
      </p:grpSp>
      <p:sp>
        <p:nvSpPr>
          <p:cNvPr id="45" name="标题 1"/>
          <p:cNvSpPr>
            <a:spLocks noGrp="1"/>
          </p:cNvSpPr>
          <p:nvPr>
            <p:ph type="title"/>
          </p:nvPr>
        </p:nvSpPr>
        <p:spPr>
          <a:xfrm>
            <a:off x="925479" y="261258"/>
            <a:ext cx="7852762" cy="525865"/>
          </a:xfrm>
        </p:spPr>
        <p:txBody>
          <a:bodyPr/>
          <a:lstStyle/>
          <a:p>
            <a:r>
              <a:rPr lang="zh-CN" altLang="en-US" dirty="0"/>
              <a:t>什么是“割”？</a:t>
            </a:r>
          </a:p>
        </p:txBody>
      </p:sp>
      <p:sp>
        <p:nvSpPr>
          <p:cNvPr id="44" name="Line 85"/>
          <p:cNvSpPr>
            <a:spLocks noChangeShapeType="1"/>
          </p:cNvSpPr>
          <p:nvPr/>
        </p:nvSpPr>
        <p:spPr bwMode="auto">
          <a:xfrm>
            <a:off x="5795590" y="2636862"/>
            <a:ext cx="0" cy="3600450"/>
          </a:xfrm>
          <a:prstGeom prst="line">
            <a:avLst/>
          </a:prstGeom>
          <a:noFill/>
          <a:ln w="444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17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5"/>
          <p:cNvSpPr txBox="1">
            <a:spLocks noChangeArrowheads="1"/>
          </p:cNvSpPr>
          <p:nvPr/>
        </p:nvSpPr>
        <p:spPr bwMode="auto">
          <a:xfrm>
            <a:off x="684212" y="1290160"/>
            <a:ext cx="7992244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/>
              <a:t>（</a:t>
            </a:r>
            <a:r>
              <a:rPr lang="en-US" altLang="zh-CN" sz="2400" b="1" dirty="0"/>
              <a:t>2</a:t>
            </a:r>
            <a:r>
              <a:rPr lang="zh-CN" altLang="en-US" sz="2400" b="1" dirty="0"/>
              <a:t>）顶点集合</a:t>
            </a:r>
            <a:r>
              <a:rPr lang="en-US" altLang="zh-CN" sz="2400" b="1" dirty="0"/>
              <a:t>S={</a:t>
            </a:r>
            <a:r>
              <a:rPr lang="en-US" altLang="zh-CN" sz="2400" b="1" dirty="0">
                <a:solidFill>
                  <a:srgbClr val="FF0000"/>
                </a:solidFill>
              </a:rPr>
              <a:t>1</a:t>
            </a:r>
            <a:r>
              <a:rPr lang="zh-CN" altLang="en-US" sz="2400" b="1" dirty="0"/>
              <a:t>，</a:t>
            </a:r>
            <a:r>
              <a:rPr lang="en-US" altLang="zh-CN" sz="2400" b="1" dirty="0"/>
              <a:t>3}</a:t>
            </a:r>
            <a:r>
              <a:rPr lang="zh-CN" altLang="en-US" sz="2400" b="1" dirty="0"/>
              <a:t>，</a:t>
            </a:r>
            <a:r>
              <a:rPr lang="en-US" altLang="zh-CN" sz="2400" b="1" dirty="0"/>
              <a:t>T={2</a:t>
            </a:r>
            <a:r>
              <a:rPr lang="zh-CN" altLang="en-US" sz="2400" b="1" dirty="0"/>
              <a:t>，</a:t>
            </a:r>
            <a:r>
              <a:rPr lang="en-US" altLang="zh-CN" sz="2400" b="1" dirty="0"/>
              <a:t>4</a:t>
            </a:r>
            <a:r>
              <a:rPr lang="zh-CN" altLang="en-US" sz="2400" b="1" dirty="0"/>
              <a:t>，</a:t>
            </a:r>
            <a:r>
              <a:rPr lang="en-US" altLang="zh-CN" sz="2400" b="1" dirty="0">
                <a:solidFill>
                  <a:srgbClr val="FF0000"/>
                </a:solidFill>
              </a:rPr>
              <a:t>5</a:t>
            </a:r>
            <a:r>
              <a:rPr lang="en-US" altLang="zh-CN" sz="2400" b="1" dirty="0"/>
              <a:t>}</a:t>
            </a:r>
            <a:r>
              <a:rPr lang="zh-CN" altLang="en-US" sz="2400" b="1" dirty="0"/>
              <a:t>构成一个割。</a:t>
            </a:r>
            <a:endParaRPr lang="en-US" altLang="zh-CN" sz="2400" b="1" dirty="0"/>
          </a:p>
          <a:p>
            <a:pPr>
              <a:spcBef>
                <a:spcPct val="50000"/>
              </a:spcBef>
            </a:pPr>
            <a:r>
              <a:rPr lang="zh-CN" altLang="en-US" sz="2400" b="1" dirty="0"/>
              <a:t>正向割边：</a:t>
            </a:r>
            <a:r>
              <a:rPr lang="en-US" altLang="zh-CN" sz="2400" b="1" dirty="0"/>
              <a:t>1</a:t>
            </a:r>
            <a:r>
              <a:rPr lang="zh-CN" altLang="en-US" sz="2400" b="1" dirty="0"/>
              <a:t>→</a:t>
            </a:r>
            <a:r>
              <a:rPr lang="en-US" altLang="zh-CN" sz="2400" b="1" dirty="0"/>
              <a:t>2</a:t>
            </a:r>
            <a:r>
              <a:rPr lang="zh-CN" altLang="en-US" sz="2400" b="1" dirty="0"/>
              <a:t>；</a:t>
            </a:r>
            <a:r>
              <a:rPr lang="en-US" altLang="zh-CN" sz="2400" b="1" dirty="0"/>
              <a:t>3</a:t>
            </a:r>
            <a:r>
              <a:rPr lang="zh-CN" altLang="en-US" sz="2400" b="1" dirty="0"/>
              <a:t>→</a:t>
            </a:r>
            <a:r>
              <a:rPr lang="en-US" altLang="zh-CN" sz="2400" b="1" dirty="0"/>
              <a:t>5</a:t>
            </a:r>
            <a:r>
              <a:rPr lang="zh-CN" altLang="en-US" sz="2400" b="1" dirty="0"/>
              <a:t>。</a:t>
            </a:r>
            <a:endParaRPr lang="en-US" altLang="zh-CN" sz="2400" b="1" dirty="0"/>
          </a:p>
          <a:p>
            <a:pPr>
              <a:spcBef>
                <a:spcPct val="50000"/>
              </a:spcBef>
            </a:pPr>
            <a:r>
              <a:rPr lang="zh-CN" altLang="en-US" sz="2400" b="1" dirty="0"/>
              <a:t>逆向割边：</a:t>
            </a:r>
            <a:r>
              <a:rPr lang="en-US" altLang="zh-CN" sz="2400" b="1" dirty="0"/>
              <a:t>2</a:t>
            </a:r>
            <a:r>
              <a:rPr lang="zh-CN" altLang="en-US" sz="2400" b="1" dirty="0"/>
              <a:t>→</a:t>
            </a:r>
            <a:r>
              <a:rPr lang="en-US" altLang="zh-CN" sz="2400" b="1" dirty="0"/>
              <a:t>3</a:t>
            </a:r>
            <a:r>
              <a:rPr lang="zh-CN" altLang="en-US" sz="2400" b="1" dirty="0"/>
              <a:t>。</a:t>
            </a:r>
            <a:endParaRPr lang="en-US" altLang="zh-CN" sz="2400" b="1" dirty="0"/>
          </a:p>
          <a:p>
            <a:pPr>
              <a:spcBef>
                <a:spcPct val="50000"/>
              </a:spcBef>
            </a:pPr>
            <a:r>
              <a:rPr lang="zh-CN" altLang="en-US" sz="2400" b="1" dirty="0"/>
              <a:t>割的容量：</a:t>
            </a:r>
            <a:r>
              <a:rPr lang="en-US" altLang="zh-CN" sz="2400" b="1" dirty="0"/>
              <a:t>4+4=8</a:t>
            </a:r>
            <a:r>
              <a:rPr lang="zh-CN" altLang="en-US" sz="2400" b="1" dirty="0"/>
              <a:t>。</a:t>
            </a:r>
            <a:endParaRPr lang="en-US" altLang="zh-CN" sz="2400" b="1" dirty="0"/>
          </a:p>
          <a:p>
            <a:pPr>
              <a:spcBef>
                <a:spcPct val="50000"/>
              </a:spcBef>
            </a:pPr>
            <a:r>
              <a:rPr lang="zh-CN" altLang="en-US" sz="2400" b="1" dirty="0"/>
              <a:t>割的正向流量：</a:t>
            </a:r>
            <a:r>
              <a:rPr lang="en-US" altLang="zh-CN" sz="2400" b="1" dirty="0"/>
              <a:t>4+2=6</a:t>
            </a:r>
            <a:r>
              <a:rPr lang="zh-CN" altLang="en-US" sz="2400" b="1" dirty="0"/>
              <a:t>。</a:t>
            </a:r>
            <a:endParaRPr lang="en-US" altLang="zh-CN" sz="2400" b="1" dirty="0"/>
          </a:p>
          <a:p>
            <a:pPr>
              <a:spcBef>
                <a:spcPct val="50000"/>
              </a:spcBef>
            </a:pPr>
            <a:r>
              <a:rPr lang="zh-CN" altLang="en-US" sz="2400" b="1" dirty="0"/>
              <a:t>逆向割的流量：</a:t>
            </a:r>
            <a:r>
              <a:rPr lang="en-US" altLang="zh-CN" sz="2400" b="1" dirty="0"/>
              <a:t>1</a:t>
            </a:r>
            <a:r>
              <a:rPr lang="zh-CN" altLang="en-US" sz="2400" b="1" dirty="0"/>
              <a:t>。</a:t>
            </a:r>
            <a:endParaRPr lang="en-US" altLang="zh-CN" sz="2400" b="1" dirty="0"/>
          </a:p>
        </p:txBody>
      </p:sp>
      <p:grpSp>
        <p:nvGrpSpPr>
          <p:cNvPr id="5" name="Group 85"/>
          <p:cNvGrpSpPr>
            <a:grpSpLocks/>
          </p:cNvGrpSpPr>
          <p:nvPr/>
        </p:nvGrpSpPr>
        <p:grpSpPr bwMode="auto">
          <a:xfrm>
            <a:off x="3635898" y="3710415"/>
            <a:ext cx="5184775" cy="2738437"/>
            <a:chOff x="1338" y="2113"/>
            <a:chExt cx="3266" cy="1725"/>
          </a:xfrm>
        </p:grpSpPr>
        <p:grpSp>
          <p:nvGrpSpPr>
            <p:cNvPr id="6" name="Group 47"/>
            <p:cNvGrpSpPr>
              <a:grpSpLocks/>
            </p:cNvGrpSpPr>
            <p:nvPr/>
          </p:nvGrpSpPr>
          <p:grpSpPr bwMode="auto">
            <a:xfrm>
              <a:off x="1610" y="2113"/>
              <a:ext cx="2722" cy="1725"/>
              <a:chOff x="2698" y="2205"/>
              <a:chExt cx="2631" cy="1640"/>
            </a:xfrm>
          </p:grpSpPr>
          <p:sp>
            <p:nvSpPr>
              <p:cNvPr id="9" name="Oval 48"/>
              <p:cNvSpPr>
                <a:spLocks noChangeArrowheads="1"/>
              </p:cNvSpPr>
              <p:nvPr/>
            </p:nvSpPr>
            <p:spPr bwMode="auto">
              <a:xfrm>
                <a:off x="2698" y="2795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  <p:sp>
            <p:nvSpPr>
              <p:cNvPr id="10" name="Oval 49"/>
              <p:cNvSpPr>
                <a:spLocks noChangeArrowheads="1"/>
              </p:cNvSpPr>
              <p:nvPr/>
            </p:nvSpPr>
            <p:spPr bwMode="auto">
              <a:xfrm>
                <a:off x="3642" y="2258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11" name="Oval 50"/>
              <p:cNvSpPr>
                <a:spLocks noChangeArrowheads="1"/>
              </p:cNvSpPr>
              <p:nvPr/>
            </p:nvSpPr>
            <p:spPr bwMode="auto">
              <a:xfrm>
                <a:off x="4713" y="2416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12" name="Oval 51"/>
              <p:cNvSpPr>
                <a:spLocks noChangeArrowheads="1"/>
              </p:cNvSpPr>
              <p:nvPr/>
            </p:nvSpPr>
            <p:spPr bwMode="auto">
              <a:xfrm>
                <a:off x="3705" y="3332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13" name="Oval 52"/>
              <p:cNvSpPr>
                <a:spLocks noChangeArrowheads="1"/>
              </p:cNvSpPr>
              <p:nvPr/>
            </p:nvSpPr>
            <p:spPr bwMode="auto">
              <a:xfrm>
                <a:off x="4996" y="3174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5</a:t>
                </a:r>
              </a:p>
            </p:txBody>
          </p:sp>
          <p:sp>
            <p:nvSpPr>
              <p:cNvPr id="14" name="Line 53"/>
              <p:cNvSpPr>
                <a:spLocks noChangeShapeType="1"/>
              </p:cNvSpPr>
              <p:nvPr/>
            </p:nvSpPr>
            <p:spPr bwMode="auto">
              <a:xfrm flipV="1">
                <a:off x="3012" y="2511"/>
                <a:ext cx="662" cy="37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Line 55"/>
              <p:cNvSpPr>
                <a:spLocks noChangeShapeType="1"/>
              </p:cNvSpPr>
              <p:nvPr/>
            </p:nvSpPr>
            <p:spPr bwMode="auto">
              <a:xfrm>
                <a:off x="3956" y="2478"/>
                <a:ext cx="757" cy="127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Line 56"/>
              <p:cNvSpPr>
                <a:spLocks noChangeShapeType="1"/>
              </p:cNvSpPr>
              <p:nvPr/>
            </p:nvSpPr>
            <p:spPr bwMode="auto">
              <a:xfrm>
                <a:off x="4933" y="2763"/>
                <a:ext cx="157" cy="411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Line 57"/>
              <p:cNvSpPr>
                <a:spLocks noChangeShapeType="1"/>
              </p:cNvSpPr>
              <p:nvPr/>
            </p:nvSpPr>
            <p:spPr bwMode="auto">
              <a:xfrm>
                <a:off x="3832" y="2605"/>
                <a:ext cx="30" cy="727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Text Box 59"/>
              <p:cNvSpPr txBox="1">
                <a:spLocks noChangeArrowheads="1"/>
              </p:cNvSpPr>
              <p:nvPr/>
            </p:nvSpPr>
            <p:spPr bwMode="auto">
              <a:xfrm>
                <a:off x="2925" y="3153"/>
                <a:ext cx="188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6</a:t>
                </a:r>
              </a:p>
            </p:txBody>
          </p:sp>
          <p:sp>
            <p:nvSpPr>
              <p:cNvPr id="21" name="Text Box 60"/>
              <p:cNvSpPr txBox="1">
                <a:spLocks noChangeArrowheads="1"/>
              </p:cNvSpPr>
              <p:nvPr/>
            </p:nvSpPr>
            <p:spPr bwMode="auto">
              <a:xfrm>
                <a:off x="3063" y="2432"/>
                <a:ext cx="188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22" name="Text Box 61"/>
              <p:cNvSpPr txBox="1">
                <a:spLocks noChangeArrowheads="1"/>
              </p:cNvSpPr>
              <p:nvPr/>
            </p:nvSpPr>
            <p:spPr bwMode="auto">
              <a:xfrm>
                <a:off x="3661" y="2856"/>
                <a:ext cx="189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23" name="Text Box 62"/>
              <p:cNvSpPr txBox="1">
                <a:spLocks noChangeArrowheads="1"/>
              </p:cNvSpPr>
              <p:nvPr/>
            </p:nvSpPr>
            <p:spPr bwMode="auto">
              <a:xfrm>
                <a:off x="4105" y="2205"/>
                <a:ext cx="189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24" name="Text Box 63"/>
              <p:cNvSpPr txBox="1">
                <a:spLocks noChangeArrowheads="1"/>
              </p:cNvSpPr>
              <p:nvPr/>
            </p:nvSpPr>
            <p:spPr bwMode="auto">
              <a:xfrm>
                <a:off x="4228" y="3193"/>
                <a:ext cx="187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 dirty="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25" name="Text Box 64"/>
              <p:cNvSpPr txBox="1">
                <a:spLocks noChangeArrowheads="1"/>
              </p:cNvSpPr>
              <p:nvPr/>
            </p:nvSpPr>
            <p:spPr bwMode="auto">
              <a:xfrm>
                <a:off x="4762" y="2858"/>
                <a:ext cx="187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5</a:t>
                </a:r>
              </a:p>
            </p:txBody>
          </p:sp>
          <p:sp>
            <p:nvSpPr>
              <p:cNvPr id="26" name="Text Box 65"/>
              <p:cNvSpPr txBox="1">
                <a:spLocks noChangeArrowheads="1"/>
              </p:cNvSpPr>
              <p:nvPr/>
            </p:nvSpPr>
            <p:spPr bwMode="auto">
              <a:xfrm>
                <a:off x="3273" y="2659"/>
                <a:ext cx="242" cy="31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27" name="Text Box 66"/>
              <p:cNvSpPr txBox="1">
                <a:spLocks noChangeArrowheads="1"/>
              </p:cNvSpPr>
              <p:nvPr/>
            </p:nvSpPr>
            <p:spPr bwMode="auto">
              <a:xfrm>
                <a:off x="3881" y="2827"/>
                <a:ext cx="202" cy="316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  <p:sp>
            <p:nvSpPr>
              <p:cNvPr id="28" name="Text Box 67"/>
              <p:cNvSpPr txBox="1">
                <a:spLocks noChangeArrowheads="1"/>
              </p:cNvSpPr>
              <p:nvPr/>
            </p:nvSpPr>
            <p:spPr bwMode="auto">
              <a:xfrm>
                <a:off x="4327" y="3529"/>
                <a:ext cx="231" cy="316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29" name="Oval 68"/>
              <p:cNvSpPr>
                <a:spLocks noChangeArrowheads="1"/>
              </p:cNvSpPr>
              <p:nvPr/>
            </p:nvSpPr>
            <p:spPr bwMode="auto">
              <a:xfrm>
                <a:off x="2698" y="2795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  <p:sp>
            <p:nvSpPr>
              <p:cNvPr id="30" name="Oval 69"/>
              <p:cNvSpPr>
                <a:spLocks noChangeArrowheads="1"/>
              </p:cNvSpPr>
              <p:nvPr/>
            </p:nvSpPr>
            <p:spPr bwMode="auto">
              <a:xfrm>
                <a:off x="3642" y="2258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 dirty="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31" name="Oval 70"/>
              <p:cNvSpPr>
                <a:spLocks noChangeArrowheads="1"/>
              </p:cNvSpPr>
              <p:nvPr/>
            </p:nvSpPr>
            <p:spPr bwMode="auto">
              <a:xfrm>
                <a:off x="4713" y="2416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32" name="Oval 71"/>
              <p:cNvSpPr>
                <a:spLocks noChangeArrowheads="1"/>
              </p:cNvSpPr>
              <p:nvPr/>
            </p:nvSpPr>
            <p:spPr bwMode="auto">
              <a:xfrm>
                <a:off x="3705" y="3332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33" name="Oval 72"/>
              <p:cNvSpPr>
                <a:spLocks noChangeArrowheads="1"/>
              </p:cNvSpPr>
              <p:nvPr/>
            </p:nvSpPr>
            <p:spPr bwMode="auto">
              <a:xfrm>
                <a:off x="4996" y="3174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5</a:t>
                </a:r>
              </a:p>
            </p:txBody>
          </p:sp>
          <p:sp>
            <p:nvSpPr>
              <p:cNvPr id="35" name="Line 74"/>
              <p:cNvSpPr>
                <a:spLocks noChangeShapeType="1"/>
              </p:cNvSpPr>
              <p:nvPr/>
            </p:nvSpPr>
            <p:spPr bwMode="auto">
              <a:xfrm>
                <a:off x="2960" y="3086"/>
                <a:ext cx="724" cy="35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" name="Line 77"/>
              <p:cNvSpPr>
                <a:spLocks noChangeShapeType="1"/>
              </p:cNvSpPr>
              <p:nvPr/>
            </p:nvSpPr>
            <p:spPr bwMode="auto">
              <a:xfrm>
                <a:off x="3832" y="2605"/>
                <a:ext cx="30" cy="727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" name="Line 78"/>
              <p:cNvSpPr>
                <a:spLocks noChangeShapeType="1"/>
              </p:cNvSpPr>
              <p:nvPr/>
            </p:nvSpPr>
            <p:spPr bwMode="auto">
              <a:xfrm flipV="1">
                <a:off x="4003" y="3364"/>
                <a:ext cx="976" cy="157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" name="Text Box 79"/>
              <p:cNvSpPr txBox="1">
                <a:spLocks noChangeArrowheads="1"/>
              </p:cNvSpPr>
              <p:nvPr/>
            </p:nvSpPr>
            <p:spPr bwMode="auto">
              <a:xfrm>
                <a:off x="3661" y="2856"/>
                <a:ext cx="189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41" name="Text Box 80"/>
              <p:cNvSpPr txBox="1">
                <a:spLocks noChangeArrowheads="1"/>
              </p:cNvSpPr>
              <p:nvPr/>
            </p:nvSpPr>
            <p:spPr bwMode="auto">
              <a:xfrm>
                <a:off x="4332" y="2251"/>
                <a:ext cx="271" cy="316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42" name="Text Box 81"/>
              <p:cNvSpPr txBox="1">
                <a:spLocks noChangeArrowheads="1"/>
              </p:cNvSpPr>
              <p:nvPr/>
            </p:nvSpPr>
            <p:spPr bwMode="auto">
              <a:xfrm>
                <a:off x="5061" y="2727"/>
                <a:ext cx="223" cy="31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43" name="Text Box 82"/>
              <p:cNvSpPr txBox="1">
                <a:spLocks noChangeArrowheads="1"/>
              </p:cNvSpPr>
              <p:nvPr/>
            </p:nvSpPr>
            <p:spPr bwMode="auto">
              <a:xfrm>
                <a:off x="3187" y="3310"/>
                <a:ext cx="237" cy="316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</p:grpSp>
        <p:sp>
          <p:nvSpPr>
            <p:cNvPr id="7" name="Text Box 83"/>
            <p:cNvSpPr txBox="1">
              <a:spLocks noChangeArrowheads="1"/>
            </p:cNvSpPr>
            <p:nvPr/>
          </p:nvSpPr>
          <p:spPr bwMode="auto">
            <a:xfrm>
              <a:off x="1338" y="2568"/>
              <a:ext cx="272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4800">
                  <a:solidFill>
                    <a:srgbClr val="FF3300"/>
                  </a:solidFill>
                </a:rPr>
                <a:t>s</a:t>
              </a:r>
            </a:p>
          </p:txBody>
        </p:sp>
        <p:sp>
          <p:nvSpPr>
            <p:cNvPr id="8" name="Text Box 84"/>
            <p:cNvSpPr txBox="1">
              <a:spLocks noChangeArrowheads="1"/>
            </p:cNvSpPr>
            <p:nvPr/>
          </p:nvSpPr>
          <p:spPr bwMode="auto">
            <a:xfrm>
              <a:off x="4332" y="3022"/>
              <a:ext cx="272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4800">
                  <a:solidFill>
                    <a:srgbClr val="FF3300"/>
                  </a:solidFill>
                </a:rPr>
                <a:t>t</a:t>
              </a:r>
            </a:p>
          </p:txBody>
        </p:sp>
      </p:grpSp>
      <p:sp>
        <p:nvSpPr>
          <p:cNvPr id="45" name="标题 1"/>
          <p:cNvSpPr>
            <a:spLocks noGrp="1"/>
          </p:cNvSpPr>
          <p:nvPr>
            <p:ph type="title"/>
          </p:nvPr>
        </p:nvSpPr>
        <p:spPr>
          <a:xfrm>
            <a:off x="925479" y="261258"/>
            <a:ext cx="7852762" cy="525865"/>
          </a:xfrm>
        </p:spPr>
        <p:txBody>
          <a:bodyPr/>
          <a:lstStyle/>
          <a:p>
            <a:r>
              <a:rPr lang="zh-CN" altLang="en-US" dirty="0"/>
              <a:t>什么是“割”？</a:t>
            </a:r>
          </a:p>
        </p:txBody>
      </p:sp>
      <p:sp>
        <p:nvSpPr>
          <p:cNvPr id="46" name="Line 84"/>
          <p:cNvSpPr>
            <a:spLocks noChangeShapeType="1"/>
          </p:cNvSpPr>
          <p:nvPr/>
        </p:nvSpPr>
        <p:spPr bwMode="auto">
          <a:xfrm>
            <a:off x="4870833" y="3582888"/>
            <a:ext cx="2707174" cy="3446512"/>
          </a:xfrm>
          <a:prstGeom prst="line">
            <a:avLst/>
          </a:prstGeom>
          <a:noFill/>
          <a:ln w="444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75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5"/>
          <p:cNvSpPr txBox="1">
            <a:spLocks noChangeArrowheads="1"/>
          </p:cNvSpPr>
          <p:nvPr/>
        </p:nvSpPr>
        <p:spPr bwMode="auto">
          <a:xfrm>
            <a:off x="684212" y="1290162"/>
            <a:ext cx="79922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/>
              <a:t>（</a:t>
            </a:r>
            <a:r>
              <a:rPr lang="en-US" altLang="zh-CN" sz="2400" b="1" dirty="0"/>
              <a:t>3</a:t>
            </a:r>
            <a:r>
              <a:rPr lang="zh-CN" altLang="en-US" sz="2400" b="1" dirty="0"/>
              <a:t>）顶点集合</a:t>
            </a:r>
            <a:r>
              <a:rPr lang="en-US" altLang="zh-CN" sz="2400" b="1" dirty="0"/>
              <a:t>S={</a:t>
            </a:r>
            <a:r>
              <a:rPr lang="en-US" altLang="zh-CN" sz="2400" b="1" dirty="0">
                <a:solidFill>
                  <a:srgbClr val="FF0000"/>
                </a:solidFill>
              </a:rPr>
              <a:t>1</a:t>
            </a:r>
            <a:r>
              <a:rPr lang="zh-CN" altLang="en-US" sz="2400" b="1" dirty="0"/>
              <a:t>，</a:t>
            </a:r>
            <a:r>
              <a:rPr lang="en-US" altLang="zh-CN" sz="2400" b="1" dirty="0"/>
              <a:t>3</a:t>
            </a:r>
            <a:r>
              <a:rPr lang="zh-CN" altLang="en-US" sz="2400" b="1" dirty="0"/>
              <a:t>，</a:t>
            </a:r>
            <a:r>
              <a:rPr lang="en-US" altLang="zh-CN" sz="2400" b="1" dirty="0">
                <a:solidFill>
                  <a:srgbClr val="FF0000"/>
                </a:solidFill>
              </a:rPr>
              <a:t>5</a:t>
            </a:r>
            <a:r>
              <a:rPr lang="en-US" altLang="zh-CN" sz="2400" b="1" dirty="0"/>
              <a:t>}</a:t>
            </a:r>
            <a:r>
              <a:rPr lang="zh-CN" altLang="en-US" sz="2400" b="1" dirty="0"/>
              <a:t>，</a:t>
            </a:r>
            <a:r>
              <a:rPr lang="en-US" altLang="zh-CN" sz="2400" b="1" dirty="0"/>
              <a:t>T={2</a:t>
            </a:r>
            <a:r>
              <a:rPr lang="zh-CN" altLang="en-US" sz="2400" b="1" dirty="0"/>
              <a:t>，</a:t>
            </a:r>
            <a:r>
              <a:rPr lang="en-US" altLang="zh-CN" sz="2400" b="1" dirty="0"/>
              <a:t>4}</a:t>
            </a:r>
            <a:r>
              <a:rPr lang="zh-CN" altLang="en-US" sz="2400" b="1" dirty="0">
                <a:solidFill>
                  <a:srgbClr val="FF0000"/>
                </a:solidFill>
              </a:rPr>
              <a:t>不能</a:t>
            </a:r>
            <a:r>
              <a:rPr lang="zh-CN" altLang="en-US" sz="2400" b="1" dirty="0"/>
              <a:t>构成一个割。</a:t>
            </a:r>
          </a:p>
        </p:txBody>
      </p:sp>
      <p:grpSp>
        <p:nvGrpSpPr>
          <p:cNvPr id="5" name="Group 85"/>
          <p:cNvGrpSpPr>
            <a:grpSpLocks/>
          </p:cNvGrpSpPr>
          <p:nvPr/>
        </p:nvGrpSpPr>
        <p:grpSpPr bwMode="auto">
          <a:xfrm>
            <a:off x="2124077" y="2548415"/>
            <a:ext cx="5184775" cy="2738437"/>
            <a:chOff x="1338" y="2113"/>
            <a:chExt cx="3266" cy="1725"/>
          </a:xfrm>
        </p:grpSpPr>
        <p:grpSp>
          <p:nvGrpSpPr>
            <p:cNvPr id="6" name="Group 47"/>
            <p:cNvGrpSpPr>
              <a:grpSpLocks/>
            </p:cNvGrpSpPr>
            <p:nvPr/>
          </p:nvGrpSpPr>
          <p:grpSpPr bwMode="auto">
            <a:xfrm>
              <a:off x="1610" y="2113"/>
              <a:ext cx="2722" cy="1725"/>
              <a:chOff x="2698" y="2205"/>
              <a:chExt cx="2631" cy="1640"/>
            </a:xfrm>
          </p:grpSpPr>
          <p:sp>
            <p:nvSpPr>
              <p:cNvPr id="9" name="Oval 48"/>
              <p:cNvSpPr>
                <a:spLocks noChangeArrowheads="1"/>
              </p:cNvSpPr>
              <p:nvPr/>
            </p:nvSpPr>
            <p:spPr bwMode="auto">
              <a:xfrm>
                <a:off x="2698" y="2795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  <p:sp>
            <p:nvSpPr>
              <p:cNvPr id="10" name="Oval 49"/>
              <p:cNvSpPr>
                <a:spLocks noChangeArrowheads="1"/>
              </p:cNvSpPr>
              <p:nvPr/>
            </p:nvSpPr>
            <p:spPr bwMode="auto">
              <a:xfrm>
                <a:off x="3642" y="2258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11" name="Oval 50"/>
              <p:cNvSpPr>
                <a:spLocks noChangeArrowheads="1"/>
              </p:cNvSpPr>
              <p:nvPr/>
            </p:nvSpPr>
            <p:spPr bwMode="auto">
              <a:xfrm>
                <a:off x="4713" y="2416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12" name="Oval 51"/>
              <p:cNvSpPr>
                <a:spLocks noChangeArrowheads="1"/>
              </p:cNvSpPr>
              <p:nvPr/>
            </p:nvSpPr>
            <p:spPr bwMode="auto">
              <a:xfrm>
                <a:off x="3705" y="3332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13" name="Oval 52"/>
              <p:cNvSpPr>
                <a:spLocks noChangeArrowheads="1"/>
              </p:cNvSpPr>
              <p:nvPr/>
            </p:nvSpPr>
            <p:spPr bwMode="auto">
              <a:xfrm>
                <a:off x="4996" y="3174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5</a:t>
                </a:r>
              </a:p>
            </p:txBody>
          </p:sp>
          <p:sp>
            <p:nvSpPr>
              <p:cNvPr id="14" name="Line 53"/>
              <p:cNvSpPr>
                <a:spLocks noChangeShapeType="1"/>
              </p:cNvSpPr>
              <p:nvPr/>
            </p:nvSpPr>
            <p:spPr bwMode="auto">
              <a:xfrm flipV="1">
                <a:off x="3012" y="2511"/>
                <a:ext cx="662" cy="37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Line 55"/>
              <p:cNvSpPr>
                <a:spLocks noChangeShapeType="1"/>
              </p:cNvSpPr>
              <p:nvPr/>
            </p:nvSpPr>
            <p:spPr bwMode="auto">
              <a:xfrm>
                <a:off x="3956" y="2478"/>
                <a:ext cx="757" cy="127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Line 56"/>
              <p:cNvSpPr>
                <a:spLocks noChangeShapeType="1"/>
              </p:cNvSpPr>
              <p:nvPr/>
            </p:nvSpPr>
            <p:spPr bwMode="auto">
              <a:xfrm>
                <a:off x="4933" y="2763"/>
                <a:ext cx="157" cy="411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Line 57"/>
              <p:cNvSpPr>
                <a:spLocks noChangeShapeType="1"/>
              </p:cNvSpPr>
              <p:nvPr/>
            </p:nvSpPr>
            <p:spPr bwMode="auto">
              <a:xfrm>
                <a:off x="3832" y="2605"/>
                <a:ext cx="30" cy="727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Text Box 59"/>
              <p:cNvSpPr txBox="1">
                <a:spLocks noChangeArrowheads="1"/>
              </p:cNvSpPr>
              <p:nvPr/>
            </p:nvSpPr>
            <p:spPr bwMode="auto">
              <a:xfrm>
                <a:off x="2925" y="3153"/>
                <a:ext cx="188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6</a:t>
                </a:r>
              </a:p>
            </p:txBody>
          </p:sp>
          <p:sp>
            <p:nvSpPr>
              <p:cNvPr id="21" name="Text Box 60"/>
              <p:cNvSpPr txBox="1">
                <a:spLocks noChangeArrowheads="1"/>
              </p:cNvSpPr>
              <p:nvPr/>
            </p:nvSpPr>
            <p:spPr bwMode="auto">
              <a:xfrm>
                <a:off x="3063" y="2432"/>
                <a:ext cx="188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22" name="Text Box 61"/>
              <p:cNvSpPr txBox="1">
                <a:spLocks noChangeArrowheads="1"/>
              </p:cNvSpPr>
              <p:nvPr/>
            </p:nvSpPr>
            <p:spPr bwMode="auto">
              <a:xfrm>
                <a:off x="3661" y="2856"/>
                <a:ext cx="189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23" name="Text Box 62"/>
              <p:cNvSpPr txBox="1">
                <a:spLocks noChangeArrowheads="1"/>
              </p:cNvSpPr>
              <p:nvPr/>
            </p:nvSpPr>
            <p:spPr bwMode="auto">
              <a:xfrm>
                <a:off x="4105" y="2205"/>
                <a:ext cx="189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24" name="Text Box 63"/>
              <p:cNvSpPr txBox="1">
                <a:spLocks noChangeArrowheads="1"/>
              </p:cNvSpPr>
              <p:nvPr/>
            </p:nvSpPr>
            <p:spPr bwMode="auto">
              <a:xfrm>
                <a:off x="4228" y="3193"/>
                <a:ext cx="187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 dirty="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25" name="Text Box 64"/>
              <p:cNvSpPr txBox="1">
                <a:spLocks noChangeArrowheads="1"/>
              </p:cNvSpPr>
              <p:nvPr/>
            </p:nvSpPr>
            <p:spPr bwMode="auto">
              <a:xfrm>
                <a:off x="4762" y="2858"/>
                <a:ext cx="187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5</a:t>
                </a:r>
              </a:p>
            </p:txBody>
          </p:sp>
          <p:sp>
            <p:nvSpPr>
              <p:cNvPr id="26" name="Text Box 65"/>
              <p:cNvSpPr txBox="1">
                <a:spLocks noChangeArrowheads="1"/>
              </p:cNvSpPr>
              <p:nvPr/>
            </p:nvSpPr>
            <p:spPr bwMode="auto">
              <a:xfrm>
                <a:off x="3273" y="2659"/>
                <a:ext cx="242" cy="31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27" name="Text Box 66"/>
              <p:cNvSpPr txBox="1">
                <a:spLocks noChangeArrowheads="1"/>
              </p:cNvSpPr>
              <p:nvPr/>
            </p:nvSpPr>
            <p:spPr bwMode="auto">
              <a:xfrm>
                <a:off x="3881" y="2827"/>
                <a:ext cx="202" cy="316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  <p:sp>
            <p:nvSpPr>
              <p:cNvPr id="28" name="Text Box 67"/>
              <p:cNvSpPr txBox="1">
                <a:spLocks noChangeArrowheads="1"/>
              </p:cNvSpPr>
              <p:nvPr/>
            </p:nvSpPr>
            <p:spPr bwMode="auto">
              <a:xfrm>
                <a:off x="4327" y="3529"/>
                <a:ext cx="231" cy="316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29" name="Oval 68"/>
              <p:cNvSpPr>
                <a:spLocks noChangeArrowheads="1"/>
              </p:cNvSpPr>
              <p:nvPr/>
            </p:nvSpPr>
            <p:spPr bwMode="auto">
              <a:xfrm>
                <a:off x="2698" y="2795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  <p:sp>
            <p:nvSpPr>
              <p:cNvPr id="30" name="Oval 69"/>
              <p:cNvSpPr>
                <a:spLocks noChangeArrowheads="1"/>
              </p:cNvSpPr>
              <p:nvPr/>
            </p:nvSpPr>
            <p:spPr bwMode="auto">
              <a:xfrm>
                <a:off x="3642" y="2258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 dirty="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31" name="Oval 70"/>
              <p:cNvSpPr>
                <a:spLocks noChangeArrowheads="1"/>
              </p:cNvSpPr>
              <p:nvPr/>
            </p:nvSpPr>
            <p:spPr bwMode="auto">
              <a:xfrm>
                <a:off x="4713" y="2416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32" name="Oval 71"/>
              <p:cNvSpPr>
                <a:spLocks noChangeArrowheads="1"/>
              </p:cNvSpPr>
              <p:nvPr/>
            </p:nvSpPr>
            <p:spPr bwMode="auto">
              <a:xfrm>
                <a:off x="3705" y="3332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33" name="Oval 72"/>
              <p:cNvSpPr>
                <a:spLocks noChangeArrowheads="1"/>
              </p:cNvSpPr>
              <p:nvPr/>
            </p:nvSpPr>
            <p:spPr bwMode="auto">
              <a:xfrm>
                <a:off x="4996" y="3174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5</a:t>
                </a:r>
              </a:p>
            </p:txBody>
          </p:sp>
          <p:sp>
            <p:nvSpPr>
              <p:cNvPr id="35" name="Line 74"/>
              <p:cNvSpPr>
                <a:spLocks noChangeShapeType="1"/>
              </p:cNvSpPr>
              <p:nvPr/>
            </p:nvSpPr>
            <p:spPr bwMode="auto">
              <a:xfrm>
                <a:off x="2960" y="3086"/>
                <a:ext cx="724" cy="35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" name="Line 77"/>
              <p:cNvSpPr>
                <a:spLocks noChangeShapeType="1"/>
              </p:cNvSpPr>
              <p:nvPr/>
            </p:nvSpPr>
            <p:spPr bwMode="auto">
              <a:xfrm>
                <a:off x="3832" y="2605"/>
                <a:ext cx="30" cy="727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" name="Line 78"/>
              <p:cNvSpPr>
                <a:spLocks noChangeShapeType="1"/>
              </p:cNvSpPr>
              <p:nvPr/>
            </p:nvSpPr>
            <p:spPr bwMode="auto">
              <a:xfrm flipV="1">
                <a:off x="4003" y="3364"/>
                <a:ext cx="976" cy="157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" name="Text Box 79"/>
              <p:cNvSpPr txBox="1">
                <a:spLocks noChangeArrowheads="1"/>
              </p:cNvSpPr>
              <p:nvPr/>
            </p:nvSpPr>
            <p:spPr bwMode="auto">
              <a:xfrm>
                <a:off x="3661" y="2856"/>
                <a:ext cx="189" cy="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41" name="Text Box 80"/>
              <p:cNvSpPr txBox="1">
                <a:spLocks noChangeArrowheads="1"/>
              </p:cNvSpPr>
              <p:nvPr/>
            </p:nvSpPr>
            <p:spPr bwMode="auto">
              <a:xfrm>
                <a:off x="4332" y="2251"/>
                <a:ext cx="271" cy="316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42" name="Text Box 81"/>
              <p:cNvSpPr txBox="1">
                <a:spLocks noChangeArrowheads="1"/>
              </p:cNvSpPr>
              <p:nvPr/>
            </p:nvSpPr>
            <p:spPr bwMode="auto">
              <a:xfrm>
                <a:off x="5061" y="2727"/>
                <a:ext cx="223" cy="31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43" name="Text Box 82"/>
              <p:cNvSpPr txBox="1">
                <a:spLocks noChangeArrowheads="1"/>
              </p:cNvSpPr>
              <p:nvPr/>
            </p:nvSpPr>
            <p:spPr bwMode="auto">
              <a:xfrm>
                <a:off x="3187" y="3310"/>
                <a:ext cx="237" cy="316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</p:grpSp>
        <p:sp>
          <p:nvSpPr>
            <p:cNvPr id="7" name="Text Box 83"/>
            <p:cNvSpPr txBox="1">
              <a:spLocks noChangeArrowheads="1"/>
            </p:cNvSpPr>
            <p:nvPr/>
          </p:nvSpPr>
          <p:spPr bwMode="auto">
            <a:xfrm>
              <a:off x="1338" y="2568"/>
              <a:ext cx="272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4800">
                  <a:solidFill>
                    <a:srgbClr val="FF3300"/>
                  </a:solidFill>
                </a:rPr>
                <a:t>s</a:t>
              </a:r>
            </a:p>
          </p:txBody>
        </p:sp>
        <p:sp>
          <p:nvSpPr>
            <p:cNvPr id="8" name="Text Box 84"/>
            <p:cNvSpPr txBox="1">
              <a:spLocks noChangeArrowheads="1"/>
            </p:cNvSpPr>
            <p:nvPr/>
          </p:nvSpPr>
          <p:spPr bwMode="auto">
            <a:xfrm>
              <a:off x="4332" y="3022"/>
              <a:ext cx="272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4800">
                  <a:solidFill>
                    <a:srgbClr val="FF3300"/>
                  </a:solidFill>
                </a:rPr>
                <a:t>t</a:t>
              </a:r>
            </a:p>
          </p:txBody>
        </p:sp>
      </p:grpSp>
      <p:sp>
        <p:nvSpPr>
          <p:cNvPr id="45" name="标题 1"/>
          <p:cNvSpPr>
            <a:spLocks noGrp="1"/>
          </p:cNvSpPr>
          <p:nvPr>
            <p:ph type="title"/>
          </p:nvPr>
        </p:nvSpPr>
        <p:spPr>
          <a:xfrm>
            <a:off x="925479" y="261258"/>
            <a:ext cx="7852762" cy="525865"/>
          </a:xfrm>
        </p:spPr>
        <p:txBody>
          <a:bodyPr/>
          <a:lstStyle/>
          <a:p>
            <a:r>
              <a:rPr lang="zh-CN" altLang="en-US" dirty="0"/>
              <a:t>什么是“割”？</a:t>
            </a:r>
          </a:p>
        </p:txBody>
      </p:sp>
      <p:sp>
        <p:nvSpPr>
          <p:cNvPr id="44" name="Line 42"/>
          <p:cNvSpPr>
            <a:spLocks noChangeShapeType="1"/>
          </p:cNvSpPr>
          <p:nvPr/>
        </p:nvSpPr>
        <p:spPr bwMode="auto">
          <a:xfrm>
            <a:off x="2555875" y="2915764"/>
            <a:ext cx="5761038" cy="1376836"/>
          </a:xfrm>
          <a:prstGeom prst="line">
            <a:avLst/>
          </a:prstGeom>
          <a:noFill/>
          <a:ln w="444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49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网络流与割的关系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3924302" y="2757490"/>
            <a:ext cx="4824413" cy="2751137"/>
            <a:chOff x="1338" y="2113"/>
            <a:chExt cx="3266" cy="1724"/>
          </a:xfrm>
        </p:grpSpPr>
        <p:grpSp>
          <p:nvGrpSpPr>
            <p:cNvPr id="5" name="Group 7"/>
            <p:cNvGrpSpPr>
              <a:grpSpLocks/>
            </p:cNvGrpSpPr>
            <p:nvPr/>
          </p:nvGrpSpPr>
          <p:grpSpPr bwMode="auto">
            <a:xfrm>
              <a:off x="1610" y="2113"/>
              <a:ext cx="2722" cy="1724"/>
              <a:chOff x="2698" y="2205"/>
              <a:chExt cx="2631" cy="1639"/>
            </a:xfrm>
          </p:grpSpPr>
          <p:sp>
            <p:nvSpPr>
              <p:cNvPr id="8" name="Oval 8"/>
              <p:cNvSpPr>
                <a:spLocks noChangeArrowheads="1"/>
              </p:cNvSpPr>
              <p:nvPr/>
            </p:nvSpPr>
            <p:spPr bwMode="auto">
              <a:xfrm>
                <a:off x="2698" y="2795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  <p:sp>
            <p:nvSpPr>
              <p:cNvPr id="9" name="Oval 9"/>
              <p:cNvSpPr>
                <a:spLocks noChangeArrowheads="1"/>
              </p:cNvSpPr>
              <p:nvPr/>
            </p:nvSpPr>
            <p:spPr bwMode="auto">
              <a:xfrm>
                <a:off x="3642" y="2258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10" name="Oval 10"/>
              <p:cNvSpPr>
                <a:spLocks noChangeArrowheads="1"/>
              </p:cNvSpPr>
              <p:nvPr/>
            </p:nvSpPr>
            <p:spPr bwMode="auto">
              <a:xfrm>
                <a:off x="4713" y="2416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11" name="Oval 11"/>
              <p:cNvSpPr>
                <a:spLocks noChangeArrowheads="1"/>
              </p:cNvSpPr>
              <p:nvPr/>
            </p:nvSpPr>
            <p:spPr bwMode="auto">
              <a:xfrm>
                <a:off x="3705" y="3332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12" name="Oval 12"/>
              <p:cNvSpPr>
                <a:spLocks noChangeArrowheads="1"/>
              </p:cNvSpPr>
              <p:nvPr/>
            </p:nvSpPr>
            <p:spPr bwMode="auto">
              <a:xfrm>
                <a:off x="4996" y="3174"/>
                <a:ext cx="333" cy="334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5</a:t>
                </a:r>
              </a:p>
            </p:txBody>
          </p:sp>
          <p:sp>
            <p:nvSpPr>
              <p:cNvPr id="13" name="Line 13"/>
              <p:cNvSpPr>
                <a:spLocks noChangeShapeType="1"/>
              </p:cNvSpPr>
              <p:nvPr/>
            </p:nvSpPr>
            <p:spPr bwMode="auto">
              <a:xfrm flipV="1">
                <a:off x="3012" y="2511"/>
                <a:ext cx="662" cy="37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" name="Line 14"/>
              <p:cNvSpPr>
                <a:spLocks noChangeShapeType="1"/>
              </p:cNvSpPr>
              <p:nvPr/>
            </p:nvSpPr>
            <p:spPr bwMode="auto">
              <a:xfrm>
                <a:off x="2981" y="3077"/>
                <a:ext cx="724" cy="35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" name="Line 15"/>
              <p:cNvSpPr>
                <a:spLocks noChangeShapeType="1"/>
              </p:cNvSpPr>
              <p:nvPr/>
            </p:nvSpPr>
            <p:spPr bwMode="auto">
              <a:xfrm>
                <a:off x="3956" y="2478"/>
                <a:ext cx="757" cy="127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Line 16"/>
              <p:cNvSpPr>
                <a:spLocks noChangeShapeType="1"/>
              </p:cNvSpPr>
              <p:nvPr/>
            </p:nvSpPr>
            <p:spPr bwMode="auto">
              <a:xfrm>
                <a:off x="4933" y="2763"/>
                <a:ext cx="157" cy="411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Line 17"/>
              <p:cNvSpPr>
                <a:spLocks noChangeShapeType="1"/>
              </p:cNvSpPr>
              <p:nvPr/>
            </p:nvSpPr>
            <p:spPr bwMode="auto">
              <a:xfrm>
                <a:off x="3832" y="2605"/>
                <a:ext cx="30" cy="727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Line 18"/>
              <p:cNvSpPr>
                <a:spLocks noChangeShapeType="1"/>
              </p:cNvSpPr>
              <p:nvPr/>
            </p:nvSpPr>
            <p:spPr bwMode="auto">
              <a:xfrm flipV="1">
                <a:off x="4020" y="3395"/>
                <a:ext cx="976" cy="157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Text Box 19"/>
              <p:cNvSpPr txBox="1">
                <a:spLocks noChangeArrowheads="1"/>
              </p:cNvSpPr>
              <p:nvPr/>
            </p:nvSpPr>
            <p:spPr bwMode="auto">
              <a:xfrm>
                <a:off x="2925" y="3152"/>
                <a:ext cx="188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6</a:t>
                </a:r>
              </a:p>
            </p:txBody>
          </p:sp>
          <p:sp>
            <p:nvSpPr>
              <p:cNvPr id="20" name="Text Box 20"/>
              <p:cNvSpPr txBox="1">
                <a:spLocks noChangeArrowheads="1"/>
              </p:cNvSpPr>
              <p:nvPr/>
            </p:nvSpPr>
            <p:spPr bwMode="auto">
              <a:xfrm>
                <a:off x="3063" y="2432"/>
                <a:ext cx="188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21" name="Text Box 21"/>
              <p:cNvSpPr txBox="1">
                <a:spLocks noChangeArrowheads="1"/>
              </p:cNvSpPr>
              <p:nvPr/>
            </p:nvSpPr>
            <p:spPr bwMode="auto">
              <a:xfrm>
                <a:off x="3661" y="2856"/>
                <a:ext cx="189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22" name="Text Box 22"/>
              <p:cNvSpPr txBox="1">
                <a:spLocks noChangeArrowheads="1"/>
              </p:cNvSpPr>
              <p:nvPr/>
            </p:nvSpPr>
            <p:spPr bwMode="auto">
              <a:xfrm>
                <a:off x="4106" y="2205"/>
                <a:ext cx="188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23" name="Text Box 23"/>
              <p:cNvSpPr txBox="1">
                <a:spLocks noChangeArrowheads="1"/>
              </p:cNvSpPr>
              <p:nvPr/>
            </p:nvSpPr>
            <p:spPr bwMode="auto">
              <a:xfrm>
                <a:off x="4228" y="3193"/>
                <a:ext cx="187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24" name="Text Box 24"/>
              <p:cNvSpPr txBox="1">
                <a:spLocks noChangeArrowheads="1"/>
              </p:cNvSpPr>
              <p:nvPr/>
            </p:nvSpPr>
            <p:spPr bwMode="auto">
              <a:xfrm>
                <a:off x="4762" y="2858"/>
                <a:ext cx="187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5</a:t>
                </a:r>
              </a:p>
            </p:txBody>
          </p:sp>
          <p:sp>
            <p:nvSpPr>
              <p:cNvPr id="25" name="Text Box 25"/>
              <p:cNvSpPr txBox="1">
                <a:spLocks noChangeArrowheads="1"/>
              </p:cNvSpPr>
              <p:nvPr/>
            </p:nvSpPr>
            <p:spPr bwMode="auto">
              <a:xfrm>
                <a:off x="3273" y="2659"/>
                <a:ext cx="241" cy="315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26" name="Text Box 26"/>
              <p:cNvSpPr txBox="1">
                <a:spLocks noChangeArrowheads="1"/>
              </p:cNvSpPr>
              <p:nvPr/>
            </p:nvSpPr>
            <p:spPr bwMode="auto">
              <a:xfrm>
                <a:off x="3881" y="2827"/>
                <a:ext cx="202" cy="315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  <p:sp>
            <p:nvSpPr>
              <p:cNvPr id="27" name="Text Box 27"/>
              <p:cNvSpPr txBox="1">
                <a:spLocks noChangeArrowheads="1"/>
              </p:cNvSpPr>
              <p:nvPr/>
            </p:nvSpPr>
            <p:spPr bwMode="auto">
              <a:xfrm>
                <a:off x="4327" y="3529"/>
                <a:ext cx="232" cy="315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28" name="Oval 28"/>
              <p:cNvSpPr>
                <a:spLocks noChangeArrowheads="1"/>
              </p:cNvSpPr>
              <p:nvPr/>
            </p:nvSpPr>
            <p:spPr bwMode="auto">
              <a:xfrm>
                <a:off x="2698" y="2795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  <p:sp>
            <p:nvSpPr>
              <p:cNvPr id="29" name="Oval 29"/>
              <p:cNvSpPr>
                <a:spLocks noChangeArrowheads="1"/>
              </p:cNvSpPr>
              <p:nvPr/>
            </p:nvSpPr>
            <p:spPr bwMode="auto">
              <a:xfrm>
                <a:off x="3642" y="2258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30" name="Oval 30"/>
              <p:cNvSpPr>
                <a:spLocks noChangeArrowheads="1"/>
              </p:cNvSpPr>
              <p:nvPr/>
            </p:nvSpPr>
            <p:spPr bwMode="auto">
              <a:xfrm>
                <a:off x="4713" y="2416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4</a:t>
                </a:r>
              </a:p>
            </p:txBody>
          </p:sp>
          <p:sp>
            <p:nvSpPr>
              <p:cNvPr id="31" name="Oval 31"/>
              <p:cNvSpPr>
                <a:spLocks noChangeArrowheads="1"/>
              </p:cNvSpPr>
              <p:nvPr/>
            </p:nvSpPr>
            <p:spPr bwMode="auto">
              <a:xfrm>
                <a:off x="3705" y="3332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 dirty="0"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32" name="Oval 32"/>
              <p:cNvSpPr>
                <a:spLocks noChangeArrowheads="1"/>
              </p:cNvSpPr>
              <p:nvPr/>
            </p:nvSpPr>
            <p:spPr bwMode="auto">
              <a:xfrm>
                <a:off x="4996" y="3174"/>
                <a:ext cx="333" cy="33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4400">
                    <a:latin typeface="Times New Roman" pitchFamily="18" charset="0"/>
                    <a:ea typeface="宋体" charset="-122"/>
                  </a:rPr>
                  <a:t>5</a:t>
                </a:r>
              </a:p>
            </p:txBody>
          </p:sp>
          <p:sp>
            <p:nvSpPr>
              <p:cNvPr id="33" name="Line 33"/>
              <p:cNvSpPr>
                <a:spLocks noChangeShapeType="1"/>
              </p:cNvSpPr>
              <p:nvPr/>
            </p:nvSpPr>
            <p:spPr bwMode="auto">
              <a:xfrm flipV="1">
                <a:off x="3012" y="2511"/>
                <a:ext cx="662" cy="37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" name="Line 34"/>
              <p:cNvSpPr>
                <a:spLocks noChangeShapeType="1"/>
              </p:cNvSpPr>
              <p:nvPr/>
            </p:nvSpPr>
            <p:spPr bwMode="auto">
              <a:xfrm>
                <a:off x="2981" y="3077"/>
                <a:ext cx="724" cy="35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" name="Line 35"/>
              <p:cNvSpPr>
                <a:spLocks noChangeShapeType="1"/>
              </p:cNvSpPr>
              <p:nvPr/>
            </p:nvSpPr>
            <p:spPr bwMode="auto">
              <a:xfrm>
                <a:off x="3956" y="2478"/>
                <a:ext cx="757" cy="127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" name="Line 36"/>
              <p:cNvSpPr>
                <a:spLocks noChangeShapeType="1"/>
              </p:cNvSpPr>
              <p:nvPr/>
            </p:nvSpPr>
            <p:spPr bwMode="auto">
              <a:xfrm>
                <a:off x="4933" y="2763"/>
                <a:ext cx="157" cy="411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" name="Line 37"/>
              <p:cNvSpPr>
                <a:spLocks noChangeShapeType="1"/>
              </p:cNvSpPr>
              <p:nvPr/>
            </p:nvSpPr>
            <p:spPr bwMode="auto">
              <a:xfrm>
                <a:off x="3832" y="2605"/>
                <a:ext cx="30" cy="727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" name="Line 38"/>
              <p:cNvSpPr>
                <a:spLocks noChangeShapeType="1"/>
              </p:cNvSpPr>
              <p:nvPr/>
            </p:nvSpPr>
            <p:spPr bwMode="auto">
              <a:xfrm flipV="1">
                <a:off x="4001" y="3387"/>
                <a:ext cx="976" cy="157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" name="Text Box 39"/>
              <p:cNvSpPr txBox="1">
                <a:spLocks noChangeArrowheads="1"/>
              </p:cNvSpPr>
              <p:nvPr/>
            </p:nvSpPr>
            <p:spPr bwMode="auto">
              <a:xfrm>
                <a:off x="3661" y="2856"/>
                <a:ext cx="189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200">
                    <a:latin typeface="Times New Roman" pitchFamily="18" charset="0"/>
                    <a:ea typeface="宋体" charset="-122"/>
                  </a:rPr>
                  <a:t>2</a:t>
                </a:r>
              </a:p>
            </p:txBody>
          </p:sp>
          <p:sp>
            <p:nvSpPr>
              <p:cNvPr id="40" name="Text Box 40"/>
              <p:cNvSpPr txBox="1">
                <a:spLocks noChangeArrowheads="1"/>
              </p:cNvSpPr>
              <p:nvPr/>
            </p:nvSpPr>
            <p:spPr bwMode="auto">
              <a:xfrm>
                <a:off x="4333" y="2249"/>
                <a:ext cx="270" cy="315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41" name="Text Box 41"/>
              <p:cNvSpPr txBox="1">
                <a:spLocks noChangeArrowheads="1"/>
              </p:cNvSpPr>
              <p:nvPr/>
            </p:nvSpPr>
            <p:spPr bwMode="auto">
              <a:xfrm>
                <a:off x="5061" y="2728"/>
                <a:ext cx="223" cy="315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3</a:t>
                </a:r>
              </a:p>
            </p:txBody>
          </p:sp>
          <p:sp>
            <p:nvSpPr>
              <p:cNvPr id="42" name="Text Box 42"/>
              <p:cNvSpPr txBox="1">
                <a:spLocks noChangeArrowheads="1"/>
              </p:cNvSpPr>
              <p:nvPr/>
            </p:nvSpPr>
            <p:spPr bwMode="auto">
              <a:xfrm>
                <a:off x="3186" y="3311"/>
                <a:ext cx="238" cy="315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accent2"/>
                    </a:solidFill>
                    <a:latin typeface="Times New Roman" pitchFamily="18" charset="0"/>
                    <a:ea typeface="宋体" charset="-122"/>
                  </a:rPr>
                  <a:t>1</a:t>
                </a:r>
              </a:p>
            </p:txBody>
          </p:sp>
        </p:grpSp>
        <p:sp>
          <p:nvSpPr>
            <p:cNvPr id="6" name="Text Box 43"/>
            <p:cNvSpPr txBox="1">
              <a:spLocks noChangeArrowheads="1"/>
            </p:cNvSpPr>
            <p:nvPr/>
          </p:nvSpPr>
          <p:spPr bwMode="auto">
            <a:xfrm>
              <a:off x="1338" y="2567"/>
              <a:ext cx="273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4800">
                  <a:solidFill>
                    <a:srgbClr val="FF3300"/>
                  </a:solidFill>
                </a:rPr>
                <a:t>s</a:t>
              </a:r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4331" y="3022"/>
              <a:ext cx="273" cy="5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4800">
                  <a:solidFill>
                    <a:srgbClr val="FF3300"/>
                  </a:solidFill>
                </a:rPr>
                <a:t>t</a:t>
              </a:r>
            </a:p>
          </p:txBody>
        </p:sp>
      </p:grpSp>
      <p:sp>
        <p:nvSpPr>
          <p:cNvPr id="43" name="Line 45"/>
          <p:cNvSpPr>
            <a:spLocks noChangeShapeType="1"/>
          </p:cNvSpPr>
          <p:nvPr/>
        </p:nvSpPr>
        <p:spPr bwMode="auto">
          <a:xfrm>
            <a:off x="4822827" y="2492375"/>
            <a:ext cx="2703513" cy="3384550"/>
          </a:xfrm>
          <a:prstGeom prst="line">
            <a:avLst/>
          </a:prstGeom>
          <a:noFill/>
          <a:ln w="444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" name="Text Box 46"/>
          <p:cNvSpPr txBox="1">
            <a:spLocks noChangeArrowheads="1"/>
          </p:cNvSpPr>
          <p:nvPr/>
        </p:nvSpPr>
        <p:spPr bwMode="auto">
          <a:xfrm>
            <a:off x="971600" y="1268413"/>
            <a:ext cx="18716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dirty="0"/>
              <a:t>网络流量：</a:t>
            </a:r>
            <a:r>
              <a:rPr lang="en-US" altLang="zh-CN" sz="2000" dirty="0"/>
              <a:t>5</a:t>
            </a:r>
            <a:r>
              <a:rPr lang="zh-CN" altLang="en-US" sz="2000" dirty="0"/>
              <a:t>。</a:t>
            </a:r>
            <a:endParaRPr lang="en-US" altLang="zh-CN" sz="2000" dirty="0"/>
          </a:p>
        </p:txBody>
      </p:sp>
      <p:sp>
        <p:nvSpPr>
          <p:cNvPr id="45" name="Line 47"/>
          <p:cNvSpPr>
            <a:spLocks noChangeShapeType="1"/>
          </p:cNvSpPr>
          <p:nvPr/>
        </p:nvSpPr>
        <p:spPr bwMode="auto">
          <a:xfrm flipH="1">
            <a:off x="5148265" y="1989140"/>
            <a:ext cx="2663825" cy="3455987"/>
          </a:xfrm>
          <a:prstGeom prst="line">
            <a:avLst/>
          </a:prstGeom>
          <a:noFill/>
          <a:ln w="444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" name="Line 48"/>
          <p:cNvSpPr>
            <a:spLocks noChangeShapeType="1"/>
          </p:cNvSpPr>
          <p:nvPr/>
        </p:nvSpPr>
        <p:spPr bwMode="auto">
          <a:xfrm flipH="1">
            <a:off x="6516690" y="1844677"/>
            <a:ext cx="503237" cy="4105275"/>
          </a:xfrm>
          <a:prstGeom prst="line">
            <a:avLst/>
          </a:prstGeom>
          <a:noFill/>
          <a:ln w="4445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7" name="Line 49"/>
          <p:cNvSpPr>
            <a:spLocks noChangeShapeType="1"/>
          </p:cNvSpPr>
          <p:nvPr/>
        </p:nvSpPr>
        <p:spPr bwMode="auto">
          <a:xfrm flipH="1">
            <a:off x="4211640" y="3284540"/>
            <a:ext cx="4681537" cy="1728787"/>
          </a:xfrm>
          <a:prstGeom prst="line">
            <a:avLst/>
          </a:prstGeom>
          <a:noFill/>
          <a:ln w="44450">
            <a:solidFill>
              <a:srgbClr val="00FF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" name="Text Box 50"/>
          <p:cNvSpPr txBox="1">
            <a:spLocks noChangeArrowheads="1"/>
          </p:cNvSpPr>
          <p:nvPr/>
        </p:nvSpPr>
        <p:spPr bwMode="auto">
          <a:xfrm>
            <a:off x="4500563" y="1916113"/>
            <a:ext cx="431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/>
              <a:t>1</a:t>
            </a:r>
          </a:p>
        </p:txBody>
      </p:sp>
      <p:sp>
        <p:nvSpPr>
          <p:cNvPr id="49" name="Text Box 51"/>
          <p:cNvSpPr txBox="1">
            <a:spLocks noChangeArrowheads="1"/>
          </p:cNvSpPr>
          <p:nvPr/>
        </p:nvSpPr>
        <p:spPr bwMode="auto">
          <a:xfrm>
            <a:off x="6877050" y="1268413"/>
            <a:ext cx="431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/>
              <a:t>2</a:t>
            </a:r>
          </a:p>
        </p:txBody>
      </p:sp>
      <p:sp>
        <p:nvSpPr>
          <p:cNvPr id="50" name="Text Box 52"/>
          <p:cNvSpPr txBox="1">
            <a:spLocks noChangeArrowheads="1"/>
          </p:cNvSpPr>
          <p:nvPr/>
        </p:nvSpPr>
        <p:spPr bwMode="auto">
          <a:xfrm>
            <a:off x="7740650" y="1603375"/>
            <a:ext cx="431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/>
              <a:t>3</a:t>
            </a:r>
          </a:p>
        </p:txBody>
      </p:sp>
      <p:sp>
        <p:nvSpPr>
          <p:cNvPr id="51" name="Text Box 53"/>
          <p:cNvSpPr txBox="1">
            <a:spLocks noChangeArrowheads="1"/>
          </p:cNvSpPr>
          <p:nvPr/>
        </p:nvSpPr>
        <p:spPr bwMode="auto">
          <a:xfrm>
            <a:off x="8677275" y="2852738"/>
            <a:ext cx="431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/>
              <a:t>4</a:t>
            </a:r>
          </a:p>
        </p:txBody>
      </p:sp>
      <p:graphicFrame>
        <p:nvGraphicFramePr>
          <p:cNvPr id="52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793428"/>
              </p:ext>
            </p:extLst>
          </p:nvPr>
        </p:nvGraphicFramePr>
        <p:xfrm>
          <a:off x="900115" y="2708277"/>
          <a:ext cx="2395537" cy="3111183"/>
        </p:xfrm>
        <a:graphic>
          <a:graphicData uri="http://schemas.openxmlformats.org/drawingml/2006/table">
            <a:tbl>
              <a:tblPr/>
              <a:tblGrid>
                <a:gridCol w="798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8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正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3" name="Text Box 91"/>
          <p:cNvSpPr txBox="1">
            <a:spLocks noChangeArrowheads="1"/>
          </p:cNvSpPr>
          <p:nvPr/>
        </p:nvSpPr>
        <p:spPr bwMode="auto">
          <a:xfrm>
            <a:off x="971602" y="1916113"/>
            <a:ext cx="20161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dirty="0"/>
              <a:t>割的流量</a:t>
            </a:r>
          </a:p>
        </p:txBody>
      </p:sp>
    </p:spTree>
    <p:extLst>
      <p:ext uri="{BB962C8B-B14F-4D97-AF65-F5344CB8AC3E}">
        <p14:creationId xmlns:p14="http://schemas.microsoft.com/office/powerpoint/2010/main" val="374374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  <p:bldP spid="46" grpId="0" animBg="1"/>
      <p:bldP spid="4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网络流与割的关系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b="1" dirty="0"/>
              <a:t>定理一：</a:t>
            </a:r>
          </a:p>
          <a:p>
            <a:r>
              <a:rPr lang="zh-CN" altLang="en-US" dirty="0"/>
              <a:t>　　</a:t>
            </a:r>
            <a:r>
              <a:rPr lang="zh-CN" altLang="en-US" b="1" dirty="0">
                <a:solidFill>
                  <a:schemeClr val="tx1"/>
                </a:solidFill>
              </a:rPr>
              <a:t>如果</a:t>
            </a:r>
            <a:r>
              <a:rPr lang="en-US" altLang="zh-CN" b="1" dirty="0">
                <a:solidFill>
                  <a:schemeClr val="tx1"/>
                </a:solidFill>
              </a:rPr>
              <a:t>f</a:t>
            </a:r>
            <a:r>
              <a:rPr lang="zh-CN" altLang="en-US" b="1" dirty="0">
                <a:solidFill>
                  <a:schemeClr val="tx1"/>
                </a:solidFill>
              </a:rPr>
              <a:t>是网络中的一个流，</a:t>
            </a:r>
            <a:r>
              <a:rPr lang="en-US" altLang="zh-CN" b="1" dirty="0">
                <a:solidFill>
                  <a:schemeClr val="tx1"/>
                </a:solidFill>
              </a:rPr>
              <a:t>CUT</a:t>
            </a:r>
            <a:r>
              <a:rPr lang="zh-CN" altLang="en-US" b="1" dirty="0">
                <a:solidFill>
                  <a:schemeClr val="tx1"/>
                </a:solidFill>
              </a:rPr>
              <a:t>（</a:t>
            </a:r>
            <a:r>
              <a:rPr lang="en-US" altLang="zh-CN" b="1" dirty="0">
                <a:solidFill>
                  <a:schemeClr val="tx1"/>
                </a:solidFill>
              </a:rPr>
              <a:t>S,T</a:t>
            </a:r>
            <a:r>
              <a:rPr lang="zh-CN" altLang="en-US" b="1" dirty="0">
                <a:solidFill>
                  <a:schemeClr val="tx1"/>
                </a:solidFill>
              </a:rPr>
              <a:t>）是任意一个割，那么</a:t>
            </a:r>
            <a:r>
              <a:rPr lang="en-US" altLang="zh-CN" b="1" dirty="0">
                <a:solidFill>
                  <a:schemeClr val="tx1"/>
                </a:solidFill>
              </a:rPr>
              <a:t>f</a:t>
            </a:r>
            <a:r>
              <a:rPr lang="zh-CN" altLang="en-US" b="1" dirty="0">
                <a:solidFill>
                  <a:schemeClr val="tx1"/>
                </a:solidFill>
              </a:rPr>
              <a:t>的值等于</a:t>
            </a:r>
            <a:r>
              <a:rPr lang="zh-CN" altLang="en-US" b="1" dirty="0"/>
              <a:t>正向割边的流量</a:t>
            </a:r>
            <a:r>
              <a:rPr lang="zh-CN" altLang="en-US" b="1" dirty="0">
                <a:solidFill>
                  <a:schemeClr val="tx1"/>
                </a:solidFill>
              </a:rPr>
              <a:t>与</a:t>
            </a:r>
            <a:r>
              <a:rPr lang="zh-CN" altLang="en-US" b="1" dirty="0"/>
              <a:t>负向割边的流量</a:t>
            </a:r>
            <a:r>
              <a:rPr lang="zh-CN" altLang="en-US" b="1" dirty="0">
                <a:solidFill>
                  <a:schemeClr val="tx1"/>
                </a:solidFill>
              </a:rPr>
              <a:t>之差。</a:t>
            </a:r>
            <a:endParaRPr lang="en-US" altLang="zh-CN" dirty="0"/>
          </a:p>
          <a:p>
            <a:r>
              <a:rPr lang="zh-CN" altLang="en-US" b="1" dirty="0"/>
              <a:t>证明：</a:t>
            </a:r>
          </a:p>
          <a:p>
            <a:r>
              <a:rPr lang="zh-CN" altLang="en-US" b="1" dirty="0">
                <a:solidFill>
                  <a:schemeClr val="tx1"/>
                </a:solidFill>
              </a:rPr>
              <a:t>    设</a:t>
            </a:r>
            <a:r>
              <a:rPr lang="en-US" altLang="zh-CN" b="1" dirty="0">
                <a:solidFill>
                  <a:schemeClr val="tx1"/>
                </a:solidFill>
              </a:rPr>
              <a:t>X</a:t>
            </a:r>
            <a:r>
              <a:rPr lang="zh-CN" altLang="en-US" b="1" dirty="0">
                <a:solidFill>
                  <a:schemeClr val="tx1"/>
                </a:solidFill>
              </a:rPr>
              <a:t>和</a:t>
            </a:r>
            <a:r>
              <a:rPr lang="en-US" altLang="zh-CN" b="1" dirty="0">
                <a:solidFill>
                  <a:schemeClr val="tx1"/>
                </a:solidFill>
              </a:rPr>
              <a:t>Y</a:t>
            </a:r>
            <a:r>
              <a:rPr lang="zh-CN" altLang="en-US" b="1" dirty="0">
                <a:solidFill>
                  <a:schemeClr val="tx1"/>
                </a:solidFill>
              </a:rPr>
              <a:t>是网络中的两个顶点集合，用</a:t>
            </a:r>
            <a:r>
              <a:rPr lang="en-US" altLang="zh-CN" b="1" dirty="0">
                <a:solidFill>
                  <a:schemeClr val="tx1"/>
                </a:solidFill>
              </a:rPr>
              <a:t>f</a:t>
            </a:r>
            <a:r>
              <a:rPr lang="zh-CN" altLang="en-US" b="1" dirty="0">
                <a:solidFill>
                  <a:schemeClr val="tx1"/>
                </a:solidFill>
              </a:rPr>
              <a:t>（</a:t>
            </a:r>
            <a:r>
              <a:rPr lang="en-US" altLang="zh-CN" b="1" dirty="0">
                <a:solidFill>
                  <a:schemeClr val="tx1"/>
                </a:solidFill>
              </a:rPr>
              <a:t>X,Y</a:t>
            </a:r>
            <a:r>
              <a:rPr lang="zh-CN" altLang="en-US" b="1" dirty="0">
                <a:solidFill>
                  <a:schemeClr val="tx1"/>
                </a:solidFill>
              </a:rPr>
              <a:t>）表示从</a:t>
            </a:r>
            <a:r>
              <a:rPr lang="en-US" altLang="zh-CN" b="1" dirty="0">
                <a:solidFill>
                  <a:schemeClr val="tx1"/>
                </a:solidFill>
              </a:rPr>
              <a:t>X</a:t>
            </a:r>
            <a:r>
              <a:rPr lang="zh-CN" altLang="en-US" b="1" dirty="0">
                <a:solidFill>
                  <a:schemeClr val="tx1"/>
                </a:solidFill>
              </a:rPr>
              <a:t>中的一个顶点指向</a:t>
            </a:r>
            <a:r>
              <a:rPr lang="en-US" altLang="zh-CN" b="1" dirty="0">
                <a:solidFill>
                  <a:schemeClr val="tx1"/>
                </a:solidFill>
              </a:rPr>
              <a:t>Y</a:t>
            </a:r>
            <a:r>
              <a:rPr lang="zh-CN" altLang="en-US" b="1" dirty="0">
                <a:solidFill>
                  <a:schemeClr val="tx1"/>
                </a:solidFill>
              </a:rPr>
              <a:t>的一个顶点的所有弧（弧尾在</a:t>
            </a:r>
            <a:r>
              <a:rPr lang="en-US" altLang="zh-CN" b="1" dirty="0">
                <a:solidFill>
                  <a:schemeClr val="tx1"/>
                </a:solidFill>
              </a:rPr>
              <a:t>X</a:t>
            </a:r>
            <a:r>
              <a:rPr lang="zh-CN" altLang="en-US" b="1" dirty="0">
                <a:solidFill>
                  <a:schemeClr val="tx1"/>
                </a:solidFill>
              </a:rPr>
              <a:t>中，弧头在</a:t>
            </a:r>
            <a:r>
              <a:rPr lang="en-US" altLang="zh-CN" b="1" dirty="0">
                <a:solidFill>
                  <a:schemeClr val="tx1"/>
                </a:solidFill>
              </a:rPr>
              <a:t>Y</a:t>
            </a:r>
            <a:r>
              <a:rPr lang="zh-CN" altLang="en-US" b="1" dirty="0">
                <a:solidFill>
                  <a:schemeClr val="tx1"/>
                </a:solidFill>
              </a:rPr>
              <a:t>中：</a:t>
            </a:r>
            <a:r>
              <a:rPr lang="en-US" altLang="zh-CN" b="1" dirty="0">
                <a:solidFill>
                  <a:schemeClr val="tx1"/>
                </a:solidFill>
              </a:rPr>
              <a:t>X</a:t>
            </a:r>
            <a:r>
              <a:rPr lang="zh-CN" altLang="en-US" b="1" dirty="0">
                <a:solidFill>
                  <a:schemeClr val="tx1"/>
                </a:solidFill>
              </a:rPr>
              <a:t>→</a:t>
            </a:r>
            <a:r>
              <a:rPr lang="en-US" altLang="zh-CN" b="1" dirty="0">
                <a:solidFill>
                  <a:schemeClr val="tx1"/>
                </a:solidFill>
              </a:rPr>
              <a:t>Y</a:t>
            </a:r>
            <a:r>
              <a:rPr lang="zh-CN" altLang="en-US" b="1" dirty="0">
                <a:solidFill>
                  <a:schemeClr val="tx1"/>
                </a:solidFill>
              </a:rPr>
              <a:t>）的流量和。</a:t>
            </a:r>
            <a:endParaRPr lang="en-US" altLang="zh-CN" b="1" dirty="0">
              <a:solidFill>
                <a:schemeClr val="tx1"/>
              </a:solidFill>
            </a:endParaRP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>　　只需证明：</a:t>
            </a:r>
            <a:r>
              <a:rPr lang="en-US" altLang="zh-CN" b="1" dirty="0">
                <a:solidFill>
                  <a:schemeClr val="tx1"/>
                </a:solidFill>
              </a:rPr>
              <a:t>f=f(S,T)-f(T,S) </a:t>
            </a:r>
            <a:r>
              <a:rPr lang="zh-CN" altLang="en-US" b="1" dirty="0">
                <a:solidFill>
                  <a:schemeClr val="tx1"/>
                </a:solidFill>
              </a:rPr>
              <a:t>即可。</a:t>
            </a:r>
            <a:endParaRPr lang="en-US" altLang="zh-CN" b="1" dirty="0">
              <a:solidFill>
                <a:schemeClr val="tx1"/>
              </a:solidFill>
            </a:endParaRPr>
          </a:p>
          <a:p>
            <a:r>
              <a:rPr lang="zh-CN" altLang="en-US" b="1" dirty="0"/>
              <a:t>下列结论成立：</a:t>
            </a:r>
          </a:p>
          <a:p>
            <a:r>
              <a:rPr lang="zh-CN" altLang="en-US" dirty="0"/>
              <a:t>　　</a:t>
            </a:r>
            <a:r>
              <a:rPr lang="zh-CN" altLang="en-US" b="1" dirty="0">
                <a:solidFill>
                  <a:schemeClr val="tx1"/>
                </a:solidFill>
              </a:rPr>
              <a:t>如果</a:t>
            </a:r>
            <a:r>
              <a:rPr lang="en-US" altLang="zh-CN" b="1" dirty="0">
                <a:solidFill>
                  <a:schemeClr val="tx1"/>
                </a:solidFill>
              </a:rPr>
              <a:t>X∩Y=   </a:t>
            </a:r>
            <a:r>
              <a:rPr lang="en-US" altLang="es-ES" b="1" dirty="0">
                <a:solidFill>
                  <a:schemeClr val="tx1"/>
                </a:solidFill>
              </a:rPr>
              <a:t>，</a:t>
            </a:r>
            <a:r>
              <a:rPr lang="zh-CN" altLang="en-US" b="1" dirty="0">
                <a:solidFill>
                  <a:schemeClr val="tx1"/>
                </a:solidFill>
              </a:rPr>
              <a:t>那么：</a:t>
            </a:r>
          </a:p>
          <a:p>
            <a:r>
              <a:rPr lang="zh-CN" altLang="en-US" b="1" dirty="0">
                <a:solidFill>
                  <a:schemeClr val="tx1"/>
                </a:solidFill>
              </a:rPr>
              <a:t>　　</a:t>
            </a:r>
            <a:r>
              <a:rPr lang="en-US" altLang="zh-CN" b="1" dirty="0">
                <a:solidFill>
                  <a:schemeClr val="tx1"/>
                </a:solidFill>
              </a:rPr>
              <a:t>f(X,(Y1∪Y2))=f(X,Y1)+f(X,Y2) </a:t>
            </a:r>
          </a:p>
          <a:p>
            <a:r>
              <a:rPr lang="en-US" altLang="zh-CN" b="1" dirty="0">
                <a:solidFill>
                  <a:schemeClr val="tx1"/>
                </a:solidFill>
              </a:rPr>
              <a:t>　　f((X1∪X2),Y)=f(X1,Y)+f(X2,Y)  </a:t>
            </a:r>
            <a:r>
              <a:rPr lang="zh-CN" altLang="en-US" b="1" dirty="0">
                <a:solidFill>
                  <a:schemeClr val="tx1"/>
                </a:solidFill>
              </a:rPr>
              <a:t>成立。</a:t>
            </a: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916053"/>
              </p:ext>
            </p:extLst>
          </p:nvPr>
        </p:nvGraphicFramePr>
        <p:xfrm>
          <a:off x="2915816" y="4968404"/>
          <a:ext cx="361950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Equation" r:id="rId3" imgW="164880" imgH="177480" progId="Equation.DSMT4">
                  <p:embed/>
                </p:oleObj>
              </mc:Choice>
              <mc:Fallback>
                <p:oleObj name="Equation" r:id="rId3" imgW="164880" imgH="17748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4968404"/>
                        <a:ext cx="361950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929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网络流与割的关系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CN" altLang="en-US" b="1" dirty="0"/>
              <a:t>根据网络流的特点：</a:t>
            </a:r>
            <a:endParaRPr lang="en-US" altLang="zh-CN" b="1" dirty="0"/>
          </a:p>
          <a:p>
            <a:r>
              <a:rPr lang="zh-CN" altLang="en-US" b="1" dirty="0">
                <a:solidFill>
                  <a:schemeClr val="tx1"/>
                </a:solidFill>
              </a:rPr>
              <a:t>如果</a:t>
            </a:r>
            <a:r>
              <a:rPr lang="en-US" altLang="zh-CN" b="1" dirty="0">
                <a:solidFill>
                  <a:schemeClr val="tx1"/>
                </a:solidFill>
              </a:rPr>
              <a:t>V</a:t>
            </a:r>
            <a:r>
              <a:rPr lang="zh-CN" altLang="en-US" b="1" dirty="0">
                <a:solidFill>
                  <a:schemeClr val="tx1"/>
                </a:solidFill>
              </a:rPr>
              <a:t>既不是源点也不是汇点，那么：</a:t>
            </a:r>
          </a:p>
          <a:p>
            <a:r>
              <a:rPr lang="zh-CN" altLang="en-US" b="1" dirty="0">
                <a:solidFill>
                  <a:schemeClr val="tx1"/>
                </a:solidFill>
              </a:rPr>
              <a:t>　　</a:t>
            </a:r>
            <a:r>
              <a:rPr lang="en-US" altLang="zh-CN" b="1" dirty="0">
                <a:solidFill>
                  <a:schemeClr val="tx1"/>
                </a:solidFill>
              </a:rPr>
              <a:t>f({V},S∪T) - f(S∪T,{V}) = 0;</a:t>
            </a:r>
          </a:p>
          <a:p>
            <a:r>
              <a:rPr lang="zh-CN" altLang="en-US" b="1" dirty="0">
                <a:solidFill>
                  <a:schemeClr val="tx1"/>
                </a:solidFill>
              </a:rPr>
              <a:t>　　任何一个点，流入的与流出的量相等。</a:t>
            </a:r>
          </a:p>
          <a:p>
            <a:r>
              <a:rPr lang="zh-CN" altLang="en-US" b="1" dirty="0">
                <a:solidFill>
                  <a:schemeClr val="tx1"/>
                </a:solidFill>
              </a:rPr>
              <a:t>如果</a:t>
            </a:r>
            <a:r>
              <a:rPr lang="en-US" altLang="zh-CN" b="1" dirty="0">
                <a:solidFill>
                  <a:schemeClr val="tx1"/>
                </a:solidFill>
              </a:rPr>
              <a:t>V</a:t>
            </a:r>
            <a:r>
              <a:rPr lang="zh-CN" altLang="en-US" b="1" dirty="0">
                <a:solidFill>
                  <a:schemeClr val="tx1"/>
                </a:solidFill>
              </a:rPr>
              <a:t>是源，那么：</a:t>
            </a:r>
          </a:p>
          <a:p>
            <a:r>
              <a:rPr lang="zh-CN" altLang="en-US" b="1" dirty="0">
                <a:solidFill>
                  <a:schemeClr val="tx1"/>
                </a:solidFill>
              </a:rPr>
              <a:t>　　</a:t>
            </a:r>
            <a:r>
              <a:rPr lang="en-US" altLang="zh-CN" b="1" dirty="0">
                <a:solidFill>
                  <a:schemeClr val="tx1"/>
                </a:solidFill>
              </a:rPr>
              <a:t>f({V},S∪T) - f(S∪T,{V}) = f </a:t>
            </a:r>
          </a:p>
          <a:p>
            <a:r>
              <a:rPr lang="zh-CN" altLang="en-US" b="1" dirty="0">
                <a:solidFill>
                  <a:schemeClr val="tx1"/>
                </a:solidFill>
              </a:rPr>
              <a:t>对于</a:t>
            </a:r>
            <a:r>
              <a:rPr lang="en-US" altLang="zh-CN" b="1" dirty="0">
                <a:solidFill>
                  <a:schemeClr val="tx1"/>
                </a:solidFill>
              </a:rPr>
              <a:t>S</a:t>
            </a:r>
            <a:r>
              <a:rPr lang="zh-CN" altLang="en-US" b="1" dirty="0">
                <a:solidFill>
                  <a:schemeClr val="tx1"/>
                </a:solidFill>
              </a:rPr>
              <a:t>中的所有点</a:t>
            </a:r>
            <a:r>
              <a:rPr lang="en-US" altLang="zh-CN" b="1" dirty="0">
                <a:solidFill>
                  <a:schemeClr val="tx1"/>
                </a:solidFill>
              </a:rPr>
              <a:t>V</a:t>
            </a:r>
            <a:r>
              <a:rPr lang="zh-CN" altLang="en-US" b="1" dirty="0">
                <a:solidFill>
                  <a:schemeClr val="tx1"/>
                </a:solidFill>
              </a:rPr>
              <a:t>都有上述关系式，相加得到：</a:t>
            </a:r>
          </a:p>
          <a:p>
            <a:r>
              <a:rPr lang="zh-CN" altLang="en-US" b="1" dirty="0">
                <a:solidFill>
                  <a:schemeClr val="tx1"/>
                </a:solidFill>
              </a:rPr>
              <a:t>　　</a:t>
            </a:r>
            <a:r>
              <a:rPr lang="en-US" altLang="zh-CN" b="1" dirty="0">
                <a:solidFill>
                  <a:schemeClr val="tx1"/>
                </a:solidFill>
              </a:rPr>
              <a:t>f(S,S∪T) - f(S∪T,S) = f </a:t>
            </a:r>
          </a:p>
          <a:p>
            <a:r>
              <a:rPr lang="zh-CN" altLang="en-US" b="1" dirty="0">
                <a:solidFill>
                  <a:schemeClr val="tx1"/>
                </a:solidFill>
              </a:rPr>
              <a:t>又因为：</a:t>
            </a:r>
          </a:p>
          <a:p>
            <a:r>
              <a:rPr lang="zh-CN" altLang="en-US" b="1" dirty="0">
                <a:solidFill>
                  <a:schemeClr val="tx1"/>
                </a:solidFill>
              </a:rPr>
              <a:t>　　</a:t>
            </a:r>
            <a:r>
              <a:rPr lang="en-US" altLang="zh-CN" b="1" dirty="0">
                <a:solidFill>
                  <a:schemeClr val="tx1"/>
                </a:solidFill>
              </a:rPr>
              <a:t>f(S,S∪T) - f (S∪T,S)</a:t>
            </a:r>
          </a:p>
          <a:p>
            <a:r>
              <a:rPr lang="zh-CN" altLang="en-US" b="1" dirty="0">
                <a:solidFill>
                  <a:schemeClr val="tx1"/>
                </a:solidFill>
              </a:rPr>
              <a:t>　　</a:t>
            </a:r>
            <a:r>
              <a:rPr lang="en-US" altLang="zh-CN" b="1" dirty="0">
                <a:solidFill>
                  <a:schemeClr val="tx1"/>
                </a:solidFill>
              </a:rPr>
              <a:t>= (f(S,S)+f (S,T)) - (f(S,S) +f (T,S))</a:t>
            </a:r>
          </a:p>
          <a:p>
            <a:r>
              <a:rPr lang="zh-CN" altLang="en-US" b="1" dirty="0">
                <a:solidFill>
                  <a:schemeClr val="tx1"/>
                </a:solidFill>
              </a:rPr>
              <a:t>　　</a:t>
            </a:r>
            <a:r>
              <a:rPr lang="en-US" altLang="zh-CN" b="1" dirty="0">
                <a:solidFill>
                  <a:schemeClr val="tx1"/>
                </a:solidFill>
              </a:rPr>
              <a:t>= f(S,T) - f(T,S)</a:t>
            </a:r>
          </a:p>
          <a:p>
            <a:endParaRPr lang="en-US" altLang="zh-CN" b="1" dirty="0">
              <a:solidFill>
                <a:schemeClr val="tx1"/>
              </a:solidFill>
            </a:endParaRPr>
          </a:p>
          <a:p>
            <a:r>
              <a:rPr lang="zh-CN" altLang="en-US" b="1" dirty="0">
                <a:solidFill>
                  <a:schemeClr val="tx1"/>
                </a:solidFill>
              </a:rPr>
              <a:t>所以：</a:t>
            </a:r>
            <a:r>
              <a:rPr lang="en-US" altLang="zh-CN" b="1" dirty="0">
                <a:solidFill>
                  <a:schemeClr val="tx1"/>
                </a:solidFill>
              </a:rPr>
              <a:t>f= f(S,T)- f(T,S)  </a:t>
            </a:r>
            <a:r>
              <a:rPr lang="zh-CN" altLang="en-US" b="1" dirty="0">
                <a:solidFill>
                  <a:srgbClr val="FF0000"/>
                </a:solidFill>
              </a:rPr>
              <a:t>定理得证</a:t>
            </a:r>
            <a:r>
              <a:rPr lang="zh-CN" altLang="en-US" b="1" dirty="0">
                <a:solidFill>
                  <a:schemeClr val="tx1"/>
                </a:solidFill>
              </a:rPr>
              <a:t>。</a:t>
            </a:r>
          </a:p>
          <a:p>
            <a:endParaRPr lang="en-US" altLang="zh-CN" b="1" dirty="0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2" y="3212976"/>
            <a:ext cx="1079289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3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365104"/>
            <a:ext cx="3024336" cy="22884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网络流与割的关系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f = f(S,T)- f(T,S) &lt;= f(S,T) &lt;= </a:t>
            </a:r>
            <a:r>
              <a:rPr lang="zh-CN" altLang="en-US" b="1" dirty="0"/>
              <a:t>割</a:t>
            </a:r>
            <a:r>
              <a:rPr lang="en-US" altLang="zh-CN" b="1" dirty="0"/>
              <a:t>CUT(S,T)</a:t>
            </a:r>
            <a:r>
              <a:rPr lang="zh-CN" altLang="en-US" b="1" dirty="0"/>
              <a:t>的容量。</a:t>
            </a:r>
            <a:endParaRPr lang="en-US" altLang="zh-CN" b="1" dirty="0"/>
          </a:p>
          <a:p>
            <a:pPr>
              <a:spcBef>
                <a:spcPct val="50000"/>
              </a:spcBef>
            </a:pPr>
            <a:r>
              <a:rPr lang="zh-CN" altLang="en-US" b="1" dirty="0"/>
              <a:t>推论</a:t>
            </a:r>
            <a:r>
              <a:rPr lang="en-US" altLang="zh-CN" b="1" dirty="0"/>
              <a:t>1</a:t>
            </a:r>
            <a:r>
              <a:rPr lang="zh-CN" altLang="en-US" b="1" dirty="0"/>
              <a:t>：</a:t>
            </a: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tx1"/>
                </a:solidFill>
              </a:rPr>
              <a:t>　　如果</a:t>
            </a:r>
            <a:r>
              <a:rPr lang="en-US" altLang="zh-CN" b="1" dirty="0">
                <a:solidFill>
                  <a:schemeClr val="tx1"/>
                </a:solidFill>
              </a:rPr>
              <a:t>f</a:t>
            </a:r>
            <a:r>
              <a:rPr lang="zh-CN" altLang="en-US" b="1" dirty="0">
                <a:solidFill>
                  <a:schemeClr val="tx1"/>
                </a:solidFill>
              </a:rPr>
              <a:t>是网络中的一个流，</a:t>
            </a:r>
            <a:r>
              <a:rPr lang="en-US" altLang="zh-CN" b="1" dirty="0">
                <a:solidFill>
                  <a:schemeClr val="tx1"/>
                </a:solidFill>
              </a:rPr>
              <a:t>CUT(S,T)</a:t>
            </a:r>
            <a:r>
              <a:rPr lang="zh-CN" altLang="en-US" b="1" dirty="0">
                <a:solidFill>
                  <a:schemeClr val="tx1"/>
                </a:solidFill>
              </a:rPr>
              <a:t>是一个割，那么</a:t>
            </a:r>
            <a:r>
              <a:rPr lang="en-US" altLang="zh-CN" b="1" dirty="0">
                <a:solidFill>
                  <a:schemeClr val="tx1"/>
                </a:solidFill>
              </a:rPr>
              <a:t>f</a:t>
            </a:r>
            <a:r>
              <a:rPr lang="zh-CN" altLang="en-US" b="1" dirty="0">
                <a:solidFill>
                  <a:schemeClr val="tx1"/>
                </a:solidFill>
              </a:rPr>
              <a:t>的值不超过割</a:t>
            </a:r>
            <a:r>
              <a:rPr lang="en-US" altLang="zh-CN" b="1" dirty="0">
                <a:solidFill>
                  <a:schemeClr val="tx1"/>
                </a:solidFill>
              </a:rPr>
              <a:t>CUT(S,T)</a:t>
            </a:r>
            <a:r>
              <a:rPr lang="zh-CN" altLang="en-US" b="1" dirty="0">
                <a:solidFill>
                  <a:schemeClr val="tx1"/>
                </a:solidFill>
              </a:rPr>
              <a:t>的容量。</a:t>
            </a:r>
          </a:p>
          <a:p>
            <a:pPr>
              <a:spcBef>
                <a:spcPct val="50000"/>
              </a:spcBef>
            </a:pPr>
            <a:r>
              <a:rPr lang="zh-CN" altLang="en-US" b="1" dirty="0"/>
              <a:t>推论</a:t>
            </a:r>
            <a:r>
              <a:rPr lang="en-US" altLang="zh-CN" b="1" dirty="0"/>
              <a:t>2</a:t>
            </a:r>
            <a:r>
              <a:rPr lang="zh-CN" altLang="en-US" b="1" dirty="0"/>
              <a:t>：</a:t>
            </a: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tx1"/>
                </a:solidFill>
              </a:rPr>
              <a:t>　　网络中的最大流不超过任何割的容量。</a:t>
            </a:r>
          </a:p>
          <a:p>
            <a:endParaRPr lang="en-US" altLang="zh-CN" b="1" dirty="0">
              <a:solidFill>
                <a:schemeClr val="tx1"/>
              </a:solidFill>
            </a:endParaRPr>
          </a:p>
          <a:p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41582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网络流与割的关系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定理</a:t>
            </a:r>
            <a:r>
              <a:rPr lang="en-US" altLang="zh-CN" b="1" dirty="0"/>
              <a:t>2</a:t>
            </a:r>
            <a:r>
              <a:rPr lang="zh-CN" altLang="en-US" b="1" dirty="0"/>
              <a:t>：</a:t>
            </a:r>
          </a:p>
          <a:p>
            <a:r>
              <a:rPr lang="zh-CN" altLang="en-US" dirty="0"/>
              <a:t>   </a:t>
            </a:r>
            <a:r>
              <a:rPr lang="zh-CN" altLang="en-US" b="1" dirty="0">
                <a:solidFill>
                  <a:schemeClr val="tx1"/>
                </a:solidFill>
              </a:rPr>
              <a:t>在任何网络中，如果</a:t>
            </a:r>
            <a:r>
              <a:rPr lang="en-US" altLang="zh-CN" b="1" dirty="0">
                <a:solidFill>
                  <a:schemeClr val="tx1"/>
                </a:solidFill>
              </a:rPr>
              <a:t>f</a:t>
            </a:r>
            <a:r>
              <a:rPr lang="zh-CN" altLang="en-US" b="1" dirty="0">
                <a:solidFill>
                  <a:schemeClr val="tx1"/>
                </a:solidFill>
              </a:rPr>
              <a:t>是一个流，</a:t>
            </a:r>
            <a:r>
              <a:rPr lang="en-US" altLang="zh-CN" b="1" dirty="0">
                <a:solidFill>
                  <a:schemeClr val="tx1"/>
                </a:solidFill>
              </a:rPr>
              <a:t>CUT(S,T)</a:t>
            </a:r>
            <a:r>
              <a:rPr lang="zh-CN" altLang="en-US" b="1" dirty="0">
                <a:solidFill>
                  <a:schemeClr val="tx1"/>
                </a:solidFill>
              </a:rPr>
              <a:t>是一个割，且</a:t>
            </a:r>
            <a:r>
              <a:rPr lang="en-US" altLang="zh-CN" b="1" dirty="0">
                <a:solidFill>
                  <a:schemeClr val="tx1"/>
                </a:solidFill>
              </a:rPr>
              <a:t>f</a:t>
            </a:r>
            <a:r>
              <a:rPr lang="zh-CN" altLang="en-US" b="1" dirty="0">
                <a:solidFill>
                  <a:schemeClr val="tx1"/>
                </a:solidFill>
              </a:rPr>
              <a:t>的值等于割</a:t>
            </a:r>
            <a:r>
              <a:rPr lang="en-US" altLang="zh-CN" b="1" dirty="0">
                <a:solidFill>
                  <a:schemeClr val="tx1"/>
                </a:solidFill>
              </a:rPr>
              <a:t>CUT(S,T)</a:t>
            </a:r>
            <a:r>
              <a:rPr lang="zh-CN" altLang="en-US" b="1" dirty="0">
                <a:solidFill>
                  <a:schemeClr val="tx1"/>
                </a:solidFill>
              </a:rPr>
              <a:t>的容量，那么</a:t>
            </a:r>
            <a:r>
              <a:rPr lang="en-US" altLang="zh-CN" b="1" dirty="0">
                <a:solidFill>
                  <a:schemeClr val="tx1"/>
                </a:solidFill>
              </a:rPr>
              <a:t>f</a:t>
            </a:r>
            <a:r>
              <a:rPr lang="zh-CN" altLang="en-US" b="1" dirty="0">
                <a:solidFill>
                  <a:schemeClr val="tx1"/>
                </a:solidFill>
              </a:rPr>
              <a:t>是一个最大流，</a:t>
            </a:r>
            <a:r>
              <a:rPr lang="en-US" altLang="zh-CN" b="1" dirty="0">
                <a:solidFill>
                  <a:schemeClr val="tx1"/>
                </a:solidFill>
              </a:rPr>
              <a:t>CUT(S,T)</a:t>
            </a:r>
            <a:r>
              <a:rPr lang="zh-CN" altLang="en-US" b="1" dirty="0">
                <a:solidFill>
                  <a:schemeClr val="tx1"/>
                </a:solidFill>
              </a:rPr>
              <a:t>是一个</a:t>
            </a:r>
            <a:r>
              <a:rPr lang="zh-CN" altLang="en-US" b="1" dirty="0"/>
              <a:t>最小割（容量最小的割）</a:t>
            </a:r>
            <a:r>
              <a:rPr lang="zh-CN" altLang="en-US" b="1" dirty="0">
                <a:solidFill>
                  <a:schemeClr val="tx1"/>
                </a:solidFill>
              </a:rPr>
              <a:t>。</a:t>
            </a:r>
            <a:endParaRPr lang="en-US" altLang="zh-CN" b="1" dirty="0">
              <a:solidFill>
                <a:schemeClr val="tx1"/>
              </a:solidFill>
            </a:endParaRPr>
          </a:p>
          <a:p>
            <a:pPr>
              <a:spcBef>
                <a:spcPct val="30000"/>
              </a:spcBef>
            </a:pPr>
            <a:r>
              <a:rPr lang="zh-CN" altLang="en-US" b="1" dirty="0"/>
              <a:t>证明：</a:t>
            </a:r>
            <a:endParaRPr lang="en-US" altLang="zh-CN" b="1" dirty="0"/>
          </a:p>
          <a:p>
            <a:pPr>
              <a:spcBef>
                <a:spcPct val="30000"/>
              </a:spcBef>
            </a:pPr>
            <a:r>
              <a:rPr lang="zh-CN" altLang="en-US" dirty="0"/>
              <a:t>　　</a:t>
            </a:r>
            <a:r>
              <a:rPr lang="zh-CN" altLang="en-US" b="1" dirty="0">
                <a:solidFill>
                  <a:schemeClr val="tx1"/>
                </a:solidFill>
              </a:rPr>
              <a:t>令割</a:t>
            </a:r>
            <a:r>
              <a:rPr lang="en-US" altLang="zh-CN" b="1" dirty="0">
                <a:solidFill>
                  <a:schemeClr val="tx1"/>
                </a:solidFill>
              </a:rPr>
              <a:t>CUT</a:t>
            </a:r>
            <a:r>
              <a:rPr lang="zh-CN" altLang="en-US" b="1" dirty="0">
                <a:solidFill>
                  <a:schemeClr val="tx1"/>
                </a:solidFill>
              </a:rPr>
              <a:t>（</a:t>
            </a:r>
            <a:r>
              <a:rPr lang="en-US" altLang="zh-CN" b="1" dirty="0">
                <a:solidFill>
                  <a:schemeClr val="tx1"/>
                </a:solidFill>
              </a:rPr>
              <a:t>S,T</a:t>
            </a:r>
            <a:r>
              <a:rPr lang="zh-CN" altLang="en-US" b="1" dirty="0">
                <a:solidFill>
                  <a:schemeClr val="tx1"/>
                </a:solidFill>
              </a:rPr>
              <a:t>）的容量为Ｃ，所以流</a:t>
            </a:r>
            <a:r>
              <a:rPr lang="en-US" altLang="zh-CN" b="1" dirty="0">
                <a:solidFill>
                  <a:schemeClr val="tx1"/>
                </a:solidFill>
              </a:rPr>
              <a:t>f</a:t>
            </a:r>
            <a:r>
              <a:rPr lang="zh-CN" altLang="en-US" b="1" dirty="0">
                <a:solidFill>
                  <a:schemeClr val="tx1"/>
                </a:solidFill>
              </a:rPr>
              <a:t>的流量也为Ｃ。</a:t>
            </a:r>
          </a:p>
          <a:p>
            <a:pPr>
              <a:spcBef>
                <a:spcPct val="30000"/>
              </a:spcBef>
            </a:pPr>
            <a:r>
              <a:rPr lang="zh-CN" altLang="en-US" b="1" dirty="0">
                <a:solidFill>
                  <a:schemeClr val="tx1"/>
                </a:solidFill>
              </a:rPr>
              <a:t>　　假设另外的任意流</a:t>
            </a:r>
            <a:r>
              <a:rPr lang="en-US" altLang="zh-CN" b="1" dirty="0">
                <a:solidFill>
                  <a:schemeClr val="tx1"/>
                </a:solidFill>
              </a:rPr>
              <a:t>f</a:t>
            </a:r>
            <a:r>
              <a:rPr lang="en-US" altLang="zh-CN" b="1" baseline="-25000" dirty="0">
                <a:solidFill>
                  <a:schemeClr val="tx1"/>
                </a:solidFill>
              </a:rPr>
              <a:t>1</a:t>
            </a:r>
            <a:r>
              <a:rPr lang="zh-CN" altLang="en-US" b="1" dirty="0">
                <a:solidFill>
                  <a:schemeClr val="tx1"/>
                </a:solidFill>
              </a:rPr>
              <a:t>，流量为Ｃ</a:t>
            </a:r>
            <a:r>
              <a:rPr lang="en-US" altLang="zh-CN" b="1" baseline="-25000" dirty="0">
                <a:solidFill>
                  <a:schemeClr val="tx1"/>
                </a:solidFill>
              </a:rPr>
              <a:t>1</a:t>
            </a:r>
            <a:r>
              <a:rPr lang="zh-CN" altLang="en-US" b="1" dirty="0">
                <a:solidFill>
                  <a:schemeClr val="tx1"/>
                </a:solidFill>
              </a:rPr>
              <a:t>，根据流量不超过割的容量，则Ｃ</a:t>
            </a:r>
            <a:r>
              <a:rPr lang="en-US" altLang="zh-CN" b="1" baseline="-25000" dirty="0">
                <a:solidFill>
                  <a:schemeClr val="tx1"/>
                </a:solidFill>
              </a:rPr>
              <a:t>1</a:t>
            </a:r>
            <a:r>
              <a:rPr lang="en-US" altLang="zh-CN" b="1" dirty="0">
                <a:solidFill>
                  <a:schemeClr val="tx1"/>
                </a:solidFill>
              </a:rPr>
              <a:t>&lt;=</a:t>
            </a:r>
            <a:r>
              <a:rPr lang="zh-CN" altLang="en-US" b="1" dirty="0">
                <a:solidFill>
                  <a:schemeClr val="tx1"/>
                </a:solidFill>
              </a:rPr>
              <a:t>Ｃ</a:t>
            </a:r>
            <a:r>
              <a:rPr lang="en-US" altLang="zh-CN" b="1" dirty="0">
                <a:solidFill>
                  <a:schemeClr val="tx1"/>
                </a:solidFill>
              </a:rPr>
              <a:t>,</a:t>
            </a:r>
            <a:r>
              <a:rPr lang="zh-CN" altLang="en-US" b="1" dirty="0">
                <a:solidFill>
                  <a:schemeClr val="tx1"/>
                </a:solidFill>
              </a:rPr>
              <a:t>所以</a:t>
            </a:r>
            <a:r>
              <a:rPr lang="en-US" altLang="zh-CN" b="1" dirty="0">
                <a:solidFill>
                  <a:schemeClr val="tx1"/>
                </a:solidFill>
              </a:rPr>
              <a:t>f</a:t>
            </a:r>
            <a:r>
              <a:rPr lang="zh-CN" altLang="en-US" b="1" dirty="0">
                <a:solidFill>
                  <a:schemeClr val="tx1"/>
                </a:solidFill>
              </a:rPr>
              <a:t>是最大流。</a:t>
            </a:r>
          </a:p>
          <a:p>
            <a:pPr>
              <a:spcBef>
                <a:spcPct val="30000"/>
              </a:spcBef>
            </a:pPr>
            <a:r>
              <a:rPr lang="zh-CN" altLang="en-US" b="1" dirty="0">
                <a:solidFill>
                  <a:schemeClr val="tx1"/>
                </a:solidFill>
              </a:rPr>
              <a:t>　　假设另外的任意割</a:t>
            </a:r>
            <a:r>
              <a:rPr lang="en-US" altLang="zh-CN" b="1" dirty="0">
                <a:solidFill>
                  <a:schemeClr val="tx1"/>
                </a:solidFill>
              </a:rPr>
              <a:t>CUT(S</a:t>
            </a:r>
            <a:r>
              <a:rPr lang="en-US" altLang="zh-CN" b="1" baseline="-25000" dirty="0">
                <a:solidFill>
                  <a:schemeClr val="tx1"/>
                </a:solidFill>
              </a:rPr>
              <a:t>1</a:t>
            </a:r>
            <a:r>
              <a:rPr lang="en-US" altLang="zh-CN" b="1" dirty="0">
                <a:solidFill>
                  <a:schemeClr val="tx1"/>
                </a:solidFill>
              </a:rPr>
              <a:t>,T</a:t>
            </a:r>
            <a:r>
              <a:rPr lang="en-US" altLang="zh-CN" b="1" baseline="-25000" dirty="0">
                <a:solidFill>
                  <a:schemeClr val="tx1"/>
                </a:solidFill>
              </a:rPr>
              <a:t>1</a:t>
            </a:r>
            <a:r>
              <a:rPr lang="en-US" altLang="zh-CN" b="1" dirty="0">
                <a:solidFill>
                  <a:schemeClr val="tx1"/>
                </a:solidFill>
              </a:rPr>
              <a:t>)</a:t>
            </a:r>
            <a:r>
              <a:rPr lang="zh-CN" altLang="en-US" b="1" dirty="0">
                <a:solidFill>
                  <a:schemeClr val="tx1"/>
                </a:solidFill>
              </a:rPr>
              <a:t>，容量为Ｃ</a:t>
            </a:r>
            <a:r>
              <a:rPr lang="en-US" altLang="zh-CN" b="1" baseline="-25000" dirty="0">
                <a:solidFill>
                  <a:schemeClr val="tx1"/>
                </a:solidFill>
              </a:rPr>
              <a:t>2</a:t>
            </a:r>
            <a:r>
              <a:rPr lang="zh-CN" altLang="en-US" b="1" dirty="0">
                <a:solidFill>
                  <a:schemeClr val="tx1"/>
                </a:solidFill>
              </a:rPr>
              <a:t>，根据流量不超过割的容量，所以有Ｃ</a:t>
            </a:r>
            <a:r>
              <a:rPr lang="en-US" altLang="zh-CN" b="1" baseline="-25000" dirty="0">
                <a:solidFill>
                  <a:schemeClr val="tx1"/>
                </a:solidFill>
              </a:rPr>
              <a:t>2</a:t>
            </a:r>
            <a:r>
              <a:rPr lang="en-US" altLang="zh-CN" b="1" dirty="0">
                <a:solidFill>
                  <a:schemeClr val="tx1"/>
                </a:solidFill>
              </a:rPr>
              <a:t>&gt;=</a:t>
            </a:r>
            <a:r>
              <a:rPr lang="zh-CN" altLang="en-US" b="1" dirty="0">
                <a:solidFill>
                  <a:schemeClr val="tx1"/>
                </a:solidFill>
              </a:rPr>
              <a:t>Ｃ</a:t>
            </a:r>
            <a:r>
              <a:rPr lang="en-US" altLang="zh-CN" b="1" dirty="0">
                <a:solidFill>
                  <a:schemeClr val="tx1"/>
                </a:solidFill>
              </a:rPr>
              <a:t>,</a:t>
            </a:r>
            <a:r>
              <a:rPr lang="zh-CN" altLang="en-US" b="1" dirty="0">
                <a:solidFill>
                  <a:schemeClr val="tx1"/>
                </a:solidFill>
              </a:rPr>
              <a:t>故，</a:t>
            </a:r>
            <a:r>
              <a:rPr lang="en-US" altLang="zh-CN" b="1" dirty="0">
                <a:solidFill>
                  <a:schemeClr val="tx1"/>
                </a:solidFill>
              </a:rPr>
              <a:t>CUT(S,T)</a:t>
            </a:r>
            <a:r>
              <a:rPr lang="zh-CN" altLang="en-US" b="1" dirty="0">
                <a:solidFill>
                  <a:schemeClr val="tx1"/>
                </a:solidFill>
              </a:rPr>
              <a:t>是最小割。</a:t>
            </a:r>
          </a:p>
          <a:p>
            <a:endParaRPr lang="zh-CN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59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网络流与割的关系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19099" y="1193951"/>
            <a:ext cx="8359142" cy="1730994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zh-CN" altLang="en-US" b="1" dirty="0"/>
              <a:t>定理</a:t>
            </a:r>
            <a:r>
              <a:rPr lang="en-US" altLang="zh-CN" b="1" dirty="0"/>
              <a:t>3</a:t>
            </a:r>
            <a:r>
              <a:rPr lang="zh-CN" altLang="en-US" b="1" dirty="0"/>
              <a:t>：最大流最小割定理</a:t>
            </a:r>
            <a:endParaRPr lang="en-US" altLang="zh-CN" b="1" dirty="0"/>
          </a:p>
          <a:p>
            <a:pPr>
              <a:spcBef>
                <a:spcPct val="100000"/>
              </a:spcBef>
            </a:pPr>
            <a:r>
              <a:rPr lang="zh-CN" altLang="en-US" b="1" dirty="0"/>
              <a:t>在任何的网络中，最大流的值等于最小割的容量。</a:t>
            </a:r>
          </a:p>
          <a:p>
            <a:endParaRPr lang="zh-CN" altLang="en-US" b="1" dirty="0"/>
          </a:p>
        </p:txBody>
      </p:sp>
      <p:sp>
        <p:nvSpPr>
          <p:cNvPr id="48" name="Text Box 51"/>
          <p:cNvSpPr txBox="1">
            <a:spLocks noChangeArrowheads="1"/>
          </p:cNvSpPr>
          <p:nvPr/>
        </p:nvSpPr>
        <p:spPr bwMode="auto">
          <a:xfrm>
            <a:off x="6011863" y="3500438"/>
            <a:ext cx="305911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</a:rPr>
              <a:t>最大流：</a:t>
            </a:r>
            <a:r>
              <a:rPr lang="en-US" altLang="zh-CN" b="1" dirty="0">
                <a:solidFill>
                  <a:schemeClr val="tx2"/>
                </a:solidFill>
              </a:rPr>
              <a:t>7</a:t>
            </a:r>
          </a:p>
          <a:p>
            <a:pPr>
              <a:spcBef>
                <a:spcPct val="50000"/>
              </a:spcBef>
            </a:pPr>
            <a:r>
              <a:rPr lang="en-US" altLang="zh-CN" b="1" dirty="0">
                <a:solidFill>
                  <a:schemeClr val="tx2"/>
                </a:solidFill>
              </a:rPr>
              <a:t>S = {1,2,3}</a:t>
            </a:r>
            <a:r>
              <a:rPr lang="zh-CN" altLang="en-US" b="1" dirty="0">
                <a:solidFill>
                  <a:schemeClr val="tx2"/>
                </a:solidFill>
              </a:rPr>
              <a:t>，</a:t>
            </a:r>
            <a:r>
              <a:rPr lang="en-US" altLang="zh-CN" b="1" dirty="0">
                <a:solidFill>
                  <a:schemeClr val="tx2"/>
                </a:solidFill>
              </a:rPr>
              <a:t>T = {4,5}</a:t>
            </a:r>
          </a:p>
          <a:p>
            <a:pPr>
              <a:spcBef>
                <a:spcPct val="50000"/>
              </a:spcBef>
            </a:pPr>
            <a:r>
              <a:rPr lang="en-US" altLang="zh-CN" b="1" dirty="0">
                <a:solidFill>
                  <a:schemeClr val="tx2"/>
                </a:solidFill>
              </a:rPr>
              <a:t>CUT(S,T)</a:t>
            </a:r>
            <a:r>
              <a:rPr lang="zh-CN" altLang="en-US" b="1" dirty="0">
                <a:solidFill>
                  <a:schemeClr val="tx2"/>
                </a:solidFill>
              </a:rPr>
              <a:t>是最小割，容量＝３＋４＝７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395290" y="2852738"/>
            <a:ext cx="4649787" cy="3529012"/>
            <a:chOff x="395288" y="2852738"/>
            <a:chExt cx="4649787" cy="3529012"/>
          </a:xfrm>
        </p:grpSpPr>
        <p:sp>
          <p:nvSpPr>
            <p:cNvPr id="4" name="Oval 6"/>
            <p:cNvSpPr>
              <a:spLocks noChangeArrowheads="1"/>
            </p:cNvSpPr>
            <p:nvPr/>
          </p:nvSpPr>
          <p:spPr bwMode="auto">
            <a:xfrm>
              <a:off x="395288" y="4248150"/>
              <a:ext cx="588962" cy="619125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400">
                  <a:latin typeface="Times New Roman" pitchFamily="18" charset="0"/>
                  <a:ea typeface="宋体" charset="-122"/>
                </a:rPr>
                <a:t>1</a:t>
              </a:r>
            </a:p>
          </p:txBody>
        </p:sp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2063750" y="3254375"/>
              <a:ext cx="588963" cy="619125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400">
                  <a:latin typeface="Times New Roman" pitchFamily="18" charset="0"/>
                  <a:ea typeface="宋体" charset="-122"/>
                </a:rPr>
                <a:t>2</a:t>
              </a:r>
            </a:p>
          </p:txBody>
        </p:sp>
        <p:sp>
          <p:nvSpPr>
            <p:cNvPr id="6" name="Oval 8"/>
            <p:cNvSpPr>
              <a:spLocks noChangeArrowheads="1"/>
            </p:cNvSpPr>
            <p:nvPr/>
          </p:nvSpPr>
          <p:spPr bwMode="auto">
            <a:xfrm>
              <a:off x="3956050" y="3546475"/>
              <a:ext cx="588963" cy="619125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400">
                  <a:latin typeface="Times New Roman" pitchFamily="18" charset="0"/>
                  <a:ea typeface="宋体" charset="-122"/>
                </a:rPr>
                <a:t>4</a:t>
              </a:r>
            </a:p>
          </p:txBody>
        </p:sp>
        <p:sp>
          <p:nvSpPr>
            <p:cNvPr id="7" name="Oval 9"/>
            <p:cNvSpPr>
              <a:spLocks noChangeArrowheads="1"/>
            </p:cNvSpPr>
            <p:nvPr/>
          </p:nvSpPr>
          <p:spPr bwMode="auto">
            <a:xfrm>
              <a:off x="2174875" y="5243513"/>
              <a:ext cx="588963" cy="617537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400">
                  <a:latin typeface="Times New Roman" pitchFamily="18" charset="0"/>
                  <a:ea typeface="宋体" charset="-122"/>
                </a:rPr>
                <a:t>3</a:t>
              </a:r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4456113" y="4949825"/>
              <a:ext cx="588962" cy="619125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400">
                  <a:latin typeface="Times New Roman" pitchFamily="18" charset="0"/>
                  <a:ea typeface="宋体" charset="-122"/>
                </a:rPr>
                <a:t>5</a:t>
              </a:r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 flipV="1">
              <a:off x="950913" y="3722688"/>
              <a:ext cx="1168400" cy="69691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>
              <a:off x="895350" y="4770438"/>
              <a:ext cx="1279525" cy="6477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auto">
            <a:xfrm>
              <a:off x="2619375" y="3662363"/>
              <a:ext cx="1336675" cy="23495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auto">
            <a:xfrm>
              <a:off x="4344988" y="4189413"/>
              <a:ext cx="277812" cy="76041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>
              <a:off x="2398713" y="3897313"/>
              <a:ext cx="53975" cy="13462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Text Box 17"/>
            <p:cNvSpPr txBox="1">
              <a:spLocks noChangeArrowheads="1"/>
            </p:cNvSpPr>
            <p:nvPr/>
          </p:nvSpPr>
          <p:spPr bwMode="auto">
            <a:xfrm>
              <a:off x="898525" y="4911725"/>
              <a:ext cx="330200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>
                  <a:latin typeface="Times New Roman" pitchFamily="18" charset="0"/>
                  <a:ea typeface="宋体" charset="-122"/>
                </a:rPr>
                <a:t>6</a:t>
              </a:r>
            </a:p>
          </p:txBody>
        </p:sp>
        <p:sp>
          <p:nvSpPr>
            <p:cNvPr id="16" name="Text Box 18"/>
            <p:cNvSpPr txBox="1">
              <a:spLocks noChangeArrowheads="1"/>
            </p:cNvSpPr>
            <p:nvPr/>
          </p:nvSpPr>
          <p:spPr bwMode="auto">
            <a:xfrm>
              <a:off x="1039813" y="3779838"/>
              <a:ext cx="333375" cy="579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>
                  <a:latin typeface="Times New Roman" pitchFamily="18" charset="0"/>
                  <a:ea typeface="宋体" charset="-122"/>
                </a:rPr>
                <a:t>4</a:t>
              </a:r>
            </a:p>
          </p:txBody>
        </p:sp>
        <p:sp>
          <p:nvSpPr>
            <p:cNvPr id="17" name="Text Box 19"/>
            <p:cNvSpPr txBox="1">
              <a:spLocks noChangeArrowheads="1"/>
            </p:cNvSpPr>
            <p:nvPr/>
          </p:nvSpPr>
          <p:spPr bwMode="auto">
            <a:xfrm>
              <a:off x="2097088" y="4362450"/>
              <a:ext cx="334962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>
                  <a:latin typeface="Times New Roman" pitchFamily="18" charset="0"/>
                  <a:ea typeface="宋体" charset="-122"/>
                </a:rPr>
                <a:t>2</a:t>
              </a:r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2984500" y="3254375"/>
              <a:ext cx="334963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>
                  <a:latin typeface="Times New Roman" pitchFamily="18" charset="0"/>
                  <a:ea typeface="宋体" charset="-122"/>
                </a:rPr>
                <a:t>3</a:t>
              </a:r>
            </a:p>
          </p:txBody>
        </p:sp>
        <p:sp>
          <p:nvSpPr>
            <p:cNvPr id="19" name="Text Box 21"/>
            <p:cNvSpPr txBox="1">
              <a:spLocks noChangeArrowheads="1"/>
            </p:cNvSpPr>
            <p:nvPr/>
          </p:nvSpPr>
          <p:spPr bwMode="auto">
            <a:xfrm>
              <a:off x="3097213" y="5126038"/>
              <a:ext cx="333375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>
                  <a:latin typeface="Times New Roman" pitchFamily="18" charset="0"/>
                  <a:ea typeface="宋体" charset="-122"/>
                </a:rPr>
                <a:t>4</a:t>
              </a:r>
            </a:p>
          </p:txBody>
        </p:sp>
        <p:sp>
          <p:nvSpPr>
            <p:cNvPr id="20" name="Text Box 22"/>
            <p:cNvSpPr txBox="1">
              <a:spLocks noChangeArrowheads="1"/>
            </p:cNvSpPr>
            <p:nvPr/>
          </p:nvSpPr>
          <p:spPr bwMode="auto">
            <a:xfrm>
              <a:off x="4043363" y="4365625"/>
              <a:ext cx="331787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>
                  <a:latin typeface="Times New Roman" pitchFamily="18" charset="0"/>
                  <a:ea typeface="宋体" charset="-122"/>
                </a:rPr>
                <a:t>5</a:t>
              </a:r>
            </a:p>
          </p:txBody>
        </p:sp>
        <p:sp>
          <p:nvSpPr>
            <p:cNvPr id="21" name="Text Box 23"/>
            <p:cNvSpPr txBox="1">
              <a:spLocks noChangeArrowheads="1"/>
            </p:cNvSpPr>
            <p:nvPr/>
          </p:nvSpPr>
          <p:spPr bwMode="auto">
            <a:xfrm>
              <a:off x="1395412" y="4183673"/>
              <a:ext cx="279400" cy="527050"/>
            </a:xfrm>
            <a:prstGeom prst="rect">
              <a:avLst/>
            </a:prstGeom>
            <a:noFill/>
            <a:ln w="9525">
              <a:solidFill>
                <a:srgbClr val="FF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dirty="0">
                  <a:solidFill>
                    <a:schemeClr val="accent2"/>
                  </a:solidFill>
                  <a:latin typeface="Times New Roman" pitchFamily="18" charset="0"/>
                  <a:ea typeface="宋体" charset="-122"/>
                </a:rPr>
                <a:t>4</a:t>
              </a:r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>
              <a:off x="2484438" y="4306888"/>
              <a:ext cx="358775" cy="528637"/>
            </a:xfrm>
            <a:prstGeom prst="rect">
              <a:avLst/>
            </a:prstGeom>
            <a:noFill/>
            <a:ln w="9525">
              <a:solidFill>
                <a:srgbClr val="FF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accent2"/>
                  </a:solidFill>
                  <a:latin typeface="Times New Roman" pitchFamily="18" charset="0"/>
                  <a:ea typeface="宋体" charset="-122"/>
                </a:rPr>
                <a:t>1</a:t>
              </a:r>
            </a:p>
          </p:txBody>
        </p:sp>
        <p:sp>
          <p:nvSpPr>
            <p:cNvPr id="24" name="Oval 26"/>
            <p:cNvSpPr>
              <a:spLocks noChangeArrowheads="1"/>
            </p:cNvSpPr>
            <p:nvPr/>
          </p:nvSpPr>
          <p:spPr bwMode="auto">
            <a:xfrm>
              <a:off x="395288" y="4248150"/>
              <a:ext cx="588962" cy="61912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4400">
                  <a:latin typeface="Times New Roman" pitchFamily="18" charset="0"/>
                  <a:ea typeface="宋体" charset="-122"/>
                </a:rPr>
                <a:t>1</a:t>
              </a:r>
            </a:p>
          </p:txBody>
        </p:sp>
        <p:sp>
          <p:nvSpPr>
            <p:cNvPr id="25" name="Oval 27"/>
            <p:cNvSpPr>
              <a:spLocks noChangeArrowheads="1"/>
            </p:cNvSpPr>
            <p:nvPr/>
          </p:nvSpPr>
          <p:spPr bwMode="auto">
            <a:xfrm>
              <a:off x="2063750" y="3254375"/>
              <a:ext cx="588963" cy="61912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4400">
                  <a:latin typeface="Times New Roman" pitchFamily="18" charset="0"/>
                  <a:ea typeface="宋体" charset="-122"/>
                </a:rPr>
                <a:t>2</a:t>
              </a:r>
            </a:p>
          </p:txBody>
        </p:sp>
        <p:sp>
          <p:nvSpPr>
            <p:cNvPr id="26" name="Oval 28"/>
            <p:cNvSpPr>
              <a:spLocks noChangeArrowheads="1"/>
            </p:cNvSpPr>
            <p:nvPr/>
          </p:nvSpPr>
          <p:spPr bwMode="auto">
            <a:xfrm>
              <a:off x="3956050" y="3546475"/>
              <a:ext cx="588963" cy="61912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4400">
                  <a:latin typeface="Times New Roman" pitchFamily="18" charset="0"/>
                  <a:ea typeface="宋体" charset="-122"/>
                </a:rPr>
                <a:t>4</a:t>
              </a:r>
            </a:p>
          </p:txBody>
        </p:sp>
        <p:sp>
          <p:nvSpPr>
            <p:cNvPr id="27" name="Oval 29"/>
            <p:cNvSpPr>
              <a:spLocks noChangeArrowheads="1"/>
            </p:cNvSpPr>
            <p:nvPr/>
          </p:nvSpPr>
          <p:spPr bwMode="auto">
            <a:xfrm>
              <a:off x="2174875" y="5243513"/>
              <a:ext cx="588963" cy="617537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4400">
                  <a:latin typeface="Times New Roman" pitchFamily="18" charset="0"/>
                  <a:ea typeface="宋体" charset="-122"/>
                </a:rPr>
                <a:t>3</a:t>
              </a:r>
            </a:p>
          </p:txBody>
        </p:sp>
        <p:sp>
          <p:nvSpPr>
            <p:cNvPr id="28" name="Oval 30"/>
            <p:cNvSpPr>
              <a:spLocks noChangeArrowheads="1"/>
            </p:cNvSpPr>
            <p:nvPr/>
          </p:nvSpPr>
          <p:spPr bwMode="auto">
            <a:xfrm>
              <a:off x="4456113" y="4949825"/>
              <a:ext cx="588962" cy="61912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4400" dirty="0">
                  <a:latin typeface="Times New Roman" pitchFamily="18" charset="0"/>
                  <a:ea typeface="宋体" charset="-122"/>
                </a:rPr>
                <a:t>5</a:t>
              </a:r>
            </a:p>
          </p:txBody>
        </p:sp>
        <p:sp>
          <p:nvSpPr>
            <p:cNvPr id="30" name="Line 32"/>
            <p:cNvSpPr>
              <a:spLocks noChangeShapeType="1"/>
            </p:cNvSpPr>
            <p:nvPr/>
          </p:nvSpPr>
          <p:spPr bwMode="auto">
            <a:xfrm>
              <a:off x="895350" y="4770438"/>
              <a:ext cx="1279525" cy="64770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Line 33"/>
            <p:cNvSpPr>
              <a:spLocks noChangeShapeType="1"/>
            </p:cNvSpPr>
            <p:nvPr/>
          </p:nvSpPr>
          <p:spPr bwMode="auto">
            <a:xfrm>
              <a:off x="2619375" y="3662363"/>
              <a:ext cx="1336675" cy="23495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Line 34"/>
            <p:cNvSpPr>
              <a:spLocks noChangeShapeType="1"/>
            </p:cNvSpPr>
            <p:nvPr/>
          </p:nvSpPr>
          <p:spPr bwMode="auto">
            <a:xfrm>
              <a:off x="4344988" y="4189413"/>
              <a:ext cx="277812" cy="76041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Line 35"/>
            <p:cNvSpPr>
              <a:spLocks noChangeShapeType="1"/>
            </p:cNvSpPr>
            <p:nvPr/>
          </p:nvSpPr>
          <p:spPr bwMode="auto">
            <a:xfrm>
              <a:off x="2398713" y="3897313"/>
              <a:ext cx="53975" cy="134620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Line 36"/>
            <p:cNvSpPr>
              <a:spLocks noChangeShapeType="1"/>
            </p:cNvSpPr>
            <p:nvPr/>
          </p:nvSpPr>
          <p:spPr bwMode="auto">
            <a:xfrm flipV="1">
              <a:off x="2698750" y="5345113"/>
              <a:ext cx="1724025" cy="29051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Text Box 37"/>
            <p:cNvSpPr txBox="1">
              <a:spLocks noChangeArrowheads="1"/>
            </p:cNvSpPr>
            <p:nvPr/>
          </p:nvSpPr>
          <p:spPr bwMode="auto">
            <a:xfrm>
              <a:off x="1039813" y="3779838"/>
              <a:ext cx="333375" cy="579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>
                  <a:latin typeface="Times New Roman" pitchFamily="18" charset="0"/>
                  <a:ea typeface="宋体" charset="-122"/>
                </a:rPr>
                <a:t>4</a:t>
              </a:r>
            </a:p>
          </p:txBody>
        </p:sp>
        <p:sp>
          <p:nvSpPr>
            <p:cNvPr id="36" name="Text Box 38"/>
            <p:cNvSpPr txBox="1">
              <a:spLocks noChangeArrowheads="1"/>
            </p:cNvSpPr>
            <p:nvPr/>
          </p:nvSpPr>
          <p:spPr bwMode="auto">
            <a:xfrm>
              <a:off x="2097088" y="4362450"/>
              <a:ext cx="334962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>
                  <a:latin typeface="Times New Roman" pitchFamily="18" charset="0"/>
                  <a:ea typeface="宋体" charset="-122"/>
                </a:rPr>
                <a:t>2</a:t>
              </a:r>
            </a:p>
          </p:txBody>
        </p:sp>
        <p:sp>
          <p:nvSpPr>
            <p:cNvPr id="37" name="Text Box 39"/>
            <p:cNvSpPr txBox="1">
              <a:spLocks noChangeArrowheads="1"/>
            </p:cNvSpPr>
            <p:nvPr/>
          </p:nvSpPr>
          <p:spPr bwMode="auto">
            <a:xfrm>
              <a:off x="2984500" y="3254375"/>
              <a:ext cx="334963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>
                  <a:latin typeface="Times New Roman" pitchFamily="18" charset="0"/>
                  <a:ea typeface="宋体" charset="-122"/>
                </a:rPr>
                <a:t>3</a:t>
              </a:r>
            </a:p>
          </p:txBody>
        </p:sp>
        <p:sp>
          <p:nvSpPr>
            <p:cNvPr id="38" name="Text Box 40"/>
            <p:cNvSpPr txBox="1">
              <a:spLocks noChangeArrowheads="1"/>
            </p:cNvSpPr>
            <p:nvPr/>
          </p:nvSpPr>
          <p:spPr bwMode="auto">
            <a:xfrm>
              <a:off x="3097213" y="5126038"/>
              <a:ext cx="333375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>
                  <a:latin typeface="Times New Roman" pitchFamily="18" charset="0"/>
                  <a:ea typeface="宋体" charset="-122"/>
                </a:rPr>
                <a:t>4</a:t>
              </a:r>
            </a:p>
          </p:txBody>
        </p:sp>
        <p:sp>
          <p:nvSpPr>
            <p:cNvPr id="39" name="Text Box 41"/>
            <p:cNvSpPr txBox="1">
              <a:spLocks noChangeArrowheads="1"/>
            </p:cNvSpPr>
            <p:nvPr/>
          </p:nvSpPr>
          <p:spPr bwMode="auto">
            <a:xfrm>
              <a:off x="4043363" y="4365625"/>
              <a:ext cx="331787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>
                  <a:latin typeface="Times New Roman" pitchFamily="18" charset="0"/>
                  <a:ea typeface="宋体" charset="-122"/>
                </a:rPr>
                <a:t>5</a:t>
              </a:r>
            </a:p>
          </p:txBody>
        </p:sp>
        <p:sp>
          <p:nvSpPr>
            <p:cNvPr id="41" name="Text Box 43"/>
            <p:cNvSpPr txBox="1">
              <a:spLocks noChangeArrowheads="1"/>
            </p:cNvSpPr>
            <p:nvPr/>
          </p:nvSpPr>
          <p:spPr bwMode="auto">
            <a:xfrm>
              <a:off x="3284538" y="3111500"/>
              <a:ext cx="279400" cy="527050"/>
            </a:xfrm>
            <a:prstGeom prst="rect">
              <a:avLst/>
            </a:prstGeom>
            <a:noFill/>
            <a:ln w="9525">
              <a:solidFill>
                <a:srgbClr val="FF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dirty="0">
                  <a:solidFill>
                    <a:schemeClr val="accent2"/>
                  </a:solidFill>
                  <a:latin typeface="Times New Roman" pitchFamily="18" charset="0"/>
                  <a:ea typeface="宋体" charset="-122"/>
                </a:rPr>
                <a:t>3</a:t>
              </a:r>
            </a:p>
          </p:txBody>
        </p:sp>
        <p:sp>
          <p:nvSpPr>
            <p:cNvPr id="42" name="Text Box 44"/>
            <p:cNvSpPr txBox="1">
              <a:spLocks noChangeArrowheads="1"/>
            </p:cNvSpPr>
            <p:nvPr/>
          </p:nvSpPr>
          <p:spPr bwMode="auto">
            <a:xfrm>
              <a:off x="4572000" y="4119563"/>
              <a:ext cx="279400" cy="528637"/>
            </a:xfrm>
            <a:prstGeom prst="rect">
              <a:avLst/>
            </a:prstGeom>
            <a:noFill/>
            <a:ln w="9525">
              <a:solidFill>
                <a:srgbClr val="FF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dirty="0">
                  <a:solidFill>
                    <a:schemeClr val="accent2"/>
                  </a:solidFill>
                  <a:latin typeface="Times New Roman" pitchFamily="18" charset="0"/>
                  <a:ea typeface="宋体" charset="-122"/>
                </a:rPr>
                <a:t>3</a:t>
              </a:r>
            </a:p>
          </p:txBody>
        </p:sp>
        <p:sp>
          <p:nvSpPr>
            <p:cNvPr id="45" name="Text Box 47"/>
            <p:cNvSpPr txBox="1">
              <a:spLocks noChangeArrowheads="1"/>
            </p:cNvSpPr>
            <p:nvPr/>
          </p:nvSpPr>
          <p:spPr bwMode="auto">
            <a:xfrm>
              <a:off x="1187450" y="5127625"/>
              <a:ext cx="279400" cy="527050"/>
            </a:xfrm>
            <a:prstGeom prst="rect">
              <a:avLst/>
            </a:prstGeom>
            <a:noFill/>
            <a:ln w="9525">
              <a:solidFill>
                <a:srgbClr val="FF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dirty="0">
                  <a:solidFill>
                    <a:schemeClr val="accent2"/>
                  </a:solidFill>
                  <a:latin typeface="Times New Roman" pitchFamily="18" charset="0"/>
                  <a:ea typeface="宋体" charset="-122"/>
                </a:rPr>
                <a:t>3</a:t>
              </a:r>
            </a:p>
          </p:txBody>
        </p:sp>
        <p:sp>
          <p:nvSpPr>
            <p:cNvPr id="46" name="Text Box 48"/>
            <p:cNvSpPr txBox="1">
              <a:spLocks noChangeArrowheads="1"/>
            </p:cNvSpPr>
            <p:nvPr/>
          </p:nvSpPr>
          <p:spPr bwMode="auto">
            <a:xfrm>
              <a:off x="3203575" y="5632450"/>
              <a:ext cx="279400" cy="528638"/>
            </a:xfrm>
            <a:prstGeom prst="rect">
              <a:avLst/>
            </a:prstGeom>
            <a:noFill/>
            <a:ln w="9525">
              <a:solidFill>
                <a:srgbClr val="FF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dirty="0">
                  <a:solidFill>
                    <a:schemeClr val="accent2"/>
                  </a:solidFill>
                  <a:latin typeface="Times New Roman" pitchFamily="18" charset="0"/>
                  <a:ea typeface="宋体" charset="-122"/>
                </a:rPr>
                <a:t>4</a:t>
              </a:r>
            </a:p>
          </p:txBody>
        </p:sp>
        <p:sp>
          <p:nvSpPr>
            <p:cNvPr id="49" name="Line 52"/>
            <p:cNvSpPr>
              <a:spLocks noChangeShapeType="1"/>
            </p:cNvSpPr>
            <p:nvPr/>
          </p:nvSpPr>
          <p:spPr bwMode="auto">
            <a:xfrm>
              <a:off x="3059113" y="2852738"/>
              <a:ext cx="0" cy="352901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1868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网络流与割的关系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/>
              <a:t>结论</a:t>
            </a:r>
            <a:r>
              <a:rPr lang="en-US" altLang="zh-CN" b="1" dirty="0"/>
              <a:t>1</a:t>
            </a:r>
            <a:r>
              <a:rPr lang="zh-CN" altLang="en-US" b="1" dirty="0"/>
              <a:t>：</a:t>
            </a: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</a:rPr>
              <a:t>　　最大流时，最小割</a:t>
            </a:r>
            <a:r>
              <a:rPr lang="en-US" altLang="zh-CN" b="1" dirty="0">
                <a:solidFill>
                  <a:schemeClr val="tx2"/>
                </a:solidFill>
              </a:rPr>
              <a:t>CUT(S,T)</a:t>
            </a:r>
            <a:r>
              <a:rPr lang="zh-CN" altLang="en-US" b="1" dirty="0">
                <a:solidFill>
                  <a:schemeClr val="tx2"/>
                </a:solidFill>
              </a:rPr>
              <a:t>中，</a:t>
            </a:r>
            <a:r>
              <a:rPr lang="zh-CN" altLang="en-US" b="1" dirty="0"/>
              <a:t>正向割边的流量</a:t>
            </a:r>
            <a:r>
              <a:rPr lang="en-US" altLang="zh-CN" b="1" dirty="0"/>
              <a:t>=</a:t>
            </a:r>
            <a:r>
              <a:rPr lang="zh-CN" altLang="en-US" b="1" dirty="0"/>
              <a:t>容量</a:t>
            </a:r>
            <a:r>
              <a:rPr lang="zh-CN" altLang="en-US" b="1" dirty="0">
                <a:solidFill>
                  <a:schemeClr val="tx2"/>
                </a:solidFill>
              </a:rPr>
              <a:t>，</a:t>
            </a:r>
            <a:r>
              <a:rPr lang="zh-CN" altLang="en-US" b="1" dirty="0"/>
              <a:t>逆向割边的流量为</a:t>
            </a:r>
            <a:r>
              <a:rPr lang="en-US" altLang="zh-CN" b="1" dirty="0"/>
              <a:t>0</a:t>
            </a:r>
            <a:r>
              <a:rPr lang="zh-CN" altLang="en-US" b="1" dirty="0">
                <a:solidFill>
                  <a:schemeClr val="tx2"/>
                </a:solidFill>
              </a:rPr>
              <a:t>。否则还可以增广。</a:t>
            </a:r>
          </a:p>
          <a:p>
            <a:pPr>
              <a:spcBef>
                <a:spcPct val="50000"/>
              </a:spcBef>
            </a:pPr>
            <a:r>
              <a:rPr lang="zh-CN" altLang="en-US" b="1" dirty="0"/>
              <a:t>结论</a:t>
            </a:r>
            <a:r>
              <a:rPr lang="en-US" altLang="zh-CN" b="1" dirty="0"/>
              <a:t>2</a:t>
            </a:r>
            <a:r>
              <a:rPr lang="zh-CN" altLang="en-US" b="1" dirty="0"/>
              <a:t>：</a:t>
            </a: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</a:rPr>
              <a:t>　　在最小割中</a:t>
            </a:r>
            <a:r>
              <a:rPr lang="en-US" altLang="zh-CN" b="1" dirty="0">
                <a:solidFill>
                  <a:schemeClr val="tx2"/>
                </a:solidFill>
              </a:rPr>
              <a:t>CUT(S,T)</a:t>
            </a:r>
            <a:r>
              <a:rPr lang="zh-CN" altLang="en-US" b="1" dirty="0">
                <a:solidFill>
                  <a:schemeClr val="tx2"/>
                </a:solidFill>
              </a:rPr>
              <a:t>中：</a:t>
            </a: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</a:rPr>
              <a:t>　　① 源点</a:t>
            </a:r>
            <a:r>
              <a:rPr lang="en-US" altLang="zh-CN" b="1" dirty="0" err="1">
                <a:solidFill>
                  <a:schemeClr val="tx2"/>
                </a:solidFill>
              </a:rPr>
              <a:t>s∈S</a:t>
            </a:r>
            <a:r>
              <a:rPr lang="zh-CN" altLang="en-US" b="1" dirty="0">
                <a:solidFill>
                  <a:schemeClr val="tx2"/>
                </a:solidFill>
              </a:rPr>
              <a:t>。</a:t>
            </a: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</a:rPr>
              <a:t>　　② 如果</a:t>
            </a:r>
            <a:r>
              <a:rPr lang="en-US" altLang="zh-CN" b="1" dirty="0" err="1">
                <a:solidFill>
                  <a:schemeClr val="tx2"/>
                </a:solidFill>
              </a:rPr>
              <a:t>i∈S</a:t>
            </a:r>
            <a:r>
              <a:rPr lang="zh-CN" altLang="en-US" b="1" dirty="0">
                <a:solidFill>
                  <a:schemeClr val="tx2"/>
                </a:solidFill>
              </a:rPr>
              <a:t>，结点</a:t>
            </a:r>
            <a:r>
              <a:rPr lang="en-US" altLang="zh-CN" b="1" dirty="0">
                <a:solidFill>
                  <a:schemeClr val="tx2"/>
                </a:solidFill>
              </a:rPr>
              <a:t>j</a:t>
            </a:r>
            <a:r>
              <a:rPr lang="zh-CN" altLang="en-US" b="1" dirty="0">
                <a:solidFill>
                  <a:schemeClr val="tx2"/>
                </a:solidFill>
              </a:rPr>
              <a:t>满足：</a:t>
            </a: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</a:rPr>
              <a:t>          有弧</a:t>
            </a:r>
            <a:r>
              <a:rPr lang="en-US" altLang="zh-CN" b="1" dirty="0">
                <a:solidFill>
                  <a:schemeClr val="tx2"/>
                </a:solidFill>
              </a:rPr>
              <a:t>&lt;</a:t>
            </a:r>
            <a:r>
              <a:rPr lang="en-US" altLang="zh-CN" b="1" dirty="0" err="1">
                <a:solidFill>
                  <a:schemeClr val="tx2"/>
                </a:solidFill>
              </a:rPr>
              <a:t>i,j</a:t>
            </a:r>
            <a:r>
              <a:rPr lang="en-US" altLang="zh-CN" b="1" dirty="0">
                <a:solidFill>
                  <a:schemeClr val="tx2"/>
                </a:solidFill>
              </a:rPr>
              <a:t>&gt;,</a:t>
            </a:r>
            <a:r>
              <a:rPr lang="zh-CN" altLang="en-US" b="1" dirty="0">
                <a:solidFill>
                  <a:schemeClr val="tx2"/>
                </a:solidFill>
              </a:rPr>
              <a:t>并且</a:t>
            </a:r>
            <a:r>
              <a:rPr lang="en-US" altLang="zh-CN" b="1" dirty="0">
                <a:solidFill>
                  <a:schemeClr val="tx2"/>
                </a:solidFill>
              </a:rPr>
              <a:t>c[</a:t>
            </a:r>
            <a:r>
              <a:rPr lang="en-US" altLang="zh-CN" b="1" dirty="0" err="1">
                <a:solidFill>
                  <a:schemeClr val="tx2"/>
                </a:solidFill>
              </a:rPr>
              <a:t>i,j</a:t>
            </a:r>
            <a:r>
              <a:rPr lang="en-US" altLang="zh-CN" b="1" dirty="0">
                <a:solidFill>
                  <a:schemeClr val="tx2"/>
                </a:solidFill>
              </a:rPr>
              <a:t>]&gt;f[</a:t>
            </a:r>
            <a:r>
              <a:rPr lang="en-US" altLang="zh-CN" b="1" dirty="0" err="1">
                <a:solidFill>
                  <a:schemeClr val="tx2"/>
                </a:solidFill>
              </a:rPr>
              <a:t>i,j</a:t>
            </a:r>
            <a:r>
              <a:rPr lang="en-US" altLang="zh-CN" b="1" dirty="0">
                <a:solidFill>
                  <a:schemeClr val="tx2"/>
                </a:solidFill>
              </a:rPr>
              <a:t>]</a:t>
            </a:r>
          </a:p>
          <a:p>
            <a:pPr>
              <a:spcBef>
                <a:spcPct val="50000"/>
              </a:spcBef>
            </a:pPr>
            <a:r>
              <a:rPr lang="en-US" altLang="zh-CN" b="1" dirty="0">
                <a:solidFill>
                  <a:schemeClr val="tx2"/>
                </a:solidFill>
              </a:rPr>
              <a:t>          </a:t>
            </a:r>
            <a:r>
              <a:rPr lang="zh-CN" altLang="en-US" b="1" dirty="0">
                <a:solidFill>
                  <a:schemeClr val="tx2"/>
                </a:solidFill>
              </a:rPr>
              <a:t>或者有弧</a:t>
            </a:r>
            <a:r>
              <a:rPr lang="en-US" altLang="zh-CN" b="1" dirty="0">
                <a:solidFill>
                  <a:schemeClr val="tx2"/>
                </a:solidFill>
              </a:rPr>
              <a:t>&lt;</a:t>
            </a:r>
            <a:r>
              <a:rPr lang="en-US" altLang="zh-CN" b="1" dirty="0" err="1">
                <a:solidFill>
                  <a:schemeClr val="tx2"/>
                </a:solidFill>
              </a:rPr>
              <a:t>j,i</a:t>
            </a:r>
            <a:r>
              <a:rPr lang="en-US" altLang="zh-CN" b="1" dirty="0">
                <a:solidFill>
                  <a:schemeClr val="tx2"/>
                </a:solidFill>
              </a:rPr>
              <a:t>&gt;</a:t>
            </a:r>
            <a:r>
              <a:rPr lang="zh-CN" altLang="en-US" b="1" dirty="0">
                <a:solidFill>
                  <a:schemeClr val="tx2"/>
                </a:solidFill>
              </a:rPr>
              <a:t>并且</a:t>
            </a:r>
            <a:r>
              <a:rPr lang="en-US" altLang="zh-CN" b="1" dirty="0">
                <a:solidFill>
                  <a:schemeClr val="tx2"/>
                </a:solidFill>
              </a:rPr>
              <a:t>f[</a:t>
            </a:r>
            <a:r>
              <a:rPr lang="en-US" altLang="zh-CN" b="1" dirty="0" err="1">
                <a:solidFill>
                  <a:schemeClr val="tx2"/>
                </a:solidFill>
              </a:rPr>
              <a:t>j,i</a:t>
            </a:r>
            <a:r>
              <a:rPr lang="en-US" altLang="zh-CN" b="1" dirty="0">
                <a:solidFill>
                  <a:schemeClr val="tx2"/>
                </a:solidFill>
              </a:rPr>
              <a:t>]&gt;0,</a:t>
            </a: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</a:rPr>
              <a:t>　　那么</a:t>
            </a:r>
            <a:r>
              <a:rPr lang="en-US" altLang="zh-CN" b="1" dirty="0" err="1">
                <a:solidFill>
                  <a:schemeClr val="tx2"/>
                </a:solidFill>
              </a:rPr>
              <a:t>j∈S</a:t>
            </a:r>
            <a:r>
              <a:rPr lang="zh-CN" altLang="en-US" b="1" dirty="0">
                <a:solidFill>
                  <a:schemeClr val="tx2"/>
                </a:solidFill>
              </a:rPr>
              <a:t>。</a:t>
            </a:r>
            <a:r>
              <a:rPr lang="en-US" altLang="zh-CN" b="1" dirty="0">
                <a:solidFill>
                  <a:srgbClr val="00B050"/>
                </a:solidFill>
              </a:rPr>
              <a:t>// </a:t>
            </a:r>
            <a:r>
              <a:rPr lang="zh-CN" altLang="en-US" b="1" dirty="0">
                <a:solidFill>
                  <a:srgbClr val="00B050"/>
                </a:solidFill>
              </a:rPr>
              <a:t>否则不是最小割</a:t>
            </a: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</a:rPr>
              <a:t>　　即从</a:t>
            </a:r>
            <a:r>
              <a:rPr lang="en-US" altLang="zh-CN" b="1" dirty="0">
                <a:solidFill>
                  <a:schemeClr val="tx2"/>
                </a:solidFill>
              </a:rPr>
              <a:t>s</a:t>
            </a:r>
            <a:r>
              <a:rPr lang="zh-CN" altLang="en-US" b="1" dirty="0">
                <a:solidFill>
                  <a:schemeClr val="tx2"/>
                </a:solidFill>
              </a:rPr>
              <a:t>出发能找到的含有残留的点组成集合</a:t>
            </a:r>
            <a:r>
              <a:rPr lang="en-US" altLang="zh-CN" b="1" dirty="0">
                <a:solidFill>
                  <a:schemeClr val="tx2"/>
                </a:solidFill>
              </a:rPr>
              <a:t>S</a:t>
            </a:r>
            <a:r>
              <a:rPr lang="zh-CN" altLang="en-US" b="1" dirty="0">
                <a:solidFill>
                  <a:schemeClr val="tx2"/>
                </a:solidFill>
              </a:rPr>
              <a:t>。其余的点组成集合</a:t>
            </a:r>
            <a:r>
              <a:rPr lang="en-US" altLang="zh-CN" b="1" dirty="0">
                <a:solidFill>
                  <a:schemeClr val="tx2"/>
                </a:solidFill>
              </a:rPr>
              <a:t>T</a:t>
            </a:r>
            <a:r>
              <a:rPr lang="zh-CN" altLang="en-US" b="1" dirty="0">
                <a:solidFill>
                  <a:schemeClr val="tx2"/>
                </a:solidFill>
              </a:rPr>
              <a:t>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5154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网络流与割的关系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怎样求集合</a:t>
            </a:r>
            <a:r>
              <a:rPr lang="en-US" altLang="zh-CN" b="1" dirty="0"/>
              <a:t>S</a:t>
            </a:r>
            <a:r>
              <a:rPr lang="zh-CN" altLang="en-US" b="1" dirty="0"/>
              <a:t>？</a:t>
            </a: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tx1"/>
                </a:solidFill>
              </a:rPr>
              <a:t>数组</a:t>
            </a:r>
            <a:r>
              <a:rPr lang="en-US" altLang="zh-CN" b="1" dirty="0">
                <a:solidFill>
                  <a:schemeClr val="tx1"/>
                </a:solidFill>
              </a:rPr>
              <a:t>b[</a:t>
            </a:r>
            <a:r>
              <a:rPr lang="en-US" altLang="zh-CN" b="1" dirty="0" err="1">
                <a:solidFill>
                  <a:schemeClr val="tx1"/>
                </a:solidFill>
              </a:rPr>
              <a:t>i</a:t>
            </a:r>
            <a:r>
              <a:rPr lang="en-US" altLang="zh-CN" b="1" dirty="0">
                <a:solidFill>
                  <a:schemeClr val="tx1"/>
                </a:solidFill>
              </a:rPr>
              <a:t>]</a:t>
            </a:r>
            <a:r>
              <a:rPr lang="zh-CN" altLang="en-US" b="1" dirty="0">
                <a:solidFill>
                  <a:schemeClr val="tx1"/>
                </a:solidFill>
              </a:rPr>
              <a:t>记录增广路径上结点</a:t>
            </a:r>
            <a:r>
              <a:rPr lang="en-US" altLang="zh-CN" b="1" dirty="0" err="1">
                <a:solidFill>
                  <a:schemeClr val="tx1"/>
                </a:solidFill>
              </a:rPr>
              <a:t>i</a:t>
            </a:r>
            <a:r>
              <a:rPr lang="zh-CN" altLang="en-US" b="1" dirty="0">
                <a:solidFill>
                  <a:schemeClr val="tx1"/>
                </a:solidFill>
              </a:rPr>
              <a:t>的前驱结点。</a:t>
            </a: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tx1"/>
                </a:solidFill>
              </a:rPr>
              <a:t>初始值</a:t>
            </a:r>
            <a:r>
              <a:rPr lang="en-US" altLang="zh-CN" b="1" dirty="0">
                <a:solidFill>
                  <a:schemeClr val="tx1"/>
                </a:solidFill>
              </a:rPr>
              <a:t>b[]= -1</a:t>
            </a:r>
            <a:r>
              <a:rPr lang="zh-CN" altLang="en-US" b="1" dirty="0">
                <a:solidFill>
                  <a:schemeClr val="tx1"/>
                </a:solidFill>
              </a:rPr>
              <a:t>，</a:t>
            </a:r>
            <a:r>
              <a:rPr lang="en-US" altLang="zh-CN" b="1" dirty="0">
                <a:solidFill>
                  <a:schemeClr val="tx1"/>
                </a:solidFill>
              </a:rPr>
              <a:t>b[1]=0</a:t>
            </a:r>
            <a:r>
              <a:rPr lang="zh-CN" altLang="en-US" b="1" dirty="0">
                <a:solidFill>
                  <a:schemeClr val="tx1"/>
                </a:solidFill>
              </a:rPr>
              <a:t>；假设</a:t>
            </a:r>
            <a:r>
              <a:rPr lang="en-US" altLang="zh-CN" b="1" dirty="0">
                <a:solidFill>
                  <a:schemeClr val="tx1"/>
                </a:solidFill>
              </a:rPr>
              <a:t>1</a:t>
            </a:r>
            <a:r>
              <a:rPr lang="zh-CN" altLang="en-US" b="1" dirty="0">
                <a:solidFill>
                  <a:schemeClr val="tx1"/>
                </a:solidFill>
              </a:rPr>
              <a:t>是源点。</a:t>
            </a: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tx1"/>
                </a:solidFill>
              </a:rPr>
              <a:t>如果</a:t>
            </a:r>
            <a:r>
              <a:rPr lang="en-US" altLang="zh-CN" b="1" dirty="0">
                <a:solidFill>
                  <a:schemeClr val="tx1"/>
                </a:solidFill>
              </a:rPr>
              <a:t>b[</a:t>
            </a:r>
            <a:r>
              <a:rPr lang="en-US" altLang="zh-CN" b="1" dirty="0" err="1">
                <a:solidFill>
                  <a:schemeClr val="tx1"/>
                </a:solidFill>
              </a:rPr>
              <a:t>i</a:t>
            </a:r>
            <a:r>
              <a:rPr lang="en-US" altLang="zh-CN" b="1" dirty="0">
                <a:solidFill>
                  <a:schemeClr val="tx1"/>
                </a:solidFill>
              </a:rPr>
              <a:t>]〉-1</a:t>
            </a:r>
            <a:r>
              <a:rPr lang="zh-CN" altLang="en-US" b="1" dirty="0">
                <a:solidFill>
                  <a:schemeClr val="tx1"/>
                </a:solidFill>
              </a:rPr>
              <a:t>（有前驱，能从源点</a:t>
            </a:r>
            <a:r>
              <a:rPr lang="en-US" altLang="zh-CN" b="1" dirty="0">
                <a:solidFill>
                  <a:schemeClr val="tx1"/>
                </a:solidFill>
              </a:rPr>
              <a:t>1</a:t>
            </a:r>
            <a:r>
              <a:rPr lang="zh-CN" altLang="en-US" b="1" dirty="0">
                <a:solidFill>
                  <a:schemeClr val="tx1"/>
                </a:solidFill>
              </a:rPr>
              <a:t>到达的点），那么，</a:t>
            </a:r>
            <a:r>
              <a:rPr lang="en-US" altLang="zh-CN" b="1" dirty="0" err="1">
                <a:solidFill>
                  <a:schemeClr val="tx1"/>
                </a:solidFill>
              </a:rPr>
              <a:t>i∈S</a:t>
            </a:r>
            <a:r>
              <a:rPr lang="zh-CN" altLang="en-US" b="1" dirty="0">
                <a:solidFill>
                  <a:schemeClr val="tx1"/>
                </a:solidFill>
              </a:rPr>
              <a:t>。</a:t>
            </a:r>
            <a:endParaRPr lang="en-US" altLang="zh-CN" b="1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</a:pPr>
            <a:endParaRPr lang="zh-CN" altLang="en-US" b="1" dirty="0">
              <a:solidFill>
                <a:schemeClr val="tx1"/>
              </a:solidFill>
            </a:endParaRPr>
          </a:p>
          <a:p>
            <a:r>
              <a:rPr lang="zh-CN" altLang="en-US" b="1" dirty="0"/>
              <a:t>怎样求正向割边和逆向割边？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07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木桶定律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水流管道的最大流量由最细的管子容量决定的。</a:t>
            </a:r>
            <a:endParaRPr lang="en-US" altLang="zh-CN" b="1" dirty="0"/>
          </a:p>
          <a:p>
            <a:r>
              <a:rPr lang="zh-CN" altLang="en-US" b="1" dirty="0"/>
              <a:t>一个水桶无论有多高，它盛水的高度取决于其中最低的那块木板。</a:t>
            </a:r>
            <a:endParaRPr lang="zh-CN" altLang="en-US" dirty="0"/>
          </a:p>
        </p:txBody>
      </p:sp>
      <p:pic>
        <p:nvPicPr>
          <p:cNvPr id="3076" name="Picture 4" descr="http://f.hiphotos.baidu.com/baike/w%3D268%3Bg%3D0/sign=ffad770ae2fe9925cb0c6e560c9339e2/4d086e061d950a7bc78c210b08d162d9f3d3c94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005" l="7463" r="944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717034"/>
            <a:ext cx="2840732" cy="213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545411"/>
      </p:ext>
    </p:extLst>
  </p:cSld>
  <p:clrMapOvr>
    <a:masterClrMapping/>
  </p:clrMapOvr>
</p:sld>
</file>

<file path=ppt/theme/theme1.xml><?xml version="1.0" encoding="utf-8"?>
<a:theme xmlns:a="http://schemas.openxmlformats.org/drawingml/2006/main" name="A000120140530A99PPBG">
  <a:themeElements>
    <a:clrScheme name="自定义 410">
      <a:dk1>
        <a:srgbClr val="818589"/>
      </a:dk1>
      <a:lt1>
        <a:srgbClr val="FFFFFF"/>
      </a:lt1>
      <a:dk2>
        <a:srgbClr val="818589"/>
      </a:dk2>
      <a:lt2>
        <a:srgbClr val="FFFFFF"/>
      </a:lt2>
      <a:accent1>
        <a:srgbClr val="CC0066"/>
      </a:accent1>
      <a:accent2>
        <a:srgbClr val="FB4E3F"/>
      </a:accent2>
      <a:accent3>
        <a:srgbClr val="FC8492"/>
      </a:accent3>
      <a:accent4>
        <a:srgbClr val="84ADE4"/>
      </a:accent4>
      <a:accent5>
        <a:srgbClr val="92D050"/>
      </a:accent5>
      <a:accent6>
        <a:srgbClr val="FFC000"/>
      </a:accent6>
      <a:hlink>
        <a:srgbClr val="00B0F0"/>
      </a:hlink>
      <a:folHlink>
        <a:srgbClr val="AFB2B4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2876</TotalTime>
  <Words>4121</Words>
  <Application>Microsoft Office PowerPoint</Application>
  <PresentationFormat>全屏显示(4:3)</PresentationFormat>
  <Paragraphs>786</Paragraphs>
  <Slides>53</Slides>
  <Notes>2</Notes>
  <HiddenSlides>1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62" baseType="lpstr">
      <vt:lpstr>微软雅黑</vt:lpstr>
      <vt:lpstr>幼圆</vt:lpstr>
      <vt:lpstr>Arial</vt:lpstr>
      <vt:lpstr>Calibri</vt:lpstr>
      <vt:lpstr>Symbol</vt:lpstr>
      <vt:lpstr>Times New Roman</vt:lpstr>
      <vt:lpstr>Wingdings 2</vt:lpstr>
      <vt:lpstr>A000120140530A99PPBG</vt:lpstr>
      <vt:lpstr>Equation</vt:lpstr>
      <vt:lpstr>最大流</vt:lpstr>
      <vt:lpstr>什么是“网络”？</vt:lpstr>
      <vt:lpstr>什么是“网络”？</vt:lpstr>
      <vt:lpstr>什么是“流”？</vt:lpstr>
      <vt:lpstr>什么是“增广路”（可改进路径）？</vt:lpstr>
      <vt:lpstr>什么是“剩余图”？</vt:lpstr>
      <vt:lpstr>PowerPoint 演示文稿</vt:lpstr>
      <vt:lpstr>PowerPoint 演示文稿</vt:lpstr>
      <vt:lpstr>Ford-Fulkerson方法</vt:lpstr>
      <vt:lpstr>Ford-Fulkerson方法</vt:lpstr>
      <vt:lpstr>Ford-Fulkerson 最大流</vt:lpstr>
      <vt:lpstr>Ford-Fulkerson 最大流</vt:lpstr>
      <vt:lpstr>Ford-Fulkerson 最大流</vt:lpstr>
      <vt:lpstr>Ford-Fulkerson 最大流</vt:lpstr>
      <vt:lpstr>Ford-Fulkerson最大流</vt:lpstr>
      <vt:lpstr>Ford-Fulkerson 最大流</vt:lpstr>
      <vt:lpstr>Ford-Fulkerson 最大流</vt:lpstr>
      <vt:lpstr>Ford-Fulkerson 最大流</vt:lpstr>
      <vt:lpstr>Ford-Fulkerson 最大流</vt:lpstr>
      <vt:lpstr>Ford-Fulkerson 最大流</vt:lpstr>
      <vt:lpstr>Ford-Fulkerson 最大流</vt:lpstr>
      <vt:lpstr>Ford-Fulkerson 最大流</vt:lpstr>
      <vt:lpstr>Ford-Fulkerson 最大流</vt:lpstr>
      <vt:lpstr>Ford-Fulkerson 最大流</vt:lpstr>
      <vt:lpstr>Ford-Fulkerson 最大流</vt:lpstr>
      <vt:lpstr>Ford-Fulkerson方法</vt:lpstr>
      <vt:lpstr>Edmonds–Karp算法</vt:lpstr>
      <vt:lpstr>Edmonds–Karp算法</vt:lpstr>
      <vt:lpstr>Edmonds–Karp算法</vt:lpstr>
      <vt:lpstr>Edmonds–Karp算法</vt:lpstr>
      <vt:lpstr>Edmonds–Karp算法</vt:lpstr>
      <vt:lpstr>Edmonds–Karp算法</vt:lpstr>
      <vt:lpstr>Dinic 算法</vt:lpstr>
      <vt:lpstr>Dinic 算法</vt:lpstr>
      <vt:lpstr>PowerPoint 演示文稿</vt:lpstr>
      <vt:lpstr>Dinic 算法</vt:lpstr>
      <vt:lpstr>Dinic 算法</vt:lpstr>
      <vt:lpstr>最小割</vt:lpstr>
      <vt:lpstr>什么是“划分”？</vt:lpstr>
      <vt:lpstr>什么是“割”？</vt:lpstr>
      <vt:lpstr>什么是“割”？</vt:lpstr>
      <vt:lpstr>什么是“割”？</vt:lpstr>
      <vt:lpstr>什么是“割”？</vt:lpstr>
      <vt:lpstr>什么是“割”？</vt:lpstr>
      <vt:lpstr>网络流与割的关系</vt:lpstr>
      <vt:lpstr>网络流与割的关系</vt:lpstr>
      <vt:lpstr>网络流与割的关系</vt:lpstr>
      <vt:lpstr>网络流与割的关系</vt:lpstr>
      <vt:lpstr>网络流与割的关系</vt:lpstr>
      <vt:lpstr>网络流与割的关系</vt:lpstr>
      <vt:lpstr>网络流与割的关系</vt:lpstr>
      <vt:lpstr>网络流与割的关系</vt:lpstr>
      <vt:lpstr>木桶定律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网络流复习</dc:title>
  <dc:creator>Administrator</dc:creator>
  <cp:lastModifiedBy>Dongyue Fong</cp:lastModifiedBy>
  <cp:revision>166</cp:revision>
  <dcterms:modified xsi:type="dcterms:W3CDTF">2022-05-22T06:01:29Z</dcterms:modified>
</cp:coreProperties>
</file>