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3" r:id="rId18"/>
    <p:sldId id="272" r:id="rId19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B9"/>
    <a:srgbClr val="FFFF8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1452" autoAdjust="0"/>
  </p:normalViewPr>
  <p:slideViewPr>
    <p:cSldViewPr>
      <p:cViewPr varScale="1">
        <p:scale>
          <a:sx n="83" d="100"/>
          <a:sy n="83" d="100"/>
        </p:scale>
        <p:origin x="1614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DA2BCE-5358-458E-9CF1-FC977DD401EB}" type="datetimeFigureOut">
              <a:rPr lang="zh-CN" altLang="en-US" smtClean="0"/>
              <a:t>2022/8/19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656DF2-A8ED-4887-A595-88329E3FA2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1554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656DF2-A8ED-4887-A595-88329E3FA209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37601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59280"/>
            <a:ext cx="6400800" cy="12954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801112"/>
            <a:ext cx="9144000" cy="932688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762000"/>
          </a:xfrm>
        </p:spPr>
        <p:txBody>
          <a:bodyPr>
            <a:normAutofit/>
          </a:bodyPr>
          <a:lstStyle>
            <a:lvl1pPr marL="0" indent="0" algn="ctr">
              <a:buNone/>
              <a:defRPr sz="200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/>
          <a:p>
            <a:fld id="{530820CF-B880-4189-942D-D702A7CBA730}" type="datetimeFigureOut">
              <a:rPr lang="zh-CN" altLang="en-US" smtClean="0"/>
              <a:t>2022/8/19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white"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2022/8/19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2022/8/19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3410267"/>
            <a:ext cx="6248400" cy="1456373"/>
          </a:xfrm>
        </p:spPr>
        <p:txBody>
          <a:bodyPr anchor="t">
            <a:normAutofit/>
          </a:bodyPr>
          <a:lstStyle>
            <a:lvl1pPr algn="ctr">
              <a:defRPr sz="3600" b="0" i="0" cap="all" baseline="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800" y="1503680"/>
            <a:ext cx="6248400" cy="1566862"/>
          </a:xfrm>
        </p:spPr>
        <p:txBody>
          <a:bodyPr anchor="b"/>
          <a:lstStyle>
            <a:lvl1pPr marL="0" indent="0" algn="ctr">
              <a:buNone/>
              <a:defRPr sz="2000" b="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371600" y="2438400"/>
            <a:ext cx="3124200" cy="3124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2022/8/19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4648200" y="2438400"/>
            <a:ext cx="3124200" cy="3124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lourish2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371600" y="2819400"/>
            <a:ext cx="3124200" cy="2743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8200" y="2819400"/>
            <a:ext cx="3124200" cy="2743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62201"/>
            <a:ext cx="3125788" cy="451338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359152"/>
            <a:ext cx="3127375" cy="448056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2022/8/19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2022/8/19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2022/8/19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1" y="1676400"/>
            <a:ext cx="2819399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1" y="2275840"/>
            <a:ext cx="2819399" cy="290576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2022/8/19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71600" y="1676400"/>
            <a:ext cx="3276600" cy="3505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que 9"/>
          <p:cNvSpPr/>
          <p:nvPr/>
        </p:nvSpPr>
        <p:spPr>
          <a:xfrm>
            <a:off x="1463040" y="1847088"/>
            <a:ext cx="3090672" cy="3090672"/>
          </a:xfrm>
          <a:prstGeom prst="plaque">
            <a:avLst>
              <a:gd name="adj" fmla="val 8438"/>
            </a:avLst>
          </a:prstGeom>
          <a:noFill/>
          <a:ln w="9525">
            <a:solidFill>
              <a:schemeClr val="tx2">
                <a:alpha val="17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1676400"/>
            <a:ext cx="2819400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0" y="1905000"/>
            <a:ext cx="2971800" cy="2971800"/>
          </a:xfrm>
          <a:prstGeom prst="plaque">
            <a:avLst>
              <a:gd name="adj" fmla="val 8341"/>
            </a:avLst>
          </a:prstGeom>
          <a:solidFill>
            <a:schemeClr val="bg1">
              <a:lumMod val="95000"/>
              <a:alpha val="35000"/>
            </a:schemeClr>
          </a:solidFill>
          <a:ln w="98425" cmpd="thinThick">
            <a:noFill/>
            <a:bevel/>
          </a:ln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2276856"/>
            <a:ext cx="2819400" cy="287528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2022/8/19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2022/8/19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09041"/>
            <a:ext cx="1295400" cy="431800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219199"/>
            <a:ext cx="5181600" cy="4267201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2022/8/19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ndow3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685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057400"/>
            <a:ext cx="6400800" cy="3429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304800" y="6356350"/>
            <a:ext cx="2133600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2022/8/19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2971800" y="635635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6675120" y="636422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 cap="all" spc="30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-274320" algn="l" defTabSz="914400" rtl="0" eaLnBrk="1" latinLnBrk="0" hangingPunct="1">
        <a:lnSpc>
          <a:spcPct val="150000"/>
        </a:lnSpc>
        <a:spcBef>
          <a:spcPct val="20000"/>
        </a:spcBef>
        <a:buClrTx/>
        <a:buFont typeface="Wingdings" pitchFamily="2" charset="2"/>
        <a:buChar char="v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2.wav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5.wav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5.wav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5.wav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5.wav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6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comzyh.tk/blog/archives/517/" TargetMode="External"/><Relationship Id="rId2" Type="http://schemas.openxmlformats.org/officeDocument/2006/relationships/hyperlink" Target="https://www.byvoid.com/blog/scc-tarjan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blog.csdn.net/lyy289065406/article/details/6764104" TargetMode="External"/><Relationship Id="rId4" Type="http://schemas.openxmlformats.org/officeDocument/2006/relationships/hyperlink" Target="http://blog.sina.com.cn/s/blog_69a101130100k1cm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effectLst>
            <a:reflection blurRad="6350" stA="52000" endA="300" endPos="35000" dir="5400000" sy="-100000" algn="bl" rotWithShape="0"/>
          </a:effectLst>
        </p:spPr>
        <p:txBody>
          <a:bodyPr/>
          <a:lstStyle/>
          <a:p>
            <a:r>
              <a:rPr lang="en-US" altLang="zh-CN" b="1" dirty="0" smtClean="0"/>
              <a:t>SCC </a:t>
            </a:r>
            <a:r>
              <a:rPr lang="en-US" altLang="zh-CN" b="1" dirty="0" err="1" smtClean="0"/>
              <a:t>Tarjan</a:t>
            </a:r>
            <a:r>
              <a:rPr lang="zh-CN" altLang="en-US" b="1" dirty="0" smtClean="0"/>
              <a:t>算法</a:t>
            </a:r>
            <a:endParaRPr lang="zh-CN" altLang="en-US" b="1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b="1" dirty="0" smtClean="0"/>
              <a:t>东莞中</a:t>
            </a:r>
            <a:r>
              <a:rPr lang="zh-CN" altLang="en-US" b="1" dirty="0"/>
              <a:t>学</a:t>
            </a:r>
            <a:r>
              <a:rPr lang="zh-CN" altLang="en-US" b="1" dirty="0" smtClean="0"/>
              <a:t> 方东跃</a:t>
            </a:r>
            <a:endParaRPr lang="zh-CN" altLang="en-US" b="1" dirty="0"/>
          </a:p>
        </p:txBody>
      </p:sp>
    </p:spTree>
    <p:extLst>
      <p:ext uri="{BB962C8B-B14F-4D97-AF65-F5344CB8AC3E}">
        <p14:creationId xmlns:p14="http://schemas.microsoft.com/office/powerpoint/2010/main" val="1150359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b="1" dirty="0" smtClean="0"/>
              <a:t>SCC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zh-CN" altLang="zh-CN" dirty="0"/>
              <a:t>在有向图</a:t>
            </a:r>
            <a:r>
              <a:rPr lang="en-US" altLang="zh-CN" dirty="0"/>
              <a:t>G</a:t>
            </a:r>
            <a:r>
              <a:rPr lang="zh-CN" altLang="zh-CN" dirty="0"/>
              <a:t>中，如果两个顶点间至少存在一条路径，称两个顶点</a:t>
            </a:r>
            <a:r>
              <a:rPr lang="zh-CN" altLang="zh-CN" b="1" dirty="0">
                <a:solidFill>
                  <a:srgbClr val="C00000"/>
                </a:solidFill>
              </a:rPr>
              <a:t>强连通</a:t>
            </a:r>
            <a:r>
              <a:rPr lang="en-US" altLang="zh-CN" b="1" dirty="0">
                <a:solidFill>
                  <a:srgbClr val="C00000"/>
                </a:solidFill>
              </a:rPr>
              <a:t>(strongly </a:t>
            </a:r>
            <a:r>
              <a:rPr lang="en-US" altLang="zh-CN" b="1" dirty="0" smtClean="0">
                <a:solidFill>
                  <a:srgbClr val="C00000"/>
                </a:solidFill>
              </a:rPr>
              <a:t>connected</a:t>
            </a:r>
            <a:r>
              <a:rPr lang="en-US" altLang="zh-CN" b="1" dirty="0">
                <a:solidFill>
                  <a:srgbClr val="C00000"/>
                </a:solidFill>
              </a:rPr>
              <a:t>)</a:t>
            </a:r>
            <a:r>
              <a:rPr lang="zh-CN" altLang="zh-CN" dirty="0" smtClean="0"/>
              <a:t>。</a:t>
            </a:r>
            <a:endParaRPr lang="en-US" altLang="zh-CN" dirty="0" smtClean="0"/>
          </a:p>
          <a:p>
            <a:r>
              <a:rPr lang="zh-CN" altLang="zh-CN" dirty="0"/>
              <a:t>如果有向图</a:t>
            </a:r>
            <a:r>
              <a:rPr lang="en-US" altLang="zh-CN" dirty="0"/>
              <a:t>G</a:t>
            </a:r>
            <a:r>
              <a:rPr lang="zh-CN" altLang="zh-CN" dirty="0"/>
              <a:t>的每两个顶点都强连通，称</a:t>
            </a:r>
            <a:r>
              <a:rPr lang="en-US" altLang="zh-CN" dirty="0"/>
              <a:t>G</a:t>
            </a:r>
            <a:r>
              <a:rPr lang="zh-CN" altLang="zh-CN" dirty="0"/>
              <a:t>是一个</a:t>
            </a:r>
            <a:r>
              <a:rPr lang="zh-CN" altLang="zh-CN" b="1" dirty="0">
                <a:solidFill>
                  <a:srgbClr val="C00000"/>
                </a:solidFill>
              </a:rPr>
              <a:t>强连通图</a:t>
            </a:r>
            <a:r>
              <a:rPr lang="zh-CN" altLang="zh-CN" dirty="0" smtClean="0"/>
              <a:t>。</a:t>
            </a:r>
            <a:endParaRPr lang="en-US" altLang="zh-CN" dirty="0" smtClean="0"/>
          </a:p>
          <a:p>
            <a:r>
              <a:rPr lang="zh-CN" altLang="zh-CN" dirty="0"/>
              <a:t>非强连通图有向图的</a:t>
            </a:r>
            <a:r>
              <a:rPr lang="zh-CN" altLang="zh-CN" b="1" dirty="0">
                <a:solidFill>
                  <a:srgbClr val="C00000"/>
                </a:solidFill>
              </a:rPr>
              <a:t>极大强连通子图</a:t>
            </a:r>
            <a:r>
              <a:rPr lang="zh-CN" altLang="zh-CN" dirty="0"/>
              <a:t>，称为</a:t>
            </a:r>
            <a:r>
              <a:rPr lang="zh-CN" altLang="zh-CN" b="1" dirty="0">
                <a:solidFill>
                  <a:srgbClr val="C00000"/>
                </a:solidFill>
              </a:rPr>
              <a:t>强连通分量</a:t>
            </a:r>
            <a:r>
              <a:rPr lang="en-US" altLang="zh-CN" b="1" dirty="0">
                <a:solidFill>
                  <a:srgbClr val="C00000"/>
                </a:solidFill>
              </a:rPr>
              <a:t>(strongly connected components, SCC)</a:t>
            </a:r>
            <a:r>
              <a:rPr lang="zh-CN" altLang="zh-CN" dirty="0" smtClean="0"/>
              <a:t>。</a:t>
            </a:r>
            <a:endParaRPr lang="en-US" altLang="zh-CN" dirty="0" smtClean="0"/>
          </a:p>
          <a:p>
            <a:r>
              <a:rPr lang="en-US" altLang="zh-CN" dirty="0" smtClean="0"/>
              <a:t>Q</a:t>
            </a:r>
            <a:r>
              <a:rPr lang="zh-CN" altLang="en-US" dirty="0" smtClean="0"/>
              <a:t>：“极大”？“最大”？</a:t>
            </a:r>
            <a:endParaRPr lang="en-US" altLang="zh-CN" dirty="0" smtClean="0"/>
          </a:p>
          <a:p>
            <a:r>
              <a:rPr lang="en-US" altLang="zh-CN" dirty="0" smtClean="0"/>
              <a:t>Q</a:t>
            </a:r>
            <a:r>
              <a:rPr lang="zh-CN" altLang="en-US" dirty="0" smtClean="0"/>
              <a:t>：右图的强连通分量？</a:t>
            </a:r>
            <a:endParaRPr lang="zh-CN" altLang="zh-CN" dirty="0"/>
          </a:p>
          <a:p>
            <a:endParaRPr lang="zh-CN" altLang="en-US" dirty="0"/>
          </a:p>
        </p:txBody>
      </p:sp>
      <p:grpSp>
        <p:nvGrpSpPr>
          <p:cNvPr id="5" name="组合 4"/>
          <p:cNvGrpSpPr/>
          <p:nvPr/>
        </p:nvGrpSpPr>
        <p:grpSpPr>
          <a:xfrm>
            <a:off x="5804792" y="4135660"/>
            <a:ext cx="2304256" cy="1546684"/>
            <a:chOff x="4572000" y="3991384"/>
            <a:chExt cx="2304256" cy="1546684"/>
          </a:xfrm>
        </p:grpSpPr>
        <p:sp>
          <p:nvSpPr>
            <p:cNvPr id="6" name="椭圆 5"/>
            <p:cNvSpPr/>
            <p:nvPr/>
          </p:nvSpPr>
          <p:spPr>
            <a:xfrm>
              <a:off x="4572000" y="3991384"/>
              <a:ext cx="504056" cy="504056"/>
            </a:xfrm>
            <a:prstGeom prst="ellipse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chemeClr val="tx1"/>
                  </a:solidFill>
                </a:rPr>
                <a:t>1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7" name="椭圆 6"/>
            <p:cNvSpPr/>
            <p:nvPr/>
          </p:nvSpPr>
          <p:spPr>
            <a:xfrm>
              <a:off x="5472100" y="3991384"/>
              <a:ext cx="504056" cy="504056"/>
            </a:xfrm>
            <a:prstGeom prst="ellipse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chemeClr val="tx1"/>
                  </a:solidFill>
                </a:rPr>
                <a:t>3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" name="椭圆 7"/>
            <p:cNvSpPr/>
            <p:nvPr/>
          </p:nvSpPr>
          <p:spPr>
            <a:xfrm>
              <a:off x="6372200" y="3991384"/>
              <a:ext cx="504056" cy="504056"/>
            </a:xfrm>
            <a:prstGeom prst="ellipse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chemeClr val="tx1"/>
                  </a:solidFill>
                </a:rPr>
                <a:t>5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9" name="椭圆 8"/>
            <p:cNvSpPr/>
            <p:nvPr/>
          </p:nvSpPr>
          <p:spPr>
            <a:xfrm>
              <a:off x="4572000" y="5034012"/>
              <a:ext cx="504056" cy="504056"/>
            </a:xfrm>
            <a:prstGeom prst="ellipse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chemeClr val="tx1"/>
                  </a:solidFill>
                </a:rPr>
                <a:t>2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5472100" y="5034012"/>
              <a:ext cx="504056" cy="504056"/>
            </a:xfrm>
            <a:prstGeom prst="ellipse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chemeClr val="tx1"/>
                  </a:solidFill>
                </a:rPr>
                <a:t>4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6372200" y="5034012"/>
              <a:ext cx="504056" cy="504056"/>
            </a:xfrm>
            <a:prstGeom prst="ellipse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solidFill>
                    <a:schemeClr val="tx1"/>
                  </a:solidFill>
                </a:rPr>
                <a:t>6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12" name="直接箭头连接符 11"/>
            <p:cNvCxnSpPr>
              <a:stCxn id="6" idx="6"/>
              <a:endCxn id="7" idx="2"/>
            </p:cNvCxnSpPr>
            <p:nvPr/>
          </p:nvCxnSpPr>
          <p:spPr>
            <a:xfrm>
              <a:off x="5076056" y="4243412"/>
              <a:ext cx="396044" cy="0"/>
            </a:xfrm>
            <a:prstGeom prst="straightConnector1">
              <a:avLst/>
            </a:prstGeom>
            <a:ln w="38100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箭头连接符 12"/>
            <p:cNvCxnSpPr>
              <a:stCxn id="9" idx="6"/>
              <a:endCxn id="10" idx="2"/>
            </p:cNvCxnSpPr>
            <p:nvPr/>
          </p:nvCxnSpPr>
          <p:spPr>
            <a:xfrm>
              <a:off x="5076056" y="5286040"/>
              <a:ext cx="396044" cy="0"/>
            </a:xfrm>
            <a:prstGeom prst="straightConnector1">
              <a:avLst/>
            </a:prstGeom>
            <a:ln w="38100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箭头连接符 13"/>
            <p:cNvCxnSpPr>
              <a:stCxn id="7" idx="6"/>
              <a:endCxn id="8" idx="2"/>
            </p:cNvCxnSpPr>
            <p:nvPr/>
          </p:nvCxnSpPr>
          <p:spPr>
            <a:xfrm>
              <a:off x="5976156" y="4243412"/>
              <a:ext cx="396044" cy="0"/>
            </a:xfrm>
            <a:prstGeom prst="straightConnector1">
              <a:avLst/>
            </a:prstGeom>
            <a:ln w="38100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箭头连接符 14"/>
            <p:cNvCxnSpPr>
              <a:stCxn id="10" idx="6"/>
              <a:endCxn id="11" idx="2"/>
            </p:cNvCxnSpPr>
            <p:nvPr/>
          </p:nvCxnSpPr>
          <p:spPr>
            <a:xfrm>
              <a:off x="5976156" y="5286040"/>
              <a:ext cx="396044" cy="0"/>
            </a:xfrm>
            <a:prstGeom prst="straightConnector1">
              <a:avLst/>
            </a:prstGeom>
            <a:ln w="38100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箭头连接符 15"/>
            <p:cNvCxnSpPr>
              <a:stCxn id="8" idx="4"/>
              <a:endCxn id="11" idx="0"/>
            </p:cNvCxnSpPr>
            <p:nvPr/>
          </p:nvCxnSpPr>
          <p:spPr>
            <a:xfrm>
              <a:off x="6624228" y="4495440"/>
              <a:ext cx="0" cy="538572"/>
            </a:xfrm>
            <a:prstGeom prst="straightConnector1">
              <a:avLst/>
            </a:prstGeom>
            <a:ln w="38100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箭头连接符 16"/>
            <p:cNvCxnSpPr>
              <a:stCxn id="7" idx="4"/>
              <a:endCxn id="10" idx="0"/>
            </p:cNvCxnSpPr>
            <p:nvPr/>
          </p:nvCxnSpPr>
          <p:spPr>
            <a:xfrm>
              <a:off x="5724128" y="4495440"/>
              <a:ext cx="0" cy="538572"/>
            </a:xfrm>
            <a:prstGeom prst="straightConnector1">
              <a:avLst/>
            </a:prstGeom>
            <a:ln w="38100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箭头连接符 17"/>
            <p:cNvCxnSpPr>
              <a:stCxn id="6" idx="4"/>
              <a:endCxn id="9" idx="0"/>
            </p:cNvCxnSpPr>
            <p:nvPr/>
          </p:nvCxnSpPr>
          <p:spPr>
            <a:xfrm>
              <a:off x="4824028" y="4495440"/>
              <a:ext cx="0" cy="538572"/>
            </a:xfrm>
            <a:prstGeom prst="straightConnector1">
              <a:avLst/>
            </a:prstGeom>
            <a:ln w="38100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箭头连接符 18"/>
            <p:cNvCxnSpPr>
              <a:stCxn id="10" idx="1"/>
              <a:endCxn id="6" idx="5"/>
            </p:cNvCxnSpPr>
            <p:nvPr/>
          </p:nvCxnSpPr>
          <p:spPr>
            <a:xfrm flipH="1" flipV="1">
              <a:off x="5002239" y="4421623"/>
              <a:ext cx="543678" cy="686206"/>
            </a:xfrm>
            <a:prstGeom prst="straightConnector1">
              <a:avLst/>
            </a:prstGeom>
            <a:ln w="38100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96750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 smtClean="0"/>
              <a:t>SCC</a:t>
            </a:r>
            <a:endParaRPr lang="zh-CN" altLang="en-US" b="1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/>
              <a:t>“极大”</a:t>
            </a:r>
            <a:r>
              <a:rPr lang="en-US" altLang="zh-CN" dirty="0" smtClean="0"/>
              <a:t>VS</a:t>
            </a:r>
            <a:r>
              <a:rPr lang="zh-CN" altLang="en-US" dirty="0" smtClean="0"/>
              <a:t>“最大”</a:t>
            </a:r>
            <a:endParaRPr lang="en-US" altLang="zh-CN" dirty="0" smtClean="0"/>
          </a:p>
          <a:p>
            <a:pPr indent="0">
              <a:buNone/>
            </a:pPr>
            <a:r>
              <a:rPr lang="en-US" altLang="zh-CN" dirty="0" smtClean="0"/>
              <a:t>        </a:t>
            </a:r>
            <a:r>
              <a:rPr lang="zh-CN" altLang="zh-CN" dirty="0" smtClean="0"/>
              <a:t>强连通</a:t>
            </a:r>
            <a:r>
              <a:rPr lang="zh-CN" altLang="zh-CN" dirty="0"/>
              <a:t>分量是“极大强连通子图”，而不是“最大强连通子图”。所谓“极大”，指这个集合再加入任意一个点，就不满足强连通；所谓“最大”，指点数最多。</a:t>
            </a:r>
            <a:endParaRPr lang="en-US" altLang="zh-CN" dirty="0"/>
          </a:p>
          <a:p>
            <a:r>
              <a:rPr lang="zh-CN" altLang="en-US" dirty="0" smtClean="0"/>
              <a:t>右图中的强连通分量有：</a:t>
            </a:r>
            <a:endParaRPr lang="en-US" altLang="zh-CN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2162632" y="4827383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{1, 2, 3, 4} {5} {6</a:t>
            </a:r>
            <a:r>
              <a:rPr lang="en-US" altLang="zh-CN" dirty="0" smtClean="0"/>
              <a:t>}</a:t>
            </a:r>
            <a:endParaRPr lang="zh-CN" altLang="zh-CN" dirty="0"/>
          </a:p>
        </p:txBody>
      </p:sp>
      <p:grpSp>
        <p:nvGrpSpPr>
          <p:cNvPr id="7" name="组合 6"/>
          <p:cNvGrpSpPr/>
          <p:nvPr/>
        </p:nvGrpSpPr>
        <p:grpSpPr>
          <a:xfrm>
            <a:off x="5804792" y="4135660"/>
            <a:ext cx="2304256" cy="1546684"/>
            <a:chOff x="4572000" y="3991384"/>
            <a:chExt cx="2304256" cy="1546684"/>
          </a:xfrm>
        </p:grpSpPr>
        <p:sp>
          <p:nvSpPr>
            <p:cNvPr id="8" name="椭圆 7"/>
            <p:cNvSpPr/>
            <p:nvPr/>
          </p:nvSpPr>
          <p:spPr>
            <a:xfrm>
              <a:off x="4572000" y="3991384"/>
              <a:ext cx="504056" cy="504056"/>
            </a:xfrm>
            <a:prstGeom prst="ellipse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chemeClr val="tx1"/>
                  </a:solidFill>
                </a:rPr>
                <a:t>1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9" name="椭圆 8"/>
            <p:cNvSpPr/>
            <p:nvPr/>
          </p:nvSpPr>
          <p:spPr>
            <a:xfrm>
              <a:off x="5472100" y="3991384"/>
              <a:ext cx="504056" cy="504056"/>
            </a:xfrm>
            <a:prstGeom prst="ellipse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chemeClr val="tx1"/>
                  </a:solidFill>
                </a:rPr>
                <a:t>3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6372200" y="3991384"/>
              <a:ext cx="504056" cy="504056"/>
            </a:xfrm>
            <a:prstGeom prst="ellipse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chemeClr val="tx1"/>
                  </a:solidFill>
                </a:rPr>
                <a:t>5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4572000" y="5034012"/>
              <a:ext cx="504056" cy="504056"/>
            </a:xfrm>
            <a:prstGeom prst="ellipse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chemeClr val="tx1"/>
                  </a:solidFill>
                </a:rPr>
                <a:t>2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5472100" y="5034012"/>
              <a:ext cx="504056" cy="504056"/>
            </a:xfrm>
            <a:prstGeom prst="ellipse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chemeClr val="tx1"/>
                  </a:solidFill>
                </a:rPr>
                <a:t>4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6372200" y="5034012"/>
              <a:ext cx="504056" cy="504056"/>
            </a:xfrm>
            <a:prstGeom prst="ellipse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solidFill>
                    <a:schemeClr val="tx1"/>
                  </a:solidFill>
                </a:rPr>
                <a:t>6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14" name="直接箭头连接符 13"/>
            <p:cNvCxnSpPr>
              <a:stCxn id="8" idx="6"/>
              <a:endCxn id="9" idx="2"/>
            </p:cNvCxnSpPr>
            <p:nvPr/>
          </p:nvCxnSpPr>
          <p:spPr>
            <a:xfrm>
              <a:off x="5076056" y="4243412"/>
              <a:ext cx="396044" cy="0"/>
            </a:xfrm>
            <a:prstGeom prst="straightConnector1">
              <a:avLst/>
            </a:prstGeom>
            <a:ln w="38100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箭头连接符 14"/>
            <p:cNvCxnSpPr>
              <a:stCxn id="11" idx="6"/>
              <a:endCxn id="12" idx="2"/>
            </p:cNvCxnSpPr>
            <p:nvPr/>
          </p:nvCxnSpPr>
          <p:spPr>
            <a:xfrm>
              <a:off x="5076056" y="5286040"/>
              <a:ext cx="396044" cy="0"/>
            </a:xfrm>
            <a:prstGeom prst="straightConnector1">
              <a:avLst/>
            </a:prstGeom>
            <a:ln w="38100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箭头连接符 15"/>
            <p:cNvCxnSpPr>
              <a:stCxn id="9" idx="6"/>
              <a:endCxn id="10" idx="2"/>
            </p:cNvCxnSpPr>
            <p:nvPr/>
          </p:nvCxnSpPr>
          <p:spPr>
            <a:xfrm>
              <a:off x="5976156" y="4243412"/>
              <a:ext cx="396044" cy="0"/>
            </a:xfrm>
            <a:prstGeom prst="straightConnector1">
              <a:avLst/>
            </a:prstGeom>
            <a:ln w="38100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箭头连接符 16"/>
            <p:cNvCxnSpPr>
              <a:stCxn id="12" idx="6"/>
              <a:endCxn id="13" idx="2"/>
            </p:cNvCxnSpPr>
            <p:nvPr/>
          </p:nvCxnSpPr>
          <p:spPr>
            <a:xfrm>
              <a:off x="5976156" y="5286040"/>
              <a:ext cx="396044" cy="0"/>
            </a:xfrm>
            <a:prstGeom prst="straightConnector1">
              <a:avLst/>
            </a:prstGeom>
            <a:ln w="38100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箭头连接符 17"/>
            <p:cNvCxnSpPr>
              <a:stCxn id="10" idx="4"/>
              <a:endCxn id="13" idx="0"/>
            </p:cNvCxnSpPr>
            <p:nvPr/>
          </p:nvCxnSpPr>
          <p:spPr>
            <a:xfrm>
              <a:off x="6624228" y="4495440"/>
              <a:ext cx="0" cy="538572"/>
            </a:xfrm>
            <a:prstGeom prst="straightConnector1">
              <a:avLst/>
            </a:prstGeom>
            <a:ln w="38100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箭头连接符 18"/>
            <p:cNvCxnSpPr>
              <a:stCxn id="9" idx="4"/>
              <a:endCxn id="12" idx="0"/>
            </p:cNvCxnSpPr>
            <p:nvPr/>
          </p:nvCxnSpPr>
          <p:spPr>
            <a:xfrm>
              <a:off x="5724128" y="4495440"/>
              <a:ext cx="0" cy="538572"/>
            </a:xfrm>
            <a:prstGeom prst="straightConnector1">
              <a:avLst/>
            </a:prstGeom>
            <a:ln w="38100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箭头连接符 19"/>
            <p:cNvCxnSpPr>
              <a:stCxn id="8" idx="4"/>
              <a:endCxn id="11" idx="0"/>
            </p:cNvCxnSpPr>
            <p:nvPr/>
          </p:nvCxnSpPr>
          <p:spPr>
            <a:xfrm>
              <a:off x="4824028" y="4495440"/>
              <a:ext cx="0" cy="538572"/>
            </a:xfrm>
            <a:prstGeom prst="straightConnector1">
              <a:avLst/>
            </a:prstGeom>
            <a:ln w="38100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箭头连接符 20"/>
            <p:cNvCxnSpPr>
              <a:stCxn id="12" idx="1"/>
              <a:endCxn id="8" idx="5"/>
            </p:cNvCxnSpPr>
            <p:nvPr/>
          </p:nvCxnSpPr>
          <p:spPr>
            <a:xfrm flipH="1" flipV="1">
              <a:off x="5002239" y="4421623"/>
              <a:ext cx="543678" cy="686206"/>
            </a:xfrm>
            <a:prstGeom prst="straightConnector1">
              <a:avLst/>
            </a:prstGeom>
            <a:ln w="38100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50970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 smtClean="0"/>
              <a:t>SCC</a:t>
            </a:r>
            <a:endParaRPr lang="zh-CN" altLang="en-US" b="1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zh-CN" dirty="0" smtClean="0"/>
              <a:t>由于</a:t>
            </a:r>
            <a:r>
              <a:rPr lang="zh-CN" altLang="zh-CN" dirty="0"/>
              <a:t>强连通分量内部的节点性质相同，可以将一个强连通分量内的节点缩成一个点，即消除了环，这样，原图就变成了一个</a:t>
            </a:r>
            <a:r>
              <a:rPr lang="zh-CN" altLang="zh-CN" b="1" dirty="0">
                <a:solidFill>
                  <a:srgbClr val="C00000"/>
                </a:solidFill>
              </a:rPr>
              <a:t>有向无环图</a:t>
            </a:r>
            <a:r>
              <a:rPr lang="en-US" altLang="zh-CN" b="1" dirty="0">
                <a:solidFill>
                  <a:srgbClr val="C00000"/>
                </a:solidFill>
              </a:rPr>
              <a:t>(directed acyclic graph</a:t>
            </a:r>
            <a:r>
              <a:rPr lang="en-US" altLang="zh-CN" b="1" dirty="0" smtClean="0">
                <a:solidFill>
                  <a:srgbClr val="C00000"/>
                </a:solidFill>
              </a:rPr>
              <a:t>, DAG</a:t>
            </a:r>
            <a:r>
              <a:rPr lang="en-US" altLang="zh-CN" b="1" dirty="0">
                <a:solidFill>
                  <a:srgbClr val="C00000"/>
                </a:solidFill>
              </a:rPr>
              <a:t>)</a:t>
            </a:r>
            <a:r>
              <a:rPr lang="zh-CN" altLang="zh-CN" dirty="0"/>
              <a:t>。</a:t>
            </a:r>
            <a:endParaRPr lang="zh-CN" altLang="en-US" dirty="0"/>
          </a:p>
        </p:txBody>
      </p:sp>
      <p:grpSp>
        <p:nvGrpSpPr>
          <p:cNvPr id="68" name="组合 67"/>
          <p:cNvGrpSpPr/>
          <p:nvPr/>
        </p:nvGrpSpPr>
        <p:grpSpPr>
          <a:xfrm>
            <a:off x="1907704" y="3991384"/>
            <a:ext cx="2304256" cy="1546684"/>
            <a:chOff x="1907704" y="3991384"/>
            <a:chExt cx="2304256" cy="1546684"/>
          </a:xfrm>
        </p:grpSpPr>
        <p:sp>
          <p:nvSpPr>
            <p:cNvPr id="5" name="椭圆 4"/>
            <p:cNvSpPr/>
            <p:nvPr/>
          </p:nvSpPr>
          <p:spPr>
            <a:xfrm>
              <a:off x="1907704" y="3991384"/>
              <a:ext cx="504056" cy="504056"/>
            </a:xfrm>
            <a:prstGeom prst="ellipse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chemeClr val="tx1"/>
                  </a:solidFill>
                </a:rPr>
                <a:t>1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6" name="椭圆 5"/>
            <p:cNvSpPr/>
            <p:nvPr/>
          </p:nvSpPr>
          <p:spPr>
            <a:xfrm>
              <a:off x="2807804" y="3991384"/>
              <a:ext cx="504056" cy="504056"/>
            </a:xfrm>
            <a:prstGeom prst="ellipse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chemeClr val="tx1"/>
                  </a:solidFill>
                </a:rPr>
                <a:t>3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9" name="椭圆 8"/>
            <p:cNvSpPr/>
            <p:nvPr/>
          </p:nvSpPr>
          <p:spPr>
            <a:xfrm>
              <a:off x="3707904" y="3991384"/>
              <a:ext cx="504056" cy="504056"/>
            </a:xfrm>
            <a:prstGeom prst="ellipse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chemeClr val="tx1"/>
                  </a:solidFill>
                </a:rPr>
                <a:t>5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1907704" y="5034012"/>
              <a:ext cx="504056" cy="504056"/>
            </a:xfrm>
            <a:prstGeom prst="ellipse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chemeClr val="tx1"/>
                  </a:solidFill>
                </a:rPr>
                <a:t>2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2807804" y="5034012"/>
              <a:ext cx="504056" cy="504056"/>
            </a:xfrm>
            <a:prstGeom prst="ellipse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chemeClr val="tx1"/>
                  </a:solidFill>
                </a:rPr>
                <a:t>4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3707904" y="5034012"/>
              <a:ext cx="504056" cy="504056"/>
            </a:xfrm>
            <a:prstGeom prst="ellipse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solidFill>
                    <a:schemeClr val="tx1"/>
                  </a:solidFill>
                </a:rPr>
                <a:t>6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14" name="直接箭头连接符 13"/>
            <p:cNvCxnSpPr>
              <a:stCxn id="5" idx="6"/>
              <a:endCxn id="6" idx="2"/>
            </p:cNvCxnSpPr>
            <p:nvPr/>
          </p:nvCxnSpPr>
          <p:spPr>
            <a:xfrm>
              <a:off x="2411760" y="4243412"/>
              <a:ext cx="396044" cy="0"/>
            </a:xfrm>
            <a:prstGeom prst="straightConnector1">
              <a:avLst/>
            </a:prstGeom>
            <a:ln w="38100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箭头连接符 16"/>
            <p:cNvCxnSpPr>
              <a:stCxn id="10" idx="6"/>
              <a:endCxn id="11" idx="2"/>
            </p:cNvCxnSpPr>
            <p:nvPr/>
          </p:nvCxnSpPr>
          <p:spPr>
            <a:xfrm>
              <a:off x="2411760" y="5286040"/>
              <a:ext cx="396044" cy="0"/>
            </a:xfrm>
            <a:prstGeom prst="straightConnector1">
              <a:avLst/>
            </a:prstGeom>
            <a:ln w="38100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箭头连接符 19"/>
            <p:cNvCxnSpPr>
              <a:stCxn id="6" idx="6"/>
              <a:endCxn id="9" idx="2"/>
            </p:cNvCxnSpPr>
            <p:nvPr/>
          </p:nvCxnSpPr>
          <p:spPr>
            <a:xfrm>
              <a:off x="3311860" y="4243412"/>
              <a:ext cx="396044" cy="0"/>
            </a:xfrm>
            <a:prstGeom prst="straightConnector1">
              <a:avLst/>
            </a:prstGeom>
            <a:ln w="38100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箭头连接符 22"/>
            <p:cNvCxnSpPr>
              <a:stCxn id="11" idx="6"/>
              <a:endCxn id="12" idx="2"/>
            </p:cNvCxnSpPr>
            <p:nvPr/>
          </p:nvCxnSpPr>
          <p:spPr>
            <a:xfrm>
              <a:off x="3311860" y="5286040"/>
              <a:ext cx="396044" cy="0"/>
            </a:xfrm>
            <a:prstGeom prst="straightConnector1">
              <a:avLst/>
            </a:prstGeom>
            <a:ln w="38100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箭头连接符 25"/>
            <p:cNvCxnSpPr>
              <a:stCxn id="9" idx="4"/>
              <a:endCxn id="12" idx="0"/>
            </p:cNvCxnSpPr>
            <p:nvPr/>
          </p:nvCxnSpPr>
          <p:spPr>
            <a:xfrm>
              <a:off x="3959932" y="4495440"/>
              <a:ext cx="0" cy="538572"/>
            </a:xfrm>
            <a:prstGeom prst="straightConnector1">
              <a:avLst/>
            </a:prstGeom>
            <a:ln w="38100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箭头连接符 28"/>
            <p:cNvCxnSpPr>
              <a:stCxn id="6" idx="4"/>
              <a:endCxn id="11" idx="0"/>
            </p:cNvCxnSpPr>
            <p:nvPr/>
          </p:nvCxnSpPr>
          <p:spPr>
            <a:xfrm>
              <a:off x="3059832" y="4495440"/>
              <a:ext cx="0" cy="538572"/>
            </a:xfrm>
            <a:prstGeom prst="straightConnector1">
              <a:avLst/>
            </a:prstGeom>
            <a:ln w="38100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箭头连接符 31"/>
            <p:cNvCxnSpPr>
              <a:stCxn id="5" idx="4"/>
              <a:endCxn id="10" idx="0"/>
            </p:cNvCxnSpPr>
            <p:nvPr/>
          </p:nvCxnSpPr>
          <p:spPr>
            <a:xfrm>
              <a:off x="2159732" y="4495440"/>
              <a:ext cx="0" cy="538572"/>
            </a:xfrm>
            <a:prstGeom prst="straightConnector1">
              <a:avLst/>
            </a:prstGeom>
            <a:ln w="38100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箭头连接符 34"/>
            <p:cNvCxnSpPr>
              <a:stCxn id="11" idx="1"/>
              <a:endCxn id="5" idx="5"/>
            </p:cNvCxnSpPr>
            <p:nvPr/>
          </p:nvCxnSpPr>
          <p:spPr>
            <a:xfrm flipH="1" flipV="1">
              <a:off x="2337943" y="4421623"/>
              <a:ext cx="543678" cy="686206"/>
            </a:xfrm>
            <a:prstGeom prst="straightConnector1">
              <a:avLst/>
            </a:prstGeom>
            <a:ln w="38100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9" name="组合 68"/>
          <p:cNvGrpSpPr/>
          <p:nvPr/>
        </p:nvGrpSpPr>
        <p:grpSpPr>
          <a:xfrm>
            <a:off x="5600340" y="4013708"/>
            <a:ext cx="1656184" cy="1546684"/>
            <a:chOff x="5148064" y="3991384"/>
            <a:chExt cx="1656184" cy="1546684"/>
          </a:xfrm>
        </p:grpSpPr>
        <p:sp>
          <p:nvSpPr>
            <p:cNvPr id="46" name="椭圆 45"/>
            <p:cNvSpPr/>
            <p:nvPr/>
          </p:nvSpPr>
          <p:spPr>
            <a:xfrm>
              <a:off x="5148064" y="4421623"/>
              <a:ext cx="504056" cy="504056"/>
            </a:xfrm>
            <a:prstGeom prst="ellipse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chemeClr val="tx1"/>
                  </a:solidFill>
                </a:rPr>
                <a:t>1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2" name="椭圆 51"/>
            <p:cNvSpPr/>
            <p:nvPr/>
          </p:nvSpPr>
          <p:spPr>
            <a:xfrm>
              <a:off x="6300192" y="3991384"/>
              <a:ext cx="504056" cy="504056"/>
            </a:xfrm>
            <a:prstGeom prst="ellipse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chemeClr val="tx1"/>
                  </a:solidFill>
                </a:rPr>
                <a:t>5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5" name="椭圆 54"/>
            <p:cNvSpPr/>
            <p:nvPr/>
          </p:nvSpPr>
          <p:spPr>
            <a:xfrm>
              <a:off x="6300192" y="5034012"/>
              <a:ext cx="504056" cy="504056"/>
            </a:xfrm>
            <a:prstGeom prst="ellipse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solidFill>
                    <a:schemeClr val="tx1"/>
                  </a:solidFill>
                </a:rPr>
                <a:t>6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56" name="直接箭头连接符 55"/>
            <p:cNvCxnSpPr>
              <a:stCxn id="46" idx="6"/>
              <a:endCxn id="52" idx="2"/>
            </p:cNvCxnSpPr>
            <p:nvPr/>
          </p:nvCxnSpPr>
          <p:spPr>
            <a:xfrm flipV="1">
              <a:off x="5652120" y="4243412"/>
              <a:ext cx="648072" cy="430239"/>
            </a:xfrm>
            <a:prstGeom prst="straightConnector1">
              <a:avLst/>
            </a:prstGeom>
            <a:ln w="38100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直接箭头连接符 58"/>
            <p:cNvCxnSpPr>
              <a:stCxn id="46" idx="6"/>
              <a:endCxn id="55" idx="2"/>
            </p:cNvCxnSpPr>
            <p:nvPr/>
          </p:nvCxnSpPr>
          <p:spPr>
            <a:xfrm>
              <a:off x="5652120" y="4673651"/>
              <a:ext cx="648072" cy="612389"/>
            </a:xfrm>
            <a:prstGeom prst="straightConnector1">
              <a:avLst/>
            </a:prstGeom>
            <a:ln w="38100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直接箭头连接符 62"/>
            <p:cNvCxnSpPr>
              <a:endCxn id="55" idx="0"/>
            </p:cNvCxnSpPr>
            <p:nvPr/>
          </p:nvCxnSpPr>
          <p:spPr>
            <a:xfrm>
              <a:off x="6552220" y="4495440"/>
              <a:ext cx="0" cy="538572"/>
            </a:xfrm>
            <a:prstGeom prst="straightConnector1">
              <a:avLst/>
            </a:prstGeom>
            <a:ln w="38100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0" name="右箭头 69"/>
          <p:cNvSpPr/>
          <p:nvPr/>
        </p:nvSpPr>
        <p:spPr>
          <a:xfrm>
            <a:off x="4499992" y="4659056"/>
            <a:ext cx="792088" cy="255987"/>
          </a:xfrm>
          <a:prstGeom prst="rightArrow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3533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 smtClean="0"/>
              <a:t>SCC</a:t>
            </a:r>
            <a:endParaRPr lang="zh-CN" altLang="en-US" b="1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求解</a:t>
            </a:r>
            <a:r>
              <a:rPr lang="en-US" altLang="zh-CN" dirty="0" smtClean="0"/>
              <a:t>SCC</a:t>
            </a:r>
            <a:r>
              <a:rPr lang="zh-CN" altLang="en-US" dirty="0" smtClean="0"/>
              <a:t>问题有三个经典算法：</a:t>
            </a:r>
            <a:endParaRPr lang="en-US" altLang="zh-CN" dirty="0"/>
          </a:p>
          <a:p>
            <a:pPr indent="0">
              <a:buNone/>
            </a:pPr>
            <a:r>
              <a:rPr lang="en-US" altLang="zh-CN" b="1" dirty="0" smtClean="0"/>
              <a:t>     </a:t>
            </a:r>
            <a:r>
              <a:rPr lang="en-US" altLang="zh-CN" b="1" dirty="0" err="1" smtClean="0"/>
              <a:t>Kosaraju</a:t>
            </a:r>
            <a:r>
              <a:rPr lang="zh-CN" altLang="en-US" b="1" dirty="0" smtClean="0"/>
              <a:t>算法</a:t>
            </a:r>
            <a:endParaRPr lang="en-US" altLang="zh-CN" b="1" dirty="0" smtClean="0"/>
          </a:p>
          <a:p>
            <a:pPr indent="0">
              <a:buNone/>
            </a:pPr>
            <a:r>
              <a:rPr lang="en-US" altLang="zh-CN" b="1" dirty="0" smtClean="0"/>
              <a:t>     </a:t>
            </a:r>
            <a:r>
              <a:rPr lang="en-US" altLang="zh-CN" b="1" dirty="0" err="1" smtClean="0"/>
              <a:t>Tarjan</a:t>
            </a:r>
            <a:r>
              <a:rPr lang="zh-CN" altLang="en-US" b="1" dirty="0" smtClean="0"/>
              <a:t>算法</a:t>
            </a:r>
            <a:endParaRPr lang="en-US" altLang="zh-CN" b="1" dirty="0" smtClean="0"/>
          </a:p>
          <a:p>
            <a:pPr indent="0">
              <a:buNone/>
            </a:pPr>
            <a:r>
              <a:rPr lang="en-US" altLang="zh-CN" b="1" dirty="0" smtClean="0"/>
              <a:t>     </a:t>
            </a:r>
            <a:r>
              <a:rPr lang="en-US" altLang="zh-CN" b="1" dirty="0" err="1" smtClean="0"/>
              <a:t>Gabow</a:t>
            </a:r>
            <a:r>
              <a:rPr lang="zh-CN" altLang="en-US" b="1" dirty="0" smtClean="0"/>
              <a:t>算法</a:t>
            </a:r>
            <a:endParaRPr lang="en-US" altLang="zh-CN" b="1" dirty="0" smtClean="0"/>
          </a:p>
          <a:p>
            <a:r>
              <a:rPr lang="zh-CN" altLang="en-US" dirty="0"/>
              <a:t>三</a:t>
            </a:r>
            <a:r>
              <a:rPr lang="zh-CN" altLang="en-US" dirty="0" smtClean="0"/>
              <a:t>个算法的复杂度都是：</a:t>
            </a:r>
            <a:r>
              <a:rPr lang="en-US" altLang="zh-CN" dirty="0" smtClean="0"/>
              <a:t>O(V+E)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10131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 smtClean="0"/>
              <a:t>SCC </a:t>
            </a:r>
            <a:r>
              <a:rPr lang="en-US" altLang="zh-CN" b="1" dirty="0" err="1" smtClean="0"/>
              <a:t>Tarjan</a:t>
            </a:r>
            <a:endParaRPr lang="zh-CN" altLang="en-US" b="1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zh-CN" b="1" dirty="0" smtClean="0">
                <a:solidFill>
                  <a:srgbClr val="C00000"/>
                </a:solidFill>
              </a:rPr>
              <a:t>求有向图的强连通分量的</a:t>
            </a:r>
            <a:r>
              <a:rPr lang="en-US" altLang="zh-CN" b="1" dirty="0" err="1" smtClean="0">
                <a:solidFill>
                  <a:srgbClr val="C00000"/>
                </a:solidFill>
              </a:rPr>
              <a:t>Tarjan</a:t>
            </a:r>
            <a:r>
              <a:rPr lang="zh-CN" altLang="zh-CN" b="1" dirty="0" smtClean="0">
                <a:solidFill>
                  <a:srgbClr val="C00000"/>
                </a:solidFill>
              </a:rPr>
              <a:t>算法</a:t>
            </a:r>
            <a:r>
              <a:rPr lang="zh-CN" altLang="zh-CN" dirty="0" smtClean="0"/>
              <a:t>是以其发明者</a:t>
            </a:r>
            <a:r>
              <a:rPr lang="en-US" altLang="zh-CN" dirty="0" smtClean="0"/>
              <a:t>Robert </a:t>
            </a:r>
            <a:r>
              <a:rPr lang="en-US" altLang="zh-CN" dirty="0" err="1" smtClean="0"/>
              <a:t>Tarjan</a:t>
            </a:r>
            <a:r>
              <a:rPr lang="zh-CN" altLang="zh-CN" dirty="0" smtClean="0"/>
              <a:t>命名的。</a:t>
            </a:r>
            <a:r>
              <a:rPr lang="en-US" altLang="zh-CN" dirty="0" smtClean="0"/>
              <a:t>Robert </a:t>
            </a:r>
            <a:r>
              <a:rPr lang="en-US" altLang="zh-CN" dirty="0" err="1" smtClean="0"/>
              <a:t>Tarjan</a:t>
            </a:r>
            <a:r>
              <a:rPr lang="zh-CN" altLang="zh-CN" dirty="0" smtClean="0"/>
              <a:t>还发明了</a:t>
            </a:r>
            <a:r>
              <a:rPr lang="zh-CN" altLang="zh-CN" b="1" dirty="0" smtClean="0">
                <a:solidFill>
                  <a:srgbClr val="C00000"/>
                </a:solidFill>
              </a:rPr>
              <a:t>求双连通分量的</a:t>
            </a:r>
            <a:r>
              <a:rPr lang="en-US" altLang="zh-CN" b="1" dirty="0" err="1" smtClean="0">
                <a:solidFill>
                  <a:srgbClr val="C00000"/>
                </a:solidFill>
              </a:rPr>
              <a:t>Tarjan</a:t>
            </a:r>
            <a:r>
              <a:rPr lang="zh-CN" altLang="zh-CN" b="1" dirty="0" smtClean="0">
                <a:solidFill>
                  <a:srgbClr val="C00000"/>
                </a:solidFill>
              </a:rPr>
              <a:t>算法</a:t>
            </a:r>
            <a:r>
              <a:rPr lang="zh-CN" altLang="zh-CN" dirty="0" smtClean="0"/>
              <a:t>，以及</a:t>
            </a:r>
            <a:r>
              <a:rPr lang="zh-CN" altLang="zh-CN" b="1" dirty="0" smtClean="0">
                <a:solidFill>
                  <a:srgbClr val="C00000"/>
                </a:solidFill>
              </a:rPr>
              <a:t>求最近公共祖先的离线</a:t>
            </a:r>
            <a:r>
              <a:rPr lang="en-US" altLang="zh-CN" b="1" dirty="0" err="1" smtClean="0">
                <a:solidFill>
                  <a:srgbClr val="C00000"/>
                </a:solidFill>
              </a:rPr>
              <a:t>Tarjan</a:t>
            </a:r>
            <a:r>
              <a:rPr lang="zh-CN" altLang="zh-CN" b="1" dirty="0" smtClean="0">
                <a:solidFill>
                  <a:srgbClr val="C00000"/>
                </a:solidFill>
              </a:rPr>
              <a:t>算法</a:t>
            </a:r>
            <a:r>
              <a:rPr lang="zh-CN" altLang="zh-CN" dirty="0" smtClean="0"/>
              <a:t>，在此对</a:t>
            </a:r>
            <a:r>
              <a:rPr lang="en-US" altLang="zh-CN" dirty="0" err="1" smtClean="0"/>
              <a:t>Tarjan</a:t>
            </a:r>
            <a:r>
              <a:rPr lang="zh-CN" altLang="zh-CN" dirty="0" smtClean="0"/>
              <a:t>表示崇高的敬意。</a:t>
            </a:r>
            <a:endParaRPr lang="en-US" altLang="zh-CN" dirty="0" smtClean="0"/>
          </a:p>
          <a:p>
            <a:r>
              <a:rPr lang="zh-CN" altLang="en-US" dirty="0" smtClean="0"/>
              <a:t>由于</a:t>
            </a:r>
            <a:r>
              <a:rPr lang="en-US" altLang="zh-CN" dirty="0" err="1" smtClean="0"/>
              <a:t>Tarjan</a:t>
            </a:r>
            <a:r>
              <a:rPr lang="zh-CN" altLang="en-US" dirty="0" smtClean="0"/>
              <a:t>算法如此之多，为避免歧义，求有向图强连通分量的</a:t>
            </a:r>
            <a:r>
              <a:rPr lang="en-US" altLang="zh-CN" dirty="0" err="1" smtClean="0"/>
              <a:t>Tarjan</a:t>
            </a:r>
            <a:r>
              <a:rPr lang="zh-CN" altLang="en-US" dirty="0" smtClean="0"/>
              <a:t>算法可以称为“</a:t>
            </a:r>
            <a:r>
              <a:rPr lang="en-US" altLang="zh-CN" dirty="0" smtClean="0"/>
              <a:t>SCC </a:t>
            </a:r>
            <a:r>
              <a:rPr lang="en-US" altLang="zh-CN" dirty="0" err="1" smtClean="0"/>
              <a:t>Tarjan</a:t>
            </a:r>
            <a:r>
              <a:rPr lang="zh-CN" altLang="en-US" dirty="0" smtClean="0"/>
              <a:t>”。</a:t>
            </a:r>
            <a:endParaRPr lang="en-US" altLang="zh-CN" dirty="0" smtClean="0"/>
          </a:p>
        </p:txBody>
      </p:sp>
    </p:spTree>
    <p:extLst>
      <p:ext uri="{BB962C8B-B14F-4D97-AF65-F5344CB8AC3E}">
        <p14:creationId xmlns:p14="http://schemas.microsoft.com/office/powerpoint/2010/main" val="2698998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/>
              <a:t>SCC </a:t>
            </a:r>
            <a:r>
              <a:rPr lang="en-US" altLang="zh-CN" b="1" dirty="0" err="1"/>
              <a:t>Tarjan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zh-CN" dirty="0" smtClean="0"/>
              <a:t>定义</a:t>
            </a:r>
            <a:r>
              <a:rPr lang="en-US" altLang="zh-CN" dirty="0" err="1" smtClean="0"/>
              <a:t>dfn</a:t>
            </a:r>
            <a:r>
              <a:rPr lang="en-US" altLang="zh-CN" dirty="0" smtClean="0"/>
              <a:t>(u</a:t>
            </a:r>
            <a:r>
              <a:rPr lang="en-US" altLang="zh-CN" dirty="0"/>
              <a:t>)</a:t>
            </a:r>
            <a:r>
              <a:rPr lang="zh-CN" altLang="zh-CN" dirty="0"/>
              <a:t>为节点</a:t>
            </a:r>
            <a:r>
              <a:rPr lang="en-US" altLang="zh-CN" dirty="0"/>
              <a:t>u</a:t>
            </a:r>
            <a:r>
              <a:rPr lang="zh-CN" altLang="zh-CN" dirty="0"/>
              <a:t>搜索的次序编号</a:t>
            </a:r>
            <a:r>
              <a:rPr lang="en-US" altLang="zh-CN" dirty="0"/>
              <a:t>(</a:t>
            </a:r>
            <a:r>
              <a:rPr lang="zh-CN" altLang="zh-CN" b="1" dirty="0"/>
              <a:t>时间戳</a:t>
            </a:r>
            <a:r>
              <a:rPr lang="en-US" altLang="zh-CN" dirty="0" smtClean="0"/>
              <a:t>)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r>
              <a:rPr lang="zh-CN" altLang="zh-CN" dirty="0"/>
              <a:t>搜索时，把当前搜索树中</a:t>
            </a:r>
            <a:r>
              <a:rPr lang="zh-CN" altLang="zh-CN" dirty="0" smtClean="0"/>
              <a:t>未</a:t>
            </a:r>
            <a:r>
              <a:rPr lang="zh-CN" altLang="en-US" dirty="0" smtClean="0"/>
              <a:t>访问完毕</a:t>
            </a:r>
            <a:r>
              <a:rPr lang="zh-CN" altLang="zh-CN" dirty="0" smtClean="0"/>
              <a:t>的</a:t>
            </a:r>
            <a:r>
              <a:rPr lang="zh-CN" altLang="zh-CN" dirty="0"/>
              <a:t>节点加入一个</a:t>
            </a:r>
            <a:r>
              <a:rPr lang="zh-CN" altLang="zh-CN" dirty="0" smtClean="0"/>
              <a:t>堆栈</a:t>
            </a:r>
            <a:r>
              <a:rPr lang="zh-CN" altLang="en-US" dirty="0" smtClean="0"/>
              <a:t>。</a:t>
            </a:r>
            <a:endParaRPr lang="zh-CN" altLang="en-US" dirty="0"/>
          </a:p>
        </p:txBody>
      </p:sp>
      <p:grpSp>
        <p:nvGrpSpPr>
          <p:cNvPr id="73" name="组合 72"/>
          <p:cNvGrpSpPr/>
          <p:nvPr/>
        </p:nvGrpSpPr>
        <p:grpSpPr>
          <a:xfrm>
            <a:off x="1577008" y="3709514"/>
            <a:ext cx="2304256" cy="1546684"/>
            <a:chOff x="1655676" y="3470070"/>
            <a:chExt cx="2304256" cy="1546684"/>
          </a:xfrm>
        </p:grpSpPr>
        <p:sp>
          <p:nvSpPr>
            <p:cNvPr id="5" name="椭圆 4"/>
            <p:cNvSpPr/>
            <p:nvPr/>
          </p:nvSpPr>
          <p:spPr>
            <a:xfrm>
              <a:off x="1655676" y="3470070"/>
              <a:ext cx="504056" cy="504056"/>
            </a:xfrm>
            <a:prstGeom prst="ellipse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chemeClr val="tx1"/>
                  </a:solidFill>
                </a:rPr>
                <a:t>1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6" name="椭圆 5"/>
            <p:cNvSpPr/>
            <p:nvPr/>
          </p:nvSpPr>
          <p:spPr>
            <a:xfrm>
              <a:off x="2555776" y="3470070"/>
              <a:ext cx="504056" cy="504056"/>
            </a:xfrm>
            <a:prstGeom prst="ellipse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chemeClr val="tx1"/>
                  </a:solidFill>
                </a:rPr>
                <a:t>3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7" name="椭圆 6"/>
            <p:cNvSpPr/>
            <p:nvPr/>
          </p:nvSpPr>
          <p:spPr>
            <a:xfrm>
              <a:off x="3455876" y="3470070"/>
              <a:ext cx="504056" cy="504056"/>
            </a:xfrm>
            <a:prstGeom prst="ellipse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chemeClr val="tx1"/>
                  </a:solidFill>
                </a:rPr>
                <a:t>5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" name="椭圆 7"/>
            <p:cNvSpPr/>
            <p:nvPr/>
          </p:nvSpPr>
          <p:spPr>
            <a:xfrm>
              <a:off x="1655676" y="4512698"/>
              <a:ext cx="504056" cy="504056"/>
            </a:xfrm>
            <a:prstGeom prst="ellipse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chemeClr val="tx1"/>
                  </a:solidFill>
                </a:rPr>
                <a:t>2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9" name="椭圆 8"/>
            <p:cNvSpPr/>
            <p:nvPr/>
          </p:nvSpPr>
          <p:spPr>
            <a:xfrm>
              <a:off x="2555776" y="4512698"/>
              <a:ext cx="504056" cy="504056"/>
            </a:xfrm>
            <a:prstGeom prst="ellipse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chemeClr val="tx1"/>
                  </a:solidFill>
                </a:rPr>
                <a:t>4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3455876" y="4512698"/>
              <a:ext cx="504056" cy="504056"/>
            </a:xfrm>
            <a:prstGeom prst="ellipse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solidFill>
                    <a:schemeClr val="tx1"/>
                  </a:solidFill>
                </a:rPr>
                <a:t>6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11" name="直接箭头连接符 10"/>
            <p:cNvCxnSpPr>
              <a:stCxn id="5" idx="6"/>
              <a:endCxn id="6" idx="2"/>
            </p:cNvCxnSpPr>
            <p:nvPr/>
          </p:nvCxnSpPr>
          <p:spPr>
            <a:xfrm>
              <a:off x="2159732" y="3722098"/>
              <a:ext cx="396044" cy="0"/>
            </a:xfrm>
            <a:prstGeom prst="straightConnector1">
              <a:avLst/>
            </a:prstGeom>
            <a:ln w="38100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箭头连接符 11"/>
            <p:cNvCxnSpPr>
              <a:stCxn id="8" idx="6"/>
              <a:endCxn id="9" idx="2"/>
            </p:cNvCxnSpPr>
            <p:nvPr/>
          </p:nvCxnSpPr>
          <p:spPr>
            <a:xfrm>
              <a:off x="2159732" y="4764726"/>
              <a:ext cx="396044" cy="0"/>
            </a:xfrm>
            <a:prstGeom prst="straightConnector1">
              <a:avLst/>
            </a:prstGeom>
            <a:ln w="38100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箭头连接符 12"/>
            <p:cNvCxnSpPr>
              <a:stCxn id="6" idx="6"/>
              <a:endCxn id="7" idx="2"/>
            </p:cNvCxnSpPr>
            <p:nvPr/>
          </p:nvCxnSpPr>
          <p:spPr>
            <a:xfrm>
              <a:off x="3059832" y="3722098"/>
              <a:ext cx="396044" cy="0"/>
            </a:xfrm>
            <a:prstGeom prst="straightConnector1">
              <a:avLst/>
            </a:prstGeom>
            <a:ln w="38100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箭头连接符 13"/>
            <p:cNvCxnSpPr>
              <a:stCxn id="9" idx="6"/>
              <a:endCxn id="10" idx="2"/>
            </p:cNvCxnSpPr>
            <p:nvPr/>
          </p:nvCxnSpPr>
          <p:spPr>
            <a:xfrm>
              <a:off x="3059832" y="4764726"/>
              <a:ext cx="396044" cy="0"/>
            </a:xfrm>
            <a:prstGeom prst="straightConnector1">
              <a:avLst/>
            </a:prstGeom>
            <a:ln w="38100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箭头连接符 14"/>
            <p:cNvCxnSpPr>
              <a:stCxn id="7" idx="4"/>
              <a:endCxn id="10" idx="0"/>
            </p:cNvCxnSpPr>
            <p:nvPr/>
          </p:nvCxnSpPr>
          <p:spPr>
            <a:xfrm>
              <a:off x="3707904" y="3974126"/>
              <a:ext cx="0" cy="538572"/>
            </a:xfrm>
            <a:prstGeom prst="straightConnector1">
              <a:avLst/>
            </a:prstGeom>
            <a:ln w="38100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箭头连接符 15"/>
            <p:cNvCxnSpPr>
              <a:stCxn id="6" idx="4"/>
              <a:endCxn id="9" idx="0"/>
            </p:cNvCxnSpPr>
            <p:nvPr/>
          </p:nvCxnSpPr>
          <p:spPr>
            <a:xfrm>
              <a:off x="2807804" y="3974126"/>
              <a:ext cx="0" cy="538572"/>
            </a:xfrm>
            <a:prstGeom prst="straightConnector1">
              <a:avLst/>
            </a:prstGeom>
            <a:ln w="38100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箭头连接符 16"/>
            <p:cNvCxnSpPr>
              <a:stCxn id="5" idx="4"/>
              <a:endCxn id="8" idx="0"/>
            </p:cNvCxnSpPr>
            <p:nvPr/>
          </p:nvCxnSpPr>
          <p:spPr>
            <a:xfrm>
              <a:off x="1907704" y="3974126"/>
              <a:ext cx="0" cy="538572"/>
            </a:xfrm>
            <a:prstGeom prst="straightConnector1">
              <a:avLst/>
            </a:prstGeom>
            <a:ln w="38100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箭头连接符 17"/>
            <p:cNvCxnSpPr>
              <a:stCxn id="9" idx="1"/>
              <a:endCxn id="5" idx="5"/>
            </p:cNvCxnSpPr>
            <p:nvPr/>
          </p:nvCxnSpPr>
          <p:spPr>
            <a:xfrm flipH="1" flipV="1">
              <a:off x="2085915" y="3900309"/>
              <a:ext cx="543678" cy="686206"/>
            </a:xfrm>
            <a:prstGeom prst="straightConnector1">
              <a:avLst/>
            </a:prstGeom>
            <a:ln w="38100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6" name="组合 95"/>
          <p:cNvGrpSpPr/>
          <p:nvPr/>
        </p:nvGrpSpPr>
        <p:grpSpPr>
          <a:xfrm>
            <a:off x="4488560" y="3199227"/>
            <a:ext cx="3112864" cy="2761666"/>
            <a:chOff x="4463988" y="2899582"/>
            <a:chExt cx="3112864" cy="2761666"/>
          </a:xfrm>
        </p:grpSpPr>
        <p:sp>
          <p:nvSpPr>
            <p:cNvPr id="22" name="椭圆 21"/>
            <p:cNvSpPr/>
            <p:nvPr/>
          </p:nvSpPr>
          <p:spPr>
            <a:xfrm>
              <a:off x="5942992" y="3005112"/>
              <a:ext cx="504056" cy="504056"/>
            </a:xfrm>
            <a:prstGeom prst="ellipse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chemeClr val="tx1"/>
                  </a:solidFill>
                </a:rPr>
                <a:t>1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5" name="椭圆 24"/>
            <p:cNvSpPr/>
            <p:nvPr/>
          </p:nvSpPr>
          <p:spPr>
            <a:xfrm>
              <a:off x="5484279" y="3722098"/>
              <a:ext cx="504056" cy="504056"/>
            </a:xfrm>
            <a:prstGeom prst="ellipse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chemeClr val="tx1"/>
                  </a:solidFill>
                </a:rPr>
                <a:t>2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30" name="椭圆 29"/>
            <p:cNvSpPr/>
            <p:nvPr/>
          </p:nvSpPr>
          <p:spPr>
            <a:xfrm>
              <a:off x="5226468" y="4476824"/>
              <a:ext cx="504056" cy="504056"/>
            </a:xfrm>
            <a:prstGeom prst="ellipse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chemeClr val="tx1"/>
                  </a:solidFill>
                </a:rPr>
                <a:t>4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34" name="椭圆 33"/>
            <p:cNvSpPr/>
            <p:nvPr/>
          </p:nvSpPr>
          <p:spPr>
            <a:xfrm>
              <a:off x="6379480" y="3722098"/>
              <a:ext cx="504056" cy="504056"/>
            </a:xfrm>
            <a:prstGeom prst="ellipse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chemeClr val="tx1"/>
                  </a:solidFill>
                </a:rPr>
                <a:t>3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38" name="椭圆 37"/>
            <p:cNvSpPr/>
            <p:nvPr/>
          </p:nvSpPr>
          <p:spPr>
            <a:xfrm>
              <a:off x="4837887" y="5157192"/>
              <a:ext cx="504056" cy="504056"/>
            </a:xfrm>
            <a:prstGeom prst="ellipse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solidFill>
                    <a:schemeClr val="tx1"/>
                  </a:solidFill>
                </a:rPr>
                <a:t>6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1" name="椭圆 40"/>
            <p:cNvSpPr/>
            <p:nvPr/>
          </p:nvSpPr>
          <p:spPr>
            <a:xfrm>
              <a:off x="6672572" y="4476824"/>
              <a:ext cx="504056" cy="504056"/>
            </a:xfrm>
            <a:prstGeom prst="ellipse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chemeClr val="tx1"/>
                  </a:solidFill>
                </a:rPr>
                <a:t>5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43" name="直接箭头连接符 42"/>
            <p:cNvCxnSpPr>
              <a:stCxn id="22" idx="4"/>
              <a:endCxn id="25" idx="0"/>
            </p:cNvCxnSpPr>
            <p:nvPr/>
          </p:nvCxnSpPr>
          <p:spPr>
            <a:xfrm flipH="1">
              <a:off x="5736307" y="3509168"/>
              <a:ext cx="458713" cy="212930"/>
            </a:xfrm>
            <a:prstGeom prst="straightConnector1">
              <a:avLst/>
            </a:prstGeom>
            <a:ln w="38100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接箭头连接符 46"/>
            <p:cNvCxnSpPr>
              <a:stCxn id="25" idx="4"/>
              <a:endCxn id="30" idx="0"/>
            </p:cNvCxnSpPr>
            <p:nvPr/>
          </p:nvCxnSpPr>
          <p:spPr>
            <a:xfrm flipH="1">
              <a:off x="5478496" y="4226154"/>
              <a:ext cx="257811" cy="250670"/>
            </a:xfrm>
            <a:prstGeom prst="straightConnector1">
              <a:avLst/>
            </a:prstGeom>
            <a:ln w="38100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直接箭头连接符 58"/>
            <p:cNvCxnSpPr>
              <a:stCxn id="30" idx="4"/>
              <a:endCxn id="38" idx="0"/>
            </p:cNvCxnSpPr>
            <p:nvPr/>
          </p:nvCxnSpPr>
          <p:spPr>
            <a:xfrm flipH="1">
              <a:off x="5089915" y="4980880"/>
              <a:ext cx="388581" cy="176312"/>
            </a:xfrm>
            <a:prstGeom prst="straightConnector1">
              <a:avLst/>
            </a:prstGeom>
            <a:ln w="38100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直接箭头连接符 64"/>
            <p:cNvCxnSpPr>
              <a:stCxn id="22" idx="4"/>
              <a:endCxn id="34" idx="0"/>
            </p:cNvCxnSpPr>
            <p:nvPr/>
          </p:nvCxnSpPr>
          <p:spPr>
            <a:xfrm>
              <a:off x="6195020" y="3509168"/>
              <a:ext cx="436488" cy="212930"/>
            </a:xfrm>
            <a:prstGeom prst="straightConnector1">
              <a:avLst/>
            </a:prstGeom>
            <a:ln w="38100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直接箭头连接符 68"/>
            <p:cNvCxnSpPr>
              <a:stCxn id="34" idx="4"/>
              <a:endCxn id="41" idx="0"/>
            </p:cNvCxnSpPr>
            <p:nvPr/>
          </p:nvCxnSpPr>
          <p:spPr>
            <a:xfrm>
              <a:off x="6631508" y="4226154"/>
              <a:ext cx="293092" cy="250670"/>
            </a:xfrm>
            <a:prstGeom prst="straightConnector1">
              <a:avLst/>
            </a:prstGeom>
            <a:ln w="38100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TextBox 73"/>
            <p:cNvSpPr txBox="1"/>
            <p:nvPr/>
          </p:nvSpPr>
          <p:spPr>
            <a:xfrm>
              <a:off x="5584729" y="2899582"/>
              <a:ext cx="27603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rgbClr val="C00000"/>
                  </a:solidFill>
                </a:rPr>
                <a:t>1</a:t>
              </a:r>
              <a:endParaRPr lang="zh-CN" altLang="en-US" b="1" dirty="0">
                <a:solidFill>
                  <a:srgbClr val="C00000"/>
                </a:solidFill>
              </a:endParaRP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5089915" y="3789460"/>
              <a:ext cx="2936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 smtClean="0">
                  <a:solidFill>
                    <a:srgbClr val="C00000"/>
                  </a:solidFill>
                </a:rPr>
                <a:t>2</a:t>
              </a:r>
              <a:endParaRPr lang="zh-CN" altLang="en-US" b="1" dirty="0">
                <a:solidFill>
                  <a:srgbClr val="C00000"/>
                </a:solidFill>
              </a:endParaRP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4837887" y="4520816"/>
              <a:ext cx="2936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 smtClean="0">
                  <a:solidFill>
                    <a:srgbClr val="C00000"/>
                  </a:solidFill>
                </a:rPr>
                <a:t>3</a:t>
              </a:r>
              <a:endParaRPr lang="zh-CN" altLang="en-US" b="1" dirty="0">
                <a:solidFill>
                  <a:srgbClr val="C00000"/>
                </a:solidFill>
              </a:endParaRPr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4463988" y="5291916"/>
              <a:ext cx="2936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 smtClean="0">
                  <a:solidFill>
                    <a:srgbClr val="C00000"/>
                  </a:solidFill>
                </a:rPr>
                <a:t>4</a:t>
              </a:r>
              <a:endParaRPr lang="zh-CN" altLang="en-US" b="1" dirty="0">
                <a:solidFill>
                  <a:srgbClr val="C00000"/>
                </a:solidFill>
              </a:endParaRPr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7029793" y="3789460"/>
              <a:ext cx="2936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 smtClean="0">
                  <a:solidFill>
                    <a:srgbClr val="C00000"/>
                  </a:solidFill>
                </a:rPr>
                <a:t>5</a:t>
              </a:r>
              <a:endParaRPr lang="zh-CN" altLang="en-US" b="1" dirty="0">
                <a:solidFill>
                  <a:srgbClr val="C00000"/>
                </a:solidFill>
              </a:endParaRPr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7283182" y="4580060"/>
              <a:ext cx="2936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 smtClean="0">
                  <a:solidFill>
                    <a:srgbClr val="C00000"/>
                  </a:solidFill>
                </a:rPr>
                <a:t>6</a:t>
              </a:r>
              <a:endParaRPr lang="zh-CN" altLang="en-US" b="1" dirty="0">
                <a:solidFill>
                  <a:srgbClr val="C00000"/>
                </a:solidFill>
              </a:endParaRPr>
            </a:p>
          </p:txBody>
        </p:sp>
        <p:cxnSp>
          <p:nvCxnSpPr>
            <p:cNvPr id="85" name="曲线连接符 84"/>
            <p:cNvCxnSpPr>
              <a:stCxn id="30" idx="2"/>
              <a:endCxn id="22" idx="2"/>
            </p:cNvCxnSpPr>
            <p:nvPr/>
          </p:nvCxnSpPr>
          <p:spPr>
            <a:xfrm rot="10800000" flipH="1">
              <a:off x="5226468" y="3257140"/>
              <a:ext cx="716524" cy="1471712"/>
            </a:xfrm>
            <a:prstGeom prst="curvedConnector3">
              <a:avLst>
                <a:gd name="adj1" fmla="val -60263"/>
              </a:avLst>
            </a:prstGeom>
            <a:ln w="38100">
              <a:solidFill>
                <a:srgbClr val="0070C0"/>
              </a:solidFill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曲线连接符 89"/>
            <p:cNvCxnSpPr>
              <a:stCxn id="41" idx="4"/>
              <a:endCxn id="38" idx="6"/>
            </p:cNvCxnSpPr>
            <p:nvPr/>
          </p:nvCxnSpPr>
          <p:spPr>
            <a:xfrm rot="5400000">
              <a:off x="5919102" y="4403722"/>
              <a:ext cx="428340" cy="1582657"/>
            </a:xfrm>
            <a:prstGeom prst="curvedConnector2">
              <a:avLst/>
            </a:prstGeom>
            <a:ln w="38100">
              <a:solidFill>
                <a:srgbClr val="00B050"/>
              </a:solidFill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曲线连接符 92"/>
            <p:cNvCxnSpPr>
              <a:stCxn id="34" idx="4"/>
              <a:endCxn id="30" idx="6"/>
            </p:cNvCxnSpPr>
            <p:nvPr/>
          </p:nvCxnSpPr>
          <p:spPr>
            <a:xfrm rot="5400000">
              <a:off x="5929667" y="4027011"/>
              <a:ext cx="502698" cy="900984"/>
            </a:xfrm>
            <a:prstGeom prst="curvedConnector2">
              <a:avLst/>
            </a:prstGeom>
            <a:ln w="38100">
              <a:solidFill>
                <a:srgbClr val="0070C0"/>
              </a:solidFill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152161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/>
              <a:t>SCC </a:t>
            </a:r>
            <a:r>
              <a:rPr lang="en-US" altLang="zh-CN" b="1" dirty="0" err="1"/>
              <a:t>Tarjan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371599" y="2276872"/>
            <a:ext cx="4964473" cy="3600400"/>
          </a:xfrm>
        </p:spPr>
        <p:txBody>
          <a:bodyPr>
            <a:normAutofit fontScale="85000" lnSpcReduction="20000"/>
          </a:bodyPr>
          <a:lstStyle/>
          <a:p>
            <a:r>
              <a:rPr lang="en-US" altLang="zh-CN" dirty="0" smtClean="0"/>
              <a:t>low(u</a:t>
            </a:r>
            <a:r>
              <a:rPr lang="en-US" altLang="zh-CN" dirty="0"/>
              <a:t>)</a:t>
            </a:r>
            <a:r>
              <a:rPr lang="zh-CN" altLang="zh-CN" dirty="0" smtClean="0"/>
              <a:t>为</a:t>
            </a:r>
            <a:r>
              <a:rPr lang="zh-CN" altLang="en-US" b="1" dirty="0" smtClean="0">
                <a:solidFill>
                  <a:srgbClr val="C00000"/>
                </a:solidFill>
              </a:rPr>
              <a:t>从</a:t>
            </a:r>
            <a:r>
              <a:rPr lang="en-US" altLang="zh-CN" b="1" dirty="0" smtClean="0">
                <a:solidFill>
                  <a:srgbClr val="C00000"/>
                </a:solidFill>
              </a:rPr>
              <a:t>u</a:t>
            </a:r>
            <a:r>
              <a:rPr lang="zh-CN" altLang="en-US" b="1" dirty="0" smtClean="0">
                <a:solidFill>
                  <a:srgbClr val="C00000"/>
                </a:solidFill>
              </a:rPr>
              <a:t>出发的搜索树中</a:t>
            </a:r>
            <a:r>
              <a:rPr lang="zh-CN" altLang="zh-CN" dirty="0" smtClean="0"/>
              <a:t>能够</a:t>
            </a:r>
            <a:r>
              <a:rPr lang="zh-CN" altLang="zh-CN" dirty="0"/>
              <a:t>追溯到的</a:t>
            </a:r>
            <a:r>
              <a:rPr lang="zh-CN" altLang="zh-CN" b="1" dirty="0">
                <a:solidFill>
                  <a:srgbClr val="C00000"/>
                </a:solidFill>
              </a:rPr>
              <a:t>最早的栈中节点</a:t>
            </a:r>
            <a:r>
              <a:rPr lang="zh-CN" altLang="zh-CN" dirty="0"/>
              <a:t>的次序号</a:t>
            </a:r>
            <a:r>
              <a:rPr lang="zh-CN" altLang="zh-CN" dirty="0" smtClean="0"/>
              <a:t>。</a:t>
            </a:r>
            <a:endParaRPr lang="en-US" altLang="zh-CN" dirty="0"/>
          </a:p>
          <a:p>
            <a:pPr indent="0">
              <a:buNone/>
            </a:pPr>
            <a:r>
              <a:rPr lang="en-US" altLang="zh-CN" b="1" dirty="0"/>
              <a:t> </a:t>
            </a:r>
            <a:r>
              <a:rPr lang="en-US" altLang="zh-CN" b="1" dirty="0" smtClean="0"/>
              <a:t>    low(u)=min</a:t>
            </a:r>
            <a:endParaRPr lang="zh-CN" altLang="zh-CN" dirty="0"/>
          </a:p>
          <a:p>
            <a:pPr indent="0">
              <a:buNone/>
            </a:pPr>
            <a:r>
              <a:rPr lang="en-US" altLang="zh-CN" b="1" dirty="0"/>
              <a:t>     {</a:t>
            </a:r>
            <a:endParaRPr lang="zh-CN" altLang="zh-CN" dirty="0"/>
          </a:p>
          <a:p>
            <a:pPr indent="0">
              <a:buNone/>
            </a:pPr>
            <a:r>
              <a:rPr lang="en-US" altLang="zh-CN" b="1" dirty="0"/>
              <a:t>          </a:t>
            </a:r>
            <a:r>
              <a:rPr lang="en-US" altLang="zh-CN" b="1" dirty="0" err="1" smtClean="0"/>
              <a:t>dfn</a:t>
            </a:r>
            <a:r>
              <a:rPr lang="en-US" altLang="zh-CN" b="1" dirty="0" smtClean="0"/>
              <a:t>(u</a:t>
            </a:r>
            <a:r>
              <a:rPr lang="en-US" altLang="zh-CN" b="1" dirty="0"/>
              <a:t>),</a:t>
            </a:r>
            <a:endParaRPr lang="zh-CN" altLang="zh-CN" dirty="0"/>
          </a:p>
          <a:p>
            <a:pPr indent="0">
              <a:buNone/>
            </a:pPr>
            <a:r>
              <a:rPr lang="en-US" altLang="zh-CN" b="1" dirty="0"/>
              <a:t>          </a:t>
            </a:r>
            <a:r>
              <a:rPr lang="en-US" altLang="zh-CN" b="1" dirty="0" smtClean="0"/>
              <a:t>low(v</a:t>
            </a:r>
            <a:r>
              <a:rPr lang="en-US" altLang="zh-CN" b="1" dirty="0"/>
              <a:t>), (u, v)</a:t>
            </a:r>
            <a:r>
              <a:rPr lang="zh-CN" altLang="zh-CN" b="1" dirty="0"/>
              <a:t>为</a:t>
            </a:r>
            <a:r>
              <a:rPr lang="zh-CN" altLang="zh-CN" b="1" dirty="0">
                <a:solidFill>
                  <a:srgbClr val="0070C0"/>
                </a:solidFill>
              </a:rPr>
              <a:t>树枝边</a:t>
            </a:r>
            <a:r>
              <a:rPr lang="zh-CN" altLang="zh-CN" b="1" dirty="0"/>
              <a:t>，</a:t>
            </a:r>
            <a:r>
              <a:rPr lang="en-US" altLang="zh-CN" b="1" dirty="0"/>
              <a:t>u</a:t>
            </a:r>
            <a:r>
              <a:rPr lang="zh-CN" altLang="zh-CN" b="1" dirty="0"/>
              <a:t>为</a:t>
            </a:r>
            <a:r>
              <a:rPr lang="en-US" altLang="zh-CN" b="1" dirty="0"/>
              <a:t>v</a:t>
            </a:r>
            <a:r>
              <a:rPr lang="zh-CN" altLang="zh-CN" b="1" dirty="0"/>
              <a:t>的父节点</a:t>
            </a:r>
            <a:endParaRPr lang="zh-CN" altLang="zh-CN" dirty="0"/>
          </a:p>
          <a:p>
            <a:pPr indent="0">
              <a:buNone/>
            </a:pPr>
            <a:r>
              <a:rPr lang="en-US" altLang="zh-CN" b="1" dirty="0"/>
              <a:t>         </a:t>
            </a:r>
            <a:r>
              <a:rPr lang="en-US" altLang="zh-CN" b="1" dirty="0" smtClean="0"/>
              <a:t> </a:t>
            </a:r>
            <a:r>
              <a:rPr lang="en-US" altLang="zh-CN" b="1" dirty="0" err="1" smtClean="0"/>
              <a:t>dfn</a:t>
            </a:r>
            <a:r>
              <a:rPr lang="en-US" altLang="zh-CN" b="1" dirty="0" smtClean="0"/>
              <a:t>(v), </a:t>
            </a:r>
            <a:r>
              <a:rPr lang="en-US" altLang="zh-CN" b="1" dirty="0"/>
              <a:t>(u, v)</a:t>
            </a:r>
            <a:r>
              <a:rPr lang="zh-CN" altLang="zh-CN" b="1" dirty="0"/>
              <a:t>为指向栈中节点的</a:t>
            </a:r>
            <a:r>
              <a:rPr lang="zh-CN" altLang="zh-CN" b="1" dirty="0">
                <a:solidFill>
                  <a:srgbClr val="0070C0"/>
                </a:solidFill>
              </a:rPr>
              <a:t>后向边</a:t>
            </a:r>
            <a:r>
              <a:rPr lang="en-US" altLang="zh-CN" b="1" dirty="0"/>
              <a:t>(</a:t>
            </a:r>
            <a:r>
              <a:rPr lang="zh-CN" altLang="zh-CN" b="1" dirty="0"/>
              <a:t>非</a:t>
            </a:r>
            <a:r>
              <a:rPr lang="zh-CN" altLang="zh-CN" b="1" dirty="0">
                <a:solidFill>
                  <a:srgbClr val="00B050"/>
                </a:solidFill>
              </a:rPr>
              <a:t>横叉边</a:t>
            </a:r>
            <a:r>
              <a:rPr lang="en-US" altLang="zh-CN" b="1" dirty="0"/>
              <a:t>)</a:t>
            </a:r>
            <a:endParaRPr lang="zh-CN" altLang="zh-CN" dirty="0"/>
          </a:p>
          <a:p>
            <a:pPr indent="0">
              <a:buNone/>
            </a:pPr>
            <a:r>
              <a:rPr lang="en-US" altLang="zh-CN" b="1" dirty="0"/>
              <a:t>     }</a:t>
            </a:r>
            <a:endParaRPr lang="en-US" altLang="zh-CN" dirty="0" smtClean="0"/>
          </a:p>
          <a:p>
            <a:r>
              <a:rPr lang="zh-CN" altLang="zh-CN" b="1" dirty="0" smtClean="0">
                <a:solidFill>
                  <a:srgbClr val="C00000"/>
                </a:solidFill>
              </a:rPr>
              <a:t>当</a:t>
            </a:r>
            <a:r>
              <a:rPr lang="en-US" altLang="zh-CN" b="1" dirty="0" err="1" smtClean="0">
                <a:solidFill>
                  <a:srgbClr val="C00000"/>
                </a:solidFill>
              </a:rPr>
              <a:t>dfn</a:t>
            </a:r>
            <a:r>
              <a:rPr lang="en-US" altLang="zh-CN" b="1" dirty="0" smtClean="0">
                <a:solidFill>
                  <a:srgbClr val="C00000"/>
                </a:solidFill>
              </a:rPr>
              <a:t>(u)=low(u</a:t>
            </a:r>
            <a:r>
              <a:rPr lang="en-US" altLang="zh-CN" b="1" dirty="0">
                <a:solidFill>
                  <a:srgbClr val="C00000"/>
                </a:solidFill>
              </a:rPr>
              <a:t>)</a:t>
            </a:r>
            <a:r>
              <a:rPr lang="zh-CN" altLang="zh-CN" b="1" dirty="0">
                <a:solidFill>
                  <a:srgbClr val="C00000"/>
                </a:solidFill>
              </a:rPr>
              <a:t>时，以</a:t>
            </a:r>
            <a:r>
              <a:rPr lang="en-US" altLang="zh-CN" b="1" dirty="0">
                <a:solidFill>
                  <a:srgbClr val="C00000"/>
                </a:solidFill>
              </a:rPr>
              <a:t>u</a:t>
            </a:r>
            <a:r>
              <a:rPr lang="zh-CN" altLang="zh-CN" b="1" dirty="0">
                <a:solidFill>
                  <a:srgbClr val="C00000"/>
                </a:solidFill>
              </a:rPr>
              <a:t>为根的搜索子树上所有节点是一个强连通分量</a:t>
            </a:r>
            <a:r>
              <a:rPr lang="zh-CN" altLang="zh-CN" b="1" dirty="0" smtClean="0">
                <a:solidFill>
                  <a:srgbClr val="C00000"/>
                </a:solidFill>
              </a:rPr>
              <a:t>。</a:t>
            </a:r>
            <a:endParaRPr lang="en-US" altLang="zh-CN" dirty="0" smtClean="0">
              <a:solidFill>
                <a:srgbClr val="C00000"/>
              </a:solidFill>
            </a:endParaRPr>
          </a:p>
          <a:p>
            <a:endParaRPr lang="zh-CN" altLang="en-US" dirty="0"/>
          </a:p>
        </p:txBody>
      </p:sp>
      <p:grpSp>
        <p:nvGrpSpPr>
          <p:cNvPr id="5" name="组合 4"/>
          <p:cNvGrpSpPr/>
          <p:nvPr/>
        </p:nvGrpSpPr>
        <p:grpSpPr>
          <a:xfrm>
            <a:off x="6063974" y="2252604"/>
            <a:ext cx="2178124" cy="2793674"/>
            <a:chOff x="4463988" y="2820445"/>
            <a:chExt cx="2993018" cy="3838862"/>
          </a:xfrm>
        </p:grpSpPr>
        <p:sp>
          <p:nvSpPr>
            <p:cNvPr id="6" name="椭圆 5"/>
            <p:cNvSpPr/>
            <p:nvPr/>
          </p:nvSpPr>
          <p:spPr>
            <a:xfrm>
              <a:off x="5942992" y="3005112"/>
              <a:ext cx="504056" cy="504056"/>
            </a:xfrm>
            <a:prstGeom prst="ellipse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chemeClr val="tx1"/>
                  </a:solidFill>
                </a:rPr>
                <a:t>1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7" name="椭圆 6"/>
            <p:cNvSpPr/>
            <p:nvPr/>
          </p:nvSpPr>
          <p:spPr>
            <a:xfrm>
              <a:off x="5484279" y="3722098"/>
              <a:ext cx="504056" cy="504056"/>
            </a:xfrm>
            <a:prstGeom prst="ellipse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chemeClr val="tx1"/>
                  </a:solidFill>
                </a:rPr>
                <a:t>2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" name="椭圆 7"/>
            <p:cNvSpPr/>
            <p:nvPr/>
          </p:nvSpPr>
          <p:spPr>
            <a:xfrm>
              <a:off x="5226468" y="4476824"/>
              <a:ext cx="504056" cy="504056"/>
            </a:xfrm>
            <a:prstGeom prst="ellipse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chemeClr val="tx1"/>
                  </a:solidFill>
                </a:rPr>
                <a:t>4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9" name="椭圆 8"/>
            <p:cNvSpPr/>
            <p:nvPr/>
          </p:nvSpPr>
          <p:spPr>
            <a:xfrm>
              <a:off x="6379480" y="3722098"/>
              <a:ext cx="504056" cy="504056"/>
            </a:xfrm>
            <a:prstGeom prst="ellipse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chemeClr val="tx1"/>
                  </a:solidFill>
                </a:rPr>
                <a:t>3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4837887" y="5157192"/>
              <a:ext cx="504056" cy="504056"/>
            </a:xfrm>
            <a:prstGeom prst="ellipse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solidFill>
                    <a:schemeClr val="tx1"/>
                  </a:solidFill>
                </a:rPr>
                <a:t>6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6672572" y="4476824"/>
              <a:ext cx="504056" cy="504056"/>
            </a:xfrm>
            <a:prstGeom prst="ellipse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chemeClr val="tx1"/>
                  </a:solidFill>
                </a:rPr>
                <a:t>5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12" name="直接箭头连接符 11"/>
            <p:cNvCxnSpPr>
              <a:stCxn id="6" idx="4"/>
              <a:endCxn id="7" idx="0"/>
            </p:cNvCxnSpPr>
            <p:nvPr/>
          </p:nvCxnSpPr>
          <p:spPr>
            <a:xfrm flipH="1">
              <a:off x="5736307" y="3509168"/>
              <a:ext cx="458713" cy="212930"/>
            </a:xfrm>
            <a:prstGeom prst="straightConnector1">
              <a:avLst/>
            </a:prstGeom>
            <a:ln w="38100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箭头连接符 12"/>
            <p:cNvCxnSpPr>
              <a:stCxn id="7" idx="4"/>
              <a:endCxn id="8" idx="0"/>
            </p:cNvCxnSpPr>
            <p:nvPr/>
          </p:nvCxnSpPr>
          <p:spPr>
            <a:xfrm flipH="1">
              <a:off x="5478496" y="4226154"/>
              <a:ext cx="257811" cy="250670"/>
            </a:xfrm>
            <a:prstGeom prst="straightConnector1">
              <a:avLst/>
            </a:prstGeom>
            <a:ln w="38100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箭头连接符 13"/>
            <p:cNvCxnSpPr>
              <a:stCxn id="8" idx="4"/>
              <a:endCxn id="10" idx="0"/>
            </p:cNvCxnSpPr>
            <p:nvPr/>
          </p:nvCxnSpPr>
          <p:spPr>
            <a:xfrm flipH="1">
              <a:off x="5089915" y="4980880"/>
              <a:ext cx="388581" cy="176312"/>
            </a:xfrm>
            <a:prstGeom prst="straightConnector1">
              <a:avLst/>
            </a:prstGeom>
            <a:ln w="38100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箭头连接符 14"/>
            <p:cNvCxnSpPr>
              <a:stCxn id="6" idx="4"/>
              <a:endCxn id="9" idx="0"/>
            </p:cNvCxnSpPr>
            <p:nvPr/>
          </p:nvCxnSpPr>
          <p:spPr>
            <a:xfrm>
              <a:off x="6195020" y="3509168"/>
              <a:ext cx="436488" cy="212930"/>
            </a:xfrm>
            <a:prstGeom prst="straightConnector1">
              <a:avLst/>
            </a:prstGeom>
            <a:ln w="38100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箭头连接符 15"/>
            <p:cNvCxnSpPr>
              <a:stCxn id="9" idx="4"/>
              <a:endCxn id="11" idx="0"/>
            </p:cNvCxnSpPr>
            <p:nvPr/>
          </p:nvCxnSpPr>
          <p:spPr>
            <a:xfrm>
              <a:off x="6631508" y="4226154"/>
              <a:ext cx="293092" cy="250670"/>
            </a:xfrm>
            <a:prstGeom prst="straightConnector1">
              <a:avLst/>
            </a:prstGeom>
            <a:ln w="38100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/>
            <p:cNvSpPr txBox="1"/>
            <p:nvPr/>
          </p:nvSpPr>
          <p:spPr>
            <a:xfrm>
              <a:off x="5598288" y="2820445"/>
              <a:ext cx="27603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rgbClr val="C00000"/>
                  </a:solidFill>
                </a:rPr>
                <a:t>1</a:t>
              </a:r>
              <a:endParaRPr lang="zh-CN" altLang="en-US" b="1" dirty="0">
                <a:solidFill>
                  <a:srgbClr val="C00000"/>
                </a:solidFill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089915" y="3789460"/>
              <a:ext cx="2936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 smtClean="0">
                  <a:solidFill>
                    <a:srgbClr val="C00000"/>
                  </a:solidFill>
                </a:rPr>
                <a:t>2</a:t>
              </a:r>
              <a:endParaRPr lang="zh-CN" altLang="en-US" b="1" dirty="0">
                <a:solidFill>
                  <a:srgbClr val="C00000"/>
                </a:solidFill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837887" y="4520816"/>
              <a:ext cx="2936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 smtClean="0">
                  <a:solidFill>
                    <a:srgbClr val="C00000"/>
                  </a:solidFill>
                </a:rPr>
                <a:t>3</a:t>
              </a:r>
              <a:endParaRPr lang="zh-CN" altLang="en-US" b="1" dirty="0">
                <a:solidFill>
                  <a:srgbClr val="C00000"/>
                </a:solidFill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463988" y="5291916"/>
              <a:ext cx="2936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 smtClean="0">
                  <a:solidFill>
                    <a:srgbClr val="C00000"/>
                  </a:solidFill>
                </a:rPr>
                <a:t>4</a:t>
              </a:r>
              <a:endParaRPr lang="zh-CN" altLang="en-US" b="1" dirty="0">
                <a:solidFill>
                  <a:srgbClr val="C00000"/>
                </a:solidFill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7029793" y="3789460"/>
              <a:ext cx="2936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 smtClean="0">
                  <a:solidFill>
                    <a:srgbClr val="C00000"/>
                  </a:solidFill>
                </a:rPr>
                <a:t>5</a:t>
              </a:r>
              <a:endParaRPr lang="zh-CN" altLang="en-US" b="1" dirty="0">
                <a:solidFill>
                  <a:srgbClr val="C00000"/>
                </a:solidFill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7163336" y="4580060"/>
              <a:ext cx="2936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 smtClean="0">
                  <a:solidFill>
                    <a:srgbClr val="C00000"/>
                  </a:solidFill>
                </a:rPr>
                <a:t>6</a:t>
              </a:r>
              <a:endParaRPr lang="zh-CN" altLang="en-US" b="1" dirty="0">
                <a:solidFill>
                  <a:srgbClr val="C00000"/>
                </a:solidFill>
              </a:endParaRPr>
            </a:p>
          </p:txBody>
        </p:sp>
        <p:cxnSp>
          <p:nvCxnSpPr>
            <p:cNvPr id="23" name="曲线连接符 22"/>
            <p:cNvCxnSpPr>
              <a:stCxn id="8" idx="2"/>
              <a:endCxn id="6" idx="2"/>
            </p:cNvCxnSpPr>
            <p:nvPr/>
          </p:nvCxnSpPr>
          <p:spPr>
            <a:xfrm rot="10800000" flipH="1">
              <a:off x="5226468" y="3257140"/>
              <a:ext cx="716524" cy="1471712"/>
            </a:xfrm>
            <a:prstGeom prst="curvedConnector3">
              <a:avLst>
                <a:gd name="adj1" fmla="val -60263"/>
              </a:avLst>
            </a:prstGeom>
            <a:ln w="38100">
              <a:solidFill>
                <a:srgbClr val="0070C0"/>
              </a:solidFill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曲线连接符 23"/>
            <p:cNvCxnSpPr>
              <a:stCxn id="11" idx="4"/>
              <a:endCxn id="10" idx="6"/>
            </p:cNvCxnSpPr>
            <p:nvPr/>
          </p:nvCxnSpPr>
          <p:spPr>
            <a:xfrm rot="5400000">
              <a:off x="5919102" y="4403722"/>
              <a:ext cx="428340" cy="1582657"/>
            </a:xfrm>
            <a:prstGeom prst="curvedConnector2">
              <a:avLst/>
            </a:prstGeom>
            <a:ln w="38100">
              <a:solidFill>
                <a:srgbClr val="00B050"/>
              </a:solidFill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曲线连接符 24"/>
            <p:cNvCxnSpPr>
              <a:stCxn id="9" idx="4"/>
              <a:endCxn id="8" idx="6"/>
            </p:cNvCxnSpPr>
            <p:nvPr/>
          </p:nvCxnSpPr>
          <p:spPr>
            <a:xfrm rot="5400000">
              <a:off x="5929667" y="4027011"/>
              <a:ext cx="502698" cy="900984"/>
            </a:xfrm>
            <a:prstGeom prst="curvedConnector2">
              <a:avLst/>
            </a:prstGeom>
            <a:ln w="38100">
              <a:solidFill>
                <a:srgbClr val="0070C0"/>
              </a:solidFill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/>
            <p:cNvSpPr txBox="1"/>
            <p:nvPr/>
          </p:nvSpPr>
          <p:spPr>
            <a:xfrm>
              <a:off x="4837887" y="5711413"/>
              <a:ext cx="2310490" cy="9478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b="1" dirty="0" smtClean="0">
                  <a:solidFill>
                    <a:srgbClr val="0070C0"/>
                  </a:solidFill>
                </a:rPr>
                <a:t>蓝色实箭头：树边</a:t>
              </a:r>
              <a:endParaRPr lang="en-US" altLang="zh-CN" sz="1400" b="1" dirty="0" smtClean="0">
                <a:solidFill>
                  <a:srgbClr val="0070C0"/>
                </a:solidFill>
              </a:endParaRPr>
            </a:p>
            <a:p>
              <a:r>
                <a:rPr lang="zh-CN" altLang="en-US" sz="1400" b="1" dirty="0" smtClean="0">
                  <a:solidFill>
                    <a:srgbClr val="0070C0"/>
                  </a:solidFill>
                </a:rPr>
                <a:t>蓝色虚箭头：后向边</a:t>
              </a:r>
              <a:endParaRPr lang="en-US" altLang="zh-CN" sz="1400" b="1" dirty="0" smtClean="0">
                <a:solidFill>
                  <a:srgbClr val="0070C0"/>
                </a:solidFill>
              </a:endParaRPr>
            </a:p>
            <a:p>
              <a:r>
                <a:rPr lang="zh-CN" altLang="en-US" sz="1400" b="1" dirty="0" smtClean="0">
                  <a:solidFill>
                    <a:srgbClr val="00B050"/>
                  </a:solidFill>
                </a:rPr>
                <a:t>绿色虚箭头：横叉边</a:t>
              </a:r>
              <a:endParaRPr lang="zh-CN" altLang="en-US" sz="1400" b="1" dirty="0">
                <a:solidFill>
                  <a:srgbClr val="00B05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25489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324980" y="2639400"/>
            <a:ext cx="2304256" cy="1546684"/>
            <a:chOff x="1655676" y="3470070"/>
            <a:chExt cx="2304256" cy="1546684"/>
          </a:xfrm>
        </p:grpSpPr>
        <p:sp>
          <p:nvSpPr>
            <p:cNvPr id="5" name="椭圆 4"/>
            <p:cNvSpPr/>
            <p:nvPr/>
          </p:nvSpPr>
          <p:spPr>
            <a:xfrm>
              <a:off x="1655676" y="3470070"/>
              <a:ext cx="504056" cy="504056"/>
            </a:xfrm>
            <a:prstGeom prst="ellipse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chemeClr val="tx1"/>
                  </a:solidFill>
                </a:rPr>
                <a:t>1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6" name="椭圆 5"/>
            <p:cNvSpPr/>
            <p:nvPr/>
          </p:nvSpPr>
          <p:spPr>
            <a:xfrm>
              <a:off x="2555776" y="3470070"/>
              <a:ext cx="504056" cy="504056"/>
            </a:xfrm>
            <a:prstGeom prst="ellipse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chemeClr val="tx1"/>
                  </a:solidFill>
                </a:rPr>
                <a:t>3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7" name="椭圆 6"/>
            <p:cNvSpPr/>
            <p:nvPr/>
          </p:nvSpPr>
          <p:spPr>
            <a:xfrm>
              <a:off x="3455876" y="3470070"/>
              <a:ext cx="504056" cy="504056"/>
            </a:xfrm>
            <a:prstGeom prst="ellipse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chemeClr val="tx1"/>
                  </a:solidFill>
                </a:rPr>
                <a:t>5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" name="椭圆 7"/>
            <p:cNvSpPr/>
            <p:nvPr/>
          </p:nvSpPr>
          <p:spPr>
            <a:xfrm>
              <a:off x="1655676" y="4512698"/>
              <a:ext cx="504056" cy="504056"/>
            </a:xfrm>
            <a:prstGeom prst="ellipse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chemeClr val="tx1"/>
                  </a:solidFill>
                </a:rPr>
                <a:t>2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9" name="椭圆 8"/>
            <p:cNvSpPr/>
            <p:nvPr/>
          </p:nvSpPr>
          <p:spPr>
            <a:xfrm>
              <a:off x="2555776" y="4512698"/>
              <a:ext cx="504056" cy="504056"/>
            </a:xfrm>
            <a:prstGeom prst="ellipse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chemeClr val="tx1"/>
                  </a:solidFill>
                </a:rPr>
                <a:t>4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3455876" y="4512698"/>
              <a:ext cx="504056" cy="504056"/>
            </a:xfrm>
            <a:prstGeom prst="ellipse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solidFill>
                    <a:schemeClr val="tx1"/>
                  </a:solidFill>
                </a:rPr>
                <a:t>6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11" name="直接箭头连接符 10"/>
            <p:cNvCxnSpPr>
              <a:stCxn id="5" idx="6"/>
              <a:endCxn id="6" idx="2"/>
            </p:cNvCxnSpPr>
            <p:nvPr/>
          </p:nvCxnSpPr>
          <p:spPr>
            <a:xfrm>
              <a:off x="2159732" y="3722098"/>
              <a:ext cx="396044" cy="0"/>
            </a:xfrm>
            <a:prstGeom prst="straightConnector1">
              <a:avLst/>
            </a:prstGeom>
            <a:ln w="38100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箭头连接符 11"/>
            <p:cNvCxnSpPr>
              <a:stCxn id="8" idx="6"/>
              <a:endCxn id="9" idx="2"/>
            </p:cNvCxnSpPr>
            <p:nvPr/>
          </p:nvCxnSpPr>
          <p:spPr>
            <a:xfrm>
              <a:off x="2159732" y="4764726"/>
              <a:ext cx="396044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箭头连接符 12"/>
            <p:cNvCxnSpPr>
              <a:stCxn id="6" idx="6"/>
              <a:endCxn id="7" idx="2"/>
            </p:cNvCxnSpPr>
            <p:nvPr/>
          </p:nvCxnSpPr>
          <p:spPr>
            <a:xfrm>
              <a:off x="3059832" y="3722098"/>
              <a:ext cx="396044" cy="0"/>
            </a:xfrm>
            <a:prstGeom prst="straightConnector1">
              <a:avLst/>
            </a:prstGeom>
            <a:ln w="38100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箭头连接符 13"/>
            <p:cNvCxnSpPr>
              <a:stCxn id="9" idx="6"/>
              <a:endCxn id="10" idx="2"/>
            </p:cNvCxnSpPr>
            <p:nvPr/>
          </p:nvCxnSpPr>
          <p:spPr>
            <a:xfrm>
              <a:off x="3059832" y="4764726"/>
              <a:ext cx="396044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箭头连接符 14"/>
            <p:cNvCxnSpPr>
              <a:stCxn id="7" idx="4"/>
              <a:endCxn id="10" idx="0"/>
            </p:cNvCxnSpPr>
            <p:nvPr/>
          </p:nvCxnSpPr>
          <p:spPr>
            <a:xfrm>
              <a:off x="3707904" y="3974126"/>
              <a:ext cx="0" cy="538572"/>
            </a:xfrm>
            <a:prstGeom prst="straightConnector1">
              <a:avLst/>
            </a:prstGeom>
            <a:ln w="38100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箭头连接符 15"/>
            <p:cNvCxnSpPr>
              <a:stCxn id="6" idx="4"/>
              <a:endCxn id="9" idx="0"/>
            </p:cNvCxnSpPr>
            <p:nvPr/>
          </p:nvCxnSpPr>
          <p:spPr>
            <a:xfrm>
              <a:off x="2807804" y="3974126"/>
              <a:ext cx="0" cy="538572"/>
            </a:xfrm>
            <a:prstGeom prst="straightConnector1">
              <a:avLst/>
            </a:prstGeom>
            <a:ln w="38100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箭头连接符 16"/>
            <p:cNvCxnSpPr>
              <a:stCxn id="5" idx="4"/>
              <a:endCxn id="8" idx="0"/>
            </p:cNvCxnSpPr>
            <p:nvPr/>
          </p:nvCxnSpPr>
          <p:spPr>
            <a:xfrm>
              <a:off x="1907704" y="3974126"/>
              <a:ext cx="0" cy="538572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箭头连接符 17"/>
            <p:cNvCxnSpPr>
              <a:stCxn id="9" idx="1"/>
              <a:endCxn id="5" idx="5"/>
            </p:cNvCxnSpPr>
            <p:nvPr/>
          </p:nvCxnSpPr>
          <p:spPr>
            <a:xfrm flipH="1" flipV="1">
              <a:off x="2085915" y="3900309"/>
              <a:ext cx="543678" cy="686206"/>
            </a:xfrm>
            <a:prstGeom prst="straightConnector1">
              <a:avLst/>
            </a:prstGeom>
            <a:ln w="38100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TextBox 18"/>
          <p:cNvSpPr txBox="1"/>
          <p:nvPr/>
        </p:nvSpPr>
        <p:spPr>
          <a:xfrm>
            <a:off x="1459648" y="4643029"/>
            <a:ext cx="9562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/>
              <a:t>(</a:t>
            </a:r>
            <a:r>
              <a:rPr lang="en-US" altLang="zh-CN" sz="1600" dirty="0" err="1" smtClean="0"/>
              <a:t>dfn</a:t>
            </a:r>
            <a:r>
              <a:rPr lang="en-US" altLang="zh-CN" sz="1600" dirty="0" smtClean="0"/>
              <a:t>, low)</a:t>
            </a:r>
            <a:endParaRPr lang="zh-CN" altLang="en-US" sz="1600" dirty="0"/>
          </a:p>
        </p:txBody>
      </p:sp>
      <p:sp>
        <p:nvSpPr>
          <p:cNvPr id="20" name="TextBox 19"/>
          <p:cNvSpPr txBox="1"/>
          <p:nvPr/>
        </p:nvSpPr>
        <p:spPr>
          <a:xfrm>
            <a:off x="1337916" y="2219313"/>
            <a:ext cx="5998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rgbClr val="C00000"/>
                </a:solidFill>
              </a:rPr>
              <a:t>(1, 1)</a:t>
            </a:r>
            <a:endParaRPr lang="zh-CN" altLang="en-US" sz="1600" b="1" dirty="0">
              <a:solidFill>
                <a:srgbClr val="C0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337916" y="4238396"/>
            <a:ext cx="6254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rgbClr val="C00000"/>
                </a:solidFill>
              </a:rPr>
              <a:t>(2, 2)</a:t>
            </a:r>
            <a:endParaRPr lang="zh-CN" altLang="en-US" sz="1600" b="1" dirty="0">
              <a:solidFill>
                <a:srgbClr val="C0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122225" y="4238396"/>
            <a:ext cx="6254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rgbClr val="C00000"/>
                </a:solidFill>
              </a:rPr>
              <a:t>(3, 3)</a:t>
            </a:r>
            <a:endParaRPr lang="zh-CN" altLang="en-US" sz="1600" b="1" dirty="0">
              <a:solidFill>
                <a:srgbClr val="C0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064462" y="4238396"/>
            <a:ext cx="6254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rgbClr val="C00000"/>
                </a:solidFill>
              </a:rPr>
              <a:t>(4, 4)</a:t>
            </a:r>
            <a:endParaRPr lang="zh-CN" altLang="en-US" sz="1600" b="1" dirty="0">
              <a:solidFill>
                <a:srgbClr val="C00000"/>
              </a:solidFill>
            </a:endParaRPr>
          </a:p>
        </p:txBody>
      </p:sp>
      <p:graphicFrame>
        <p:nvGraphicFramePr>
          <p:cNvPr id="24" name="表格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9038489"/>
              </p:ext>
            </p:extLst>
          </p:nvPr>
        </p:nvGraphicFramePr>
        <p:xfrm>
          <a:off x="3923928" y="2702724"/>
          <a:ext cx="720080" cy="1483360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7200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6</a:t>
                      </a:r>
                      <a:endParaRPr lang="zh-CN" altLang="en-US" dirty="0"/>
                    </a:p>
                  </a:txBody>
                  <a:tcPr anchor="ctr">
                    <a:solidFill>
                      <a:srgbClr val="FFFFB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4</a:t>
                      </a:r>
                      <a:endParaRPr lang="zh-CN" altLang="en-US" dirty="0"/>
                    </a:p>
                  </a:txBody>
                  <a:tcPr anchor="ctr">
                    <a:solidFill>
                      <a:srgbClr val="FFFFB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2</a:t>
                      </a:r>
                      <a:endParaRPr lang="zh-CN" altLang="en-US" dirty="0"/>
                    </a:p>
                  </a:txBody>
                  <a:tcPr anchor="ctr">
                    <a:solidFill>
                      <a:srgbClr val="FFFFB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1</a:t>
                      </a:r>
                      <a:endParaRPr lang="zh-CN" altLang="en-US" dirty="0"/>
                    </a:p>
                  </a:txBody>
                  <a:tcPr anchor="ctr">
                    <a:solidFill>
                      <a:srgbClr val="FFFFB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40" name="组合 39"/>
          <p:cNvGrpSpPr/>
          <p:nvPr/>
        </p:nvGrpSpPr>
        <p:grpSpPr>
          <a:xfrm>
            <a:off x="4853372" y="2665172"/>
            <a:ext cx="2304256" cy="1546684"/>
            <a:chOff x="1655676" y="3470070"/>
            <a:chExt cx="2304256" cy="1546684"/>
          </a:xfrm>
        </p:grpSpPr>
        <p:sp>
          <p:nvSpPr>
            <p:cNvPr id="41" name="椭圆 40"/>
            <p:cNvSpPr/>
            <p:nvPr/>
          </p:nvSpPr>
          <p:spPr>
            <a:xfrm>
              <a:off x="1655676" y="3470070"/>
              <a:ext cx="504056" cy="504056"/>
            </a:xfrm>
            <a:prstGeom prst="ellipse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chemeClr val="tx1"/>
                  </a:solidFill>
                </a:rPr>
                <a:t>1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2" name="椭圆 41"/>
            <p:cNvSpPr/>
            <p:nvPr/>
          </p:nvSpPr>
          <p:spPr>
            <a:xfrm>
              <a:off x="2555776" y="3470070"/>
              <a:ext cx="504056" cy="504056"/>
            </a:xfrm>
            <a:prstGeom prst="ellipse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chemeClr val="tx1"/>
                  </a:solidFill>
                </a:rPr>
                <a:t>3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3" name="椭圆 42"/>
            <p:cNvSpPr/>
            <p:nvPr/>
          </p:nvSpPr>
          <p:spPr>
            <a:xfrm>
              <a:off x="3455876" y="3470070"/>
              <a:ext cx="504056" cy="504056"/>
            </a:xfrm>
            <a:prstGeom prst="ellipse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chemeClr val="tx1"/>
                  </a:solidFill>
                </a:rPr>
                <a:t>5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4" name="椭圆 43"/>
            <p:cNvSpPr/>
            <p:nvPr/>
          </p:nvSpPr>
          <p:spPr>
            <a:xfrm>
              <a:off x="1655676" y="4512698"/>
              <a:ext cx="504056" cy="504056"/>
            </a:xfrm>
            <a:prstGeom prst="ellipse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chemeClr val="tx1"/>
                  </a:solidFill>
                </a:rPr>
                <a:t>2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5" name="椭圆 44"/>
            <p:cNvSpPr/>
            <p:nvPr/>
          </p:nvSpPr>
          <p:spPr>
            <a:xfrm>
              <a:off x="2555776" y="4512698"/>
              <a:ext cx="504056" cy="504056"/>
            </a:xfrm>
            <a:prstGeom prst="ellipse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chemeClr val="tx1"/>
                  </a:solidFill>
                </a:rPr>
                <a:t>4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6" name="椭圆 45"/>
            <p:cNvSpPr/>
            <p:nvPr/>
          </p:nvSpPr>
          <p:spPr>
            <a:xfrm>
              <a:off x="3455876" y="4512698"/>
              <a:ext cx="504056" cy="504056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solidFill>
                    <a:schemeClr val="tx1"/>
                  </a:solidFill>
                </a:rPr>
                <a:t>6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47" name="直接箭头连接符 46"/>
            <p:cNvCxnSpPr>
              <a:stCxn id="41" idx="6"/>
              <a:endCxn id="42" idx="2"/>
            </p:cNvCxnSpPr>
            <p:nvPr/>
          </p:nvCxnSpPr>
          <p:spPr>
            <a:xfrm>
              <a:off x="2159732" y="3722098"/>
              <a:ext cx="396044" cy="0"/>
            </a:xfrm>
            <a:prstGeom prst="straightConnector1">
              <a:avLst/>
            </a:prstGeom>
            <a:ln w="38100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箭头连接符 47"/>
            <p:cNvCxnSpPr>
              <a:stCxn id="44" idx="6"/>
              <a:endCxn id="45" idx="2"/>
            </p:cNvCxnSpPr>
            <p:nvPr/>
          </p:nvCxnSpPr>
          <p:spPr>
            <a:xfrm>
              <a:off x="2159732" y="4764726"/>
              <a:ext cx="396044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直接箭头连接符 48"/>
            <p:cNvCxnSpPr>
              <a:stCxn id="42" idx="6"/>
              <a:endCxn id="43" idx="2"/>
            </p:cNvCxnSpPr>
            <p:nvPr/>
          </p:nvCxnSpPr>
          <p:spPr>
            <a:xfrm>
              <a:off x="3059832" y="3722098"/>
              <a:ext cx="396044" cy="0"/>
            </a:xfrm>
            <a:prstGeom prst="straightConnector1">
              <a:avLst/>
            </a:prstGeom>
            <a:ln w="38100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接箭头连接符 49"/>
            <p:cNvCxnSpPr>
              <a:stCxn id="45" idx="6"/>
              <a:endCxn id="46" idx="2"/>
            </p:cNvCxnSpPr>
            <p:nvPr/>
          </p:nvCxnSpPr>
          <p:spPr>
            <a:xfrm>
              <a:off x="3059832" y="4764726"/>
              <a:ext cx="396044" cy="0"/>
            </a:xfrm>
            <a:prstGeom prst="straightConnector1">
              <a:avLst/>
            </a:prstGeom>
            <a:ln w="38100">
              <a:solidFill>
                <a:schemeClr val="accent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直接箭头连接符 50"/>
            <p:cNvCxnSpPr>
              <a:stCxn id="43" idx="4"/>
              <a:endCxn id="46" idx="0"/>
            </p:cNvCxnSpPr>
            <p:nvPr/>
          </p:nvCxnSpPr>
          <p:spPr>
            <a:xfrm>
              <a:off x="3707904" y="3974126"/>
              <a:ext cx="0" cy="538572"/>
            </a:xfrm>
            <a:prstGeom prst="straightConnector1">
              <a:avLst/>
            </a:prstGeom>
            <a:ln w="38100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接箭头连接符 51"/>
            <p:cNvCxnSpPr>
              <a:stCxn id="42" idx="4"/>
              <a:endCxn id="45" idx="0"/>
            </p:cNvCxnSpPr>
            <p:nvPr/>
          </p:nvCxnSpPr>
          <p:spPr>
            <a:xfrm>
              <a:off x="2807804" y="3974126"/>
              <a:ext cx="0" cy="538572"/>
            </a:xfrm>
            <a:prstGeom prst="straightConnector1">
              <a:avLst/>
            </a:prstGeom>
            <a:ln w="38100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直接箭头连接符 52"/>
            <p:cNvCxnSpPr>
              <a:stCxn id="41" idx="4"/>
              <a:endCxn id="44" idx="0"/>
            </p:cNvCxnSpPr>
            <p:nvPr/>
          </p:nvCxnSpPr>
          <p:spPr>
            <a:xfrm>
              <a:off x="1907704" y="3974126"/>
              <a:ext cx="0" cy="538572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接箭头连接符 53"/>
            <p:cNvCxnSpPr>
              <a:stCxn id="45" idx="1"/>
              <a:endCxn id="41" idx="5"/>
            </p:cNvCxnSpPr>
            <p:nvPr/>
          </p:nvCxnSpPr>
          <p:spPr>
            <a:xfrm flipH="1" flipV="1">
              <a:off x="2085915" y="3900309"/>
              <a:ext cx="543678" cy="686206"/>
            </a:xfrm>
            <a:prstGeom prst="straightConnector1">
              <a:avLst/>
            </a:prstGeom>
            <a:ln w="38100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5" name="TextBox 54"/>
          <p:cNvSpPr txBox="1"/>
          <p:nvPr/>
        </p:nvSpPr>
        <p:spPr>
          <a:xfrm>
            <a:off x="4866308" y="2245085"/>
            <a:ext cx="5998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rgbClr val="C00000"/>
                </a:solidFill>
              </a:rPr>
              <a:t>(1, 1)</a:t>
            </a:r>
            <a:endParaRPr lang="zh-CN" altLang="en-US" sz="1600" b="1" dirty="0">
              <a:solidFill>
                <a:srgbClr val="C00000"/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4866308" y="4264168"/>
            <a:ext cx="6254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rgbClr val="C00000"/>
                </a:solidFill>
              </a:rPr>
              <a:t>(2, 2)</a:t>
            </a:r>
            <a:endParaRPr lang="zh-CN" altLang="en-US" sz="1600" b="1" dirty="0">
              <a:solidFill>
                <a:srgbClr val="C00000"/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50617" y="4264168"/>
            <a:ext cx="6254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rgbClr val="C00000"/>
                </a:solidFill>
              </a:rPr>
              <a:t>(3, 3)</a:t>
            </a:r>
            <a:endParaRPr lang="zh-CN" altLang="en-US" sz="1600" b="1" dirty="0">
              <a:solidFill>
                <a:srgbClr val="C00000"/>
              </a:solidFill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6592854" y="4264168"/>
            <a:ext cx="6254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chemeClr val="accent1"/>
                </a:solidFill>
              </a:rPr>
              <a:t>(4, 4)</a:t>
            </a:r>
            <a:endParaRPr lang="zh-CN" altLang="en-US" sz="1600" b="1" dirty="0">
              <a:solidFill>
                <a:schemeClr val="accent1"/>
              </a:solidFill>
            </a:endParaRPr>
          </a:p>
        </p:txBody>
      </p:sp>
      <p:graphicFrame>
        <p:nvGraphicFramePr>
          <p:cNvPr id="59" name="表格 5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2164814"/>
              </p:ext>
            </p:extLst>
          </p:nvPr>
        </p:nvGraphicFramePr>
        <p:xfrm>
          <a:off x="7452320" y="2728496"/>
          <a:ext cx="720080" cy="1483360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7200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6</a:t>
                      </a:r>
                      <a:endParaRPr lang="zh-CN" altLang="en-US" dirty="0"/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4</a:t>
                      </a:r>
                      <a:endParaRPr lang="zh-CN" altLang="en-US" dirty="0"/>
                    </a:p>
                  </a:txBody>
                  <a:tcPr anchor="ctr">
                    <a:solidFill>
                      <a:srgbClr val="FFFFB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2</a:t>
                      </a:r>
                      <a:endParaRPr lang="zh-CN" altLang="en-US" dirty="0"/>
                    </a:p>
                  </a:txBody>
                  <a:tcPr anchor="ctr">
                    <a:solidFill>
                      <a:srgbClr val="FFFFB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1</a:t>
                      </a:r>
                      <a:endParaRPr lang="zh-CN" altLang="en-US" dirty="0"/>
                    </a:p>
                  </a:txBody>
                  <a:tcPr anchor="ctr">
                    <a:solidFill>
                      <a:srgbClr val="FFFFB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0" name="TextBox 59"/>
          <p:cNvSpPr txBox="1"/>
          <p:nvPr/>
        </p:nvSpPr>
        <p:spPr>
          <a:xfrm>
            <a:off x="4721252" y="4643029"/>
            <a:ext cx="356379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err="1" smtClean="0"/>
              <a:t>dfn</a:t>
            </a:r>
            <a:r>
              <a:rPr lang="en-US" altLang="zh-CN" sz="1600" dirty="0" smtClean="0"/>
              <a:t>(6) = low(6)</a:t>
            </a:r>
            <a:endParaRPr lang="en-US" altLang="zh-CN" sz="1600" dirty="0"/>
          </a:p>
          <a:p>
            <a:r>
              <a:rPr lang="zh-CN" altLang="en-US" sz="1600" dirty="0" smtClean="0"/>
              <a:t>不断弹出栈中结点，直到</a:t>
            </a:r>
            <a:r>
              <a:rPr lang="en-US" altLang="zh-CN" sz="1600" dirty="0" smtClean="0"/>
              <a:t>6</a:t>
            </a:r>
            <a:r>
              <a:rPr lang="zh-CN" altLang="en-US" sz="1600" dirty="0" smtClean="0"/>
              <a:t>出栈为止。</a:t>
            </a:r>
            <a:endParaRPr lang="en-US" altLang="zh-CN" sz="1600" dirty="0" smtClean="0"/>
          </a:p>
          <a:p>
            <a:r>
              <a:rPr lang="zh-CN" altLang="en-US" sz="1600" dirty="0" smtClean="0"/>
              <a:t>所有弹出结点构成强连通分量：</a:t>
            </a:r>
            <a:r>
              <a:rPr lang="en-US" altLang="zh-CN" sz="1600" dirty="0" smtClean="0"/>
              <a:t>{6}</a:t>
            </a:r>
            <a:r>
              <a:rPr lang="zh-CN" altLang="en-US" sz="1600" dirty="0" smtClean="0"/>
              <a:t>。</a:t>
            </a:r>
            <a:endParaRPr lang="en-US" altLang="zh-CN" sz="1600" dirty="0" smtClean="0"/>
          </a:p>
        </p:txBody>
      </p:sp>
      <p:sp>
        <p:nvSpPr>
          <p:cNvPr id="61" name="矩形 60"/>
          <p:cNvSpPr/>
          <p:nvPr/>
        </p:nvSpPr>
        <p:spPr>
          <a:xfrm>
            <a:off x="4721252" y="1018984"/>
            <a:ext cx="35283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0">
              <a:buNone/>
            </a:pPr>
            <a:r>
              <a:rPr lang="en-US" altLang="zh-CN" sz="1200" b="1" dirty="0"/>
              <a:t> </a:t>
            </a:r>
            <a:r>
              <a:rPr lang="en-US" altLang="zh-CN" sz="1200" b="1" dirty="0" smtClean="0"/>
              <a:t>    low(u</a:t>
            </a:r>
            <a:r>
              <a:rPr lang="en-US" altLang="zh-CN" sz="1200" b="1" dirty="0"/>
              <a:t>)=min</a:t>
            </a:r>
            <a:endParaRPr lang="zh-CN" altLang="zh-CN" sz="1200" dirty="0"/>
          </a:p>
          <a:p>
            <a:pPr indent="0">
              <a:buNone/>
            </a:pPr>
            <a:r>
              <a:rPr lang="en-US" altLang="zh-CN" sz="1200" b="1" dirty="0"/>
              <a:t>     {</a:t>
            </a:r>
            <a:endParaRPr lang="zh-CN" altLang="zh-CN" sz="1200" dirty="0"/>
          </a:p>
          <a:p>
            <a:pPr indent="0">
              <a:buNone/>
            </a:pPr>
            <a:r>
              <a:rPr lang="en-US" altLang="zh-CN" sz="1200" b="1" dirty="0"/>
              <a:t>          </a:t>
            </a:r>
            <a:r>
              <a:rPr lang="en-US" altLang="zh-CN" sz="1200" b="1" dirty="0" err="1"/>
              <a:t>dfn</a:t>
            </a:r>
            <a:r>
              <a:rPr lang="en-US" altLang="zh-CN" sz="1200" b="1" dirty="0"/>
              <a:t>(u),</a:t>
            </a:r>
            <a:endParaRPr lang="zh-CN" altLang="zh-CN" sz="1200" dirty="0"/>
          </a:p>
          <a:p>
            <a:pPr indent="0">
              <a:buNone/>
            </a:pPr>
            <a:r>
              <a:rPr lang="en-US" altLang="zh-CN" sz="1200" b="1" dirty="0"/>
              <a:t>          low(v), (u, v)</a:t>
            </a:r>
            <a:r>
              <a:rPr lang="zh-CN" altLang="zh-CN" sz="1200" b="1" dirty="0"/>
              <a:t>为</a:t>
            </a:r>
            <a:r>
              <a:rPr lang="zh-CN" altLang="zh-CN" sz="1200" b="1" dirty="0">
                <a:solidFill>
                  <a:srgbClr val="0070C0"/>
                </a:solidFill>
              </a:rPr>
              <a:t>树枝边</a:t>
            </a:r>
            <a:r>
              <a:rPr lang="zh-CN" altLang="zh-CN" sz="1200" b="1" dirty="0"/>
              <a:t>，</a:t>
            </a:r>
            <a:r>
              <a:rPr lang="en-US" altLang="zh-CN" sz="1200" b="1" dirty="0"/>
              <a:t>u</a:t>
            </a:r>
            <a:r>
              <a:rPr lang="zh-CN" altLang="zh-CN" sz="1200" b="1" dirty="0"/>
              <a:t>为</a:t>
            </a:r>
            <a:r>
              <a:rPr lang="en-US" altLang="zh-CN" sz="1200" b="1" dirty="0"/>
              <a:t>v</a:t>
            </a:r>
            <a:r>
              <a:rPr lang="zh-CN" altLang="zh-CN" sz="1200" b="1" dirty="0"/>
              <a:t>的父节点</a:t>
            </a:r>
            <a:endParaRPr lang="zh-CN" altLang="zh-CN" sz="1200" dirty="0"/>
          </a:p>
          <a:p>
            <a:pPr indent="0">
              <a:buNone/>
            </a:pPr>
            <a:r>
              <a:rPr lang="en-US" altLang="zh-CN" sz="1200" b="1" dirty="0"/>
              <a:t>          </a:t>
            </a:r>
            <a:r>
              <a:rPr lang="en-US" altLang="zh-CN" sz="1200" b="1" dirty="0" err="1"/>
              <a:t>dfn</a:t>
            </a:r>
            <a:r>
              <a:rPr lang="en-US" altLang="zh-CN" sz="1200" b="1" dirty="0"/>
              <a:t>(v), (u, v)</a:t>
            </a:r>
            <a:r>
              <a:rPr lang="zh-CN" altLang="zh-CN" sz="1200" b="1" dirty="0"/>
              <a:t>为指向栈中节点的</a:t>
            </a:r>
            <a:r>
              <a:rPr lang="zh-CN" altLang="zh-CN" sz="1200" b="1" dirty="0">
                <a:solidFill>
                  <a:srgbClr val="0070C0"/>
                </a:solidFill>
              </a:rPr>
              <a:t>后向</a:t>
            </a:r>
            <a:r>
              <a:rPr lang="zh-CN" altLang="zh-CN" sz="1200" b="1" dirty="0" smtClean="0">
                <a:solidFill>
                  <a:srgbClr val="0070C0"/>
                </a:solidFill>
              </a:rPr>
              <a:t>边</a:t>
            </a:r>
            <a:endParaRPr lang="zh-CN" altLang="zh-CN" sz="1200" dirty="0"/>
          </a:p>
          <a:p>
            <a:pPr indent="0">
              <a:buNone/>
            </a:pPr>
            <a:r>
              <a:rPr lang="en-US" altLang="zh-CN" sz="1200" b="1" dirty="0"/>
              <a:t>     }</a:t>
            </a:r>
            <a:endParaRPr lang="zh-CN" altLang="en-US" sz="1200" dirty="0"/>
          </a:p>
        </p:txBody>
      </p:sp>
      <p:sp>
        <p:nvSpPr>
          <p:cNvPr id="63" name="标题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3494708" cy="685800"/>
          </a:xfrm>
        </p:spPr>
        <p:txBody>
          <a:bodyPr/>
          <a:lstStyle/>
          <a:p>
            <a:r>
              <a:rPr lang="en-US" altLang="zh-CN" b="1" dirty="0"/>
              <a:t>SCC </a:t>
            </a:r>
            <a:r>
              <a:rPr lang="en-US" altLang="zh-CN" b="1" dirty="0" err="1"/>
              <a:t>Tarjan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91875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2" grpId="0"/>
      <p:bldP spid="23" grpId="0"/>
      <p:bldP spid="55" grpId="0"/>
      <p:bldP spid="56" grpId="0"/>
      <p:bldP spid="57" grpId="0"/>
      <p:bldP spid="58" grpId="0"/>
      <p:bldP spid="6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3494708" cy="685800"/>
          </a:xfrm>
        </p:spPr>
        <p:txBody>
          <a:bodyPr/>
          <a:lstStyle/>
          <a:p>
            <a:r>
              <a:rPr lang="en-US" altLang="zh-CN" b="1" dirty="0"/>
              <a:t>SCC </a:t>
            </a:r>
            <a:r>
              <a:rPr lang="en-US" altLang="zh-CN" b="1" dirty="0" err="1"/>
              <a:t>Tarjan</a:t>
            </a:r>
            <a:endParaRPr lang="zh-CN" altLang="en-US" dirty="0"/>
          </a:p>
        </p:txBody>
      </p:sp>
      <p:grpSp>
        <p:nvGrpSpPr>
          <p:cNvPr id="4" name="组合 3"/>
          <p:cNvGrpSpPr/>
          <p:nvPr/>
        </p:nvGrpSpPr>
        <p:grpSpPr>
          <a:xfrm>
            <a:off x="1324980" y="2639400"/>
            <a:ext cx="2304256" cy="1546684"/>
            <a:chOff x="1655676" y="3470070"/>
            <a:chExt cx="2304256" cy="1546684"/>
          </a:xfrm>
        </p:grpSpPr>
        <p:sp>
          <p:nvSpPr>
            <p:cNvPr id="5" name="椭圆 4"/>
            <p:cNvSpPr/>
            <p:nvPr/>
          </p:nvSpPr>
          <p:spPr>
            <a:xfrm>
              <a:off x="1655676" y="3470070"/>
              <a:ext cx="504056" cy="504056"/>
            </a:xfrm>
            <a:prstGeom prst="ellipse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chemeClr val="tx1"/>
                  </a:solidFill>
                </a:rPr>
                <a:t>1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6" name="椭圆 5"/>
            <p:cNvSpPr/>
            <p:nvPr/>
          </p:nvSpPr>
          <p:spPr>
            <a:xfrm>
              <a:off x="2555776" y="3470070"/>
              <a:ext cx="504056" cy="504056"/>
            </a:xfrm>
            <a:prstGeom prst="ellipse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chemeClr val="tx1"/>
                  </a:solidFill>
                </a:rPr>
                <a:t>3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7" name="椭圆 6"/>
            <p:cNvSpPr/>
            <p:nvPr/>
          </p:nvSpPr>
          <p:spPr>
            <a:xfrm>
              <a:off x="3455876" y="3470070"/>
              <a:ext cx="504056" cy="504056"/>
            </a:xfrm>
            <a:prstGeom prst="ellipse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chemeClr val="tx1"/>
                  </a:solidFill>
                </a:rPr>
                <a:t>5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" name="椭圆 7"/>
            <p:cNvSpPr/>
            <p:nvPr/>
          </p:nvSpPr>
          <p:spPr>
            <a:xfrm>
              <a:off x="1655676" y="4512698"/>
              <a:ext cx="504056" cy="504056"/>
            </a:xfrm>
            <a:prstGeom prst="ellipse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chemeClr val="tx1"/>
                  </a:solidFill>
                </a:rPr>
                <a:t>2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9" name="椭圆 8"/>
            <p:cNvSpPr/>
            <p:nvPr/>
          </p:nvSpPr>
          <p:spPr>
            <a:xfrm>
              <a:off x="2555776" y="4512698"/>
              <a:ext cx="504056" cy="504056"/>
            </a:xfrm>
            <a:prstGeom prst="ellipse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chemeClr val="tx1"/>
                  </a:solidFill>
                </a:rPr>
                <a:t>4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3455876" y="4512698"/>
              <a:ext cx="504056" cy="504056"/>
            </a:xfrm>
            <a:prstGeom prst="ellipse">
              <a:avLst/>
            </a:prstGeom>
            <a:solidFill>
              <a:schemeClr val="accent1"/>
            </a:soli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solidFill>
                    <a:schemeClr val="tx1"/>
                  </a:solidFill>
                </a:rPr>
                <a:t>6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11" name="直接箭头连接符 10"/>
            <p:cNvCxnSpPr>
              <a:stCxn id="5" idx="6"/>
              <a:endCxn id="6" idx="2"/>
            </p:cNvCxnSpPr>
            <p:nvPr/>
          </p:nvCxnSpPr>
          <p:spPr>
            <a:xfrm>
              <a:off x="2159732" y="3722098"/>
              <a:ext cx="396044" cy="0"/>
            </a:xfrm>
            <a:prstGeom prst="straightConnector1">
              <a:avLst/>
            </a:prstGeom>
            <a:ln w="38100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箭头连接符 11"/>
            <p:cNvCxnSpPr>
              <a:stCxn id="8" idx="6"/>
              <a:endCxn id="9" idx="2"/>
            </p:cNvCxnSpPr>
            <p:nvPr/>
          </p:nvCxnSpPr>
          <p:spPr>
            <a:xfrm>
              <a:off x="2159732" y="4764726"/>
              <a:ext cx="396044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箭头连接符 12"/>
            <p:cNvCxnSpPr>
              <a:stCxn id="6" idx="6"/>
              <a:endCxn id="7" idx="2"/>
            </p:cNvCxnSpPr>
            <p:nvPr/>
          </p:nvCxnSpPr>
          <p:spPr>
            <a:xfrm>
              <a:off x="3059832" y="3722098"/>
              <a:ext cx="396044" cy="0"/>
            </a:xfrm>
            <a:prstGeom prst="straightConnector1">
              <a:avLst/>
            </a:prstGeom>
            <a:ln w="38100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箭头连接符 13"/>
            <p:cNvCxnSpPr>
              <a:stCxn id="9" idx="6"/>
              <a:endCxn id="10" idx="2"/>
            </p:cNvCxnSpPr>
            <p:nvPr/>
          </p:nvCxnSpPr>
          <p:spPr>
            <a:xfrm>
              <a:off x="3059832" y="4764726"/>
              <a:ext cx="396044" cy="0"/>
            </a:xfrm>
            <a:prstGeom prst="straightConnector1">
              <a:avLst/>
            </a:prstGeom>
            <a:ln w="38100">
              <a:solidFill>
                <a:schemeClr val="accent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箭头连接符 14"/>
            <p:cNvCxnSpPr>
              <a:stCxn id="7" idx="4"/>
              <a:endCxn id="10" idx="0"/>
            </p:cNvCxnSpPr>
            <p:nvPr/>
          </p:nvCxnSpPr>
          <p:spPr>
            <a:xfrm>
              <a:off x="3707904" y="3974126"/>
              <a:ext cx="0" cy="538572"/>
            </a:xfrm>
            <a:prstGeom prst="straightConnector1">
              <a:avLst/>
            </a:prstGeom>
            <a:ln w="38100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箭头连接符 15"/>
            <p:cNvCxnSpPr>
              <a:stCxn id="6" idx="4"/>
              <a:endCxn id="9" idx="0"/>
            </p:cNvCxnSpPr>
            <p:nvPr/>
          </p:nvCxnSpPr>
          <p:spPr>
            <a:xfrm>
              <a:off x="2807804" y="3974126"/>
              <a:ext cx="0" cy="538572"/>
            </a:xfrm>
            <a:prstGeom prst="straightConnector1">
              <a:avLst/>
            </a:prstGeom>
            <a:ln w="38100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箭头连接符 16"/>
            <p:cNvCxnSpPr>
              <a:stCxn id="5" idx="4"/>
              <a:endCxn id="8" idx="0"/>
            </p:cNvCxnSpPr>
            <p:nvPr/>
          </p:nvCxnSpPr>
          <p:spPr>
            <a:xfrm>
              <a:off x="1907704" y="3974126"/>
              <a:ext cx="0" cy="538572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箭头连接符 17"/>
            <p:cNvCxnSpPr>
              <a:stCxn id="9" idx="1"/>
              <a:endCxn id="5" idx="5"/>
            </p:cNvCxnSpPr>
            <p:nvPr/>
          </p:nvCxnSpPr>
          <p:spPr>
            <a:xfrm flipH="1" flipV="1">
              <a:off x="2085915" y="3900309"/>
              <a:ext cx="543678" cy="686206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TextBox 18"/>
          <p:cNvSpPr txBox="1"/>
          <p:nvPr/>
        </p:nvSpPr>
        <p:spPr>
          <a:xfrm>
            <a:off x="1354257" y="4614227"/>
            <a:ext cx="321697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 smtClean="0"/>
              <a:t>点</a:t>
            </a:r>
            <a:r>
              <a:rPr lang="en-US" altLang="zh-CN" sz="1600" dirty="0" smtClean="0"/>
              <a:t>1</a:t>
            </a:r>
            <a:r>
              <a:rPr lang="zh-CN" altLang="en-US" sz="1600" dirty="0" smtClean="0"/>
              <a:t>已经访问过，并且未曾出栈，</a:t>
            </a:r>
            <a:endParaRPr lang="en-US" altLang="zh-CN" sz="1600" dirty="0" smtClean="0"/>
          </a:p>
          <a:p>
            <a:r>
              <a:rPr lang="zh-CN" altLang="en-US" sz="1600" dirty="0" smtClean="0"/>
              <a:t>所以</a:t>
            </a:r>
            <a:r>
              <a:rPr lang="en-US" altLang="zh-CN" sz="1600" dirty="0" smtClean="0"/>
              <a:t>4</a:t>
            </a:r>
            <a:r>
              <a:rPr lang="en-US" altLang="zh-CN" sz="1600" dirty="0" smtClean="0">
                <a:sym typeface="Wingdings" pitchFamily="2" charset="2"/>
              </a:rPr>
              <a:t>1</a:t>
            </a:r>
            <a:r>
              <a:rPr lang="zh-CN" altLang="en-US" sz="1600" dirty="0" smtClean="0">
                <a:sym typeface="Wingdings" pitchFamily="2" charset="2"/>
              </a:rPr>
              <a:t>是后向边。</a:t>
            </a:r>
            <a:endParaRPr lang="en-US" altLang="zh-CN" sz="1600" dirty="0" smtClean="0">
              <a:sym typeface="Wingdings" pitchFamily="2" charset="2"/>
            </a:endParaRPr>
          </a:p>
          <a:p>
            <a:r>
              <a:rPr lang="en-US" altLang="zh-CN" sz="1600" dirty="0" smtClean="0">
                <a:sym typeface="Wingdings" pitchFamily="2" charset="2"/>
              </a:rPr>
              <a:t>low(4)</a:t>
            </a:r>
            <a:r>
              <a:rPr lang="zh-CN" altLang="en-US" sz="1600" dirty="0" smtClean="0">
                <a:sym typeface="Wingdings" pitchFamily="2" charset="2"/>
              </a:rPr>
              <a:t>更新为更小值：</a:t>
            </a:r>
            <a:r>
              <a:rPr lang="en-US" altLang="zh-CN" sz="1600" dirty="0" err="1" smtClean="0">
                <a:sym typeface="Wingdings" pitchFamily="2" charset="2"/>
              </a:rPr>
              <a:t>dfn</a:t>
            </a:r>
            <a:r>
              <a:rPr lang="en-US" altLang="zh-CN" sz="1600" dirty="0" smtClean="0">
                <a:sym typeface="Wingdings" pitchFamily="2" charset="2"/>
              </a:rPr>
              <a:t>(1)</a:t>
            </a:r>
            <a:r>
              <a:rPr lang="zh-CN" altLang="en-US" sz="1600" dirty="0" smtClean="0">
                <a:sym typeface="Wingdings" pitchFamily="2" charset="2"/>
              </a:rPr>
              <a:t>。</a:t>
            </a:r>
            <a:endParaRPr lang="en-US" altLang="zh-CN" sz="1600" dirty="0" smtClean="0">
              <a:sym typeface="Wingdings" pitchFamily="2" charset="2"/>
            </a:endParaRPr>
          </a:p>
          <a:p>
            <a:r>
              <a:rPr lang="en-US" altLang="zh-CN" sz="1600" dirty="0" smtClean="0">
                <a:sym typeface="Wingdings" pitchFamily="2" charset="2"/>
              </a:rPr>
              <a:t>24</a:t>
            </a:r>
            <a:r>
              <a:rPr lang="zh-CN" altLang="en-US" sz="1600" dirty="0" smtClean="0">
                <a:sym typeface="Wingdings" pitchFamily="2" charset="2"/>
              </a:rPr>
              <a:t>是树边，</a:t>
            </a:r>
            <a:r>
              <a:rPr lang="en-US" altLang="zh-CN" sz="1600" dirty="0" smtClean="0">
                <a:sym typeface="Wingdings" pitchFamily="2" charset="2"/>
              </a:rPr>
              <a:t>low(2)</a:t>
            </a:r>
            <a:r>
              <a:rPr lang="zh-CN" altLang="en-US" sz="1600" dirty="0" smtClean="0">
                <a:sym typeface="Wingdings" pitchFamily="2" charset="2"/>
              </a:rPr>
              <a:t>更新为</a:t>
            </a:r>
            <a:r>
              <a:rPr lang="en-US" altLang="zh-CN" sz="1600" dirty="0" smtClean="0">
                <a:sym typeface="Wingdings" pitchFamily="2" charset="2"/>
              </a:rPr>
              <a:t>low(4)</a:t>
            </a:r>
            <a:r>
              <a:rPr lang="zh-CN" altLang="en-US" sz="1600" dirty="0" smtClean="0">
                <a:sym typeface="Wingdings" pitchFamily="2" charset="2"/>
              </a:rPr>
              <a:t>。</a:t>
            </a:r>
            <a:endParaRPr lang="zh-CN" altLang="en-US" sz="1600" dirty="0"/>
          </a:p>
        </p:txBody>
      </p:sp>
      <p:sp>
        <p:nvSpPr>
          <p:cNvPr id="20" name="TextBox 19"/>
          <p:cNvSpPr txBox="1"/>
          <p:nvPr/>
        </p:nvSpPr>
        <p:spPr>
          <a:xfrm>
            <a:off x="1337916" y="2219313"/>
            <a:ext cx="5998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rgbClr val="C00000"/>
                </a:solidFill>
              </a:rPr>
              <a:t>(1, 1)</a:t>
            </a:r>
            <a:endParaRPr lang="zh-CN" altLang="en-US" sz="1600" b="1" dirty="0">
              <a:solidFill>
                <a:srgbClr val="C0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337916" y="4238396"/>
            <a:ext cx="6254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rgbClr val="C00000"/>
                </a:solidFill>
              </a:rPr>
              <a:t>(2, 1)</a:t>
            </a:r>
            <a:endParaRPr lang="zh-CN" altLang="en-US" sz="1600" b="1" dirty="0">
              <a:solidFill>
                <a:srgbClr val="C0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122225" y="4238396"/>
            <a:ext cx="6254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rgbClr val="C00000"/>
                </a:solidFill>
              </a:rPr>
              <a:t>(3, 1)</a:t>
            </a:r>
            <a:endParaRPr lang="zh-CN" altLang="en-US" sz="1600" b="1" dirty="0">
              <a:solidFill>
                <a:srgbClr val="C0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064462" y="4238396"/>
            <a:ext cx="6254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chemeClr val="accent1"/>
                </a:solidFill>
              </a:rPr>
              <a:t>(4, 4)</a:t>
            </a:r>
            <a:endParaRPr lang="zh-CN" altLang="en-US" sz="1600" b="1" dirty="0">
              <a:solidFill>
                <a:schemeClr val="accent1"/>
              </a:solidFill>
            </a:endParaRPr>
          </a:p>
        </p:txBody>
      </p:sp>
      <p:graphicFrame>
        <p:nvGraphicFramePr>
          <p:cNvPr id="24" name="表格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3474592"/>
              </p:ext>
            </p:extLst>
          </p:nvPr>
        </p:nvGraphicFramePr>
        <p:xfrm>
          <a:off x="3923928" y="2702724"/>
          <a:ext cx="720080" cy="1483360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7200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 anchor="ctr">
                    <a:solidFill>
                      <a:srgbClr val="FFFFB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4</a:t>
                      </a:r>
                      <a:endParaRPr lang="zh-CN" altLang="en-US" dirty="0"/>
                    </a:p>
                  </a:txBody>
                  <a:tcPr anchor="ctr">
                    <a:solidFill>
                      <a:srgbClr val="FFFFB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2</a:t>
                      </a:r>
                      <a:endParaRPr lang="zh-CN" altLang="en-US" dirty="0"/>
                    </a:p>
                  </a:txBody>
                  <a:tcPr anchor="ctr">
                    <a:solidFill>
                      <a:srgbClr val="FFFFB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1</a:t>
                      </a:r>
                      <a:endParaRPr lang="zh-CN" altLang="en-US" dirty="0"/>
                    </a:p>
                  </a:txBody>
                  <a:tcPr anchor="ctr">
                    <a:solidFill>
                      <a:srgbClr val="FFFFB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40" name="组合 39"/>
          <p:cNvGrpSpPr/>
          <p:nvPr/>
        </p:nvGrpSpPr>
        <p:grpSpPr>
          <a:xfrm>
            <a:off x="4853372" y="2665172"/>
            <a:ext cx="2304256" cy="1546684"/>
            <a:chOff x="1655676" y="3470070"/>
            <a:chExt cx="2304256" cy="1546684"/>
          </a:xfrm>
        </p:grpSpPr>
        <p:sp>
          <p:nvSpPr>
            <p:cNvPr id="41" name="椭圆 40"/>
            <p:cNvSpPr/>
            <p:nvPr/>
          </p:nvSpPr>
          <p:spPr>
            <a:xfrm>
              <a:off x="1655676" y="3470070"/>
              <a:ext cx="504056" cy="504056"/>
            </a:xfrm>
            <a:prstGeom prst="ellipse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chemeClr val="tx1"/>
                  </a:solidFill>
                </a:rPr>
                <a:t>1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2" name="椭圆 41"/>
            <p:cNvSpPr/>
            <p:nvPr/>
          </p:nvSpPr>
          <p:spPr>
            <a:xfrm>
              <a:off x="2555776" y="3470070"/>
              <a:ext cx="504056" cy="504056"/>
            </a:xfrm>
            <a:prstGeom prst="ellipse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chemeClr val="tx1"/>
                  </a:solidFill>
                </a:rPr>
                <a:t>3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3" name="椭圆 42"/>
            <p:cNvSpPr/>
            <p:nvPr/>
          </p:nvSpPr>
          <p:spPr>
            <a:xfrm>
              <a:off x="3455876" y="3470070"/>
              <a:ext cx="504056" cy="504056"/>
            </a:xfrm>
            <a:prstGeom prst="ellipse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chemeClr val="tx1"/>
                  </a:solidFill>
                </a:rPr>
                <a:t>5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4" name="椭圆 43"/>
            <p:cNvSpPr/>
            <p:nvPr/>
          </p:nvSpPr>
          <p:spPr>
            <a:xfrm>
              <a:off x="1655676" y="4512698"/>
              <a:ext cx="504056" cy="504056"/>
            </a:xfrm>
            <a:prstGeom prst="ellipse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chemeClr val="tx1"/>
                  </a:solidFill>
                </a:rPr>
                <a:t>2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5" name="椭圆 44"/>
            <p:cNvSpPr/>
            <p:nvPr/>
          </p:nvSpPr>
          <p:spPr>
            <a:xfrm>
              <a:off x="2555776" y="4512698"/>
              <a:ext cx="504056" cy="504056"/>
            </a:xfrm>
            <a:prstGeom prst="ellipse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chemeClr val="tx1"/>
                  </a:solidFill>
                </a:rPr>
                <a:t>4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6" name="椭圆 45"/>
            <p:cNvSpPr/>
            <p:nvPr/>
          </p:nvSpPr>
          <p:spPr>
            <a:xfrm>
              <a:off x="3455876" y="4512698"/>
              <a:ext cx="504056" cy="504056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solidFill>
                    <a:schemeClr val="tx1"/>
                  </a:solidFill>
                </a:rPr>
                <a:t>6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47" name="直接箭头连接符 46"/>
            <p:cNvCxnSpPr>
              <a:stCxn id="41" idx="6"/>
              <a:endCxn id="42" idx="2"/>
            </p:cNvCxnSpPr>
            <p:nvPr/>
          </p:nvCxnSpPr>
          <p:spPr>
            <a:xfrm>
              <a:off x="2159732" y="3722098"/>
              <a:ext cx="396044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箭头连接符 47"/>
            <p:cNvCxnSpPr>
              <a:stCxn id="44" idx="6"/>
              <a:endCxn id="45" idx="2"/>
            </p:cNvCxnSpPr>
            <p:nvPr/>
          </p:nvCxnSpPr>
          <p:spPr>
            <a:xfrm>
              <a:off x="2159732" y="4764726"/>
              <a:ext cx="396044" cy="0"/>
            </a:xfrm>
            <a:prstGeom prst="straightConnector1">
              <a:avLst/>
            </a:prstGeom>
            <a:ln w="38100">
              <a:solidFill>
                <a:schemeClr val="accent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直接箭头连接符 48"/>
            <p:cNvCxnSpPr>
              <a:stCxn id="42" idx="6"/>
              <a:endCxn id="43" idx="2"/>
            </p:cNvCxnSpPr>
            <p:nvPr/>
          </p:nvCxnSpPr>
          <p:spPr>
            <a:xfrm>
              <a:off x="3059832" y="3722098"/>
              <a:ext cx="396044" cy="0"/>
            </a:xfrm>
            <a:prstGeom prst="straightConnector1">
              <a:avLst/>
            </a:prstGeom>
            <a:ln w="38100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接箭头连接符 49"/>
            <p:cNvCxnSpPr>
              <a:stCxn id="45" idx="6"/>
              <a:endCxn id="46" idx="2"/>
            </p:cNvCxnSpPr>
            <p:nvPr/>
          </p:nvCxnSpPr>
          <p:spPr>
            <a:xfrm>
              <a:off x="3059832" y="4764726"/>
              <a:ext cx="396044" cy="0"/>
            </a:xfrm>
            <a:prstGeom prst="straightConnector1">
              <a:avLst/>
            </a:prstGeom>
            <a:ln w="38100">
              <a:solidFill>
                <a:schemeClr val="accent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直接箭头连接符 50"/>
            <p:cNvCxnSpPr>
              <a:stCxn id="43" idx="4"/>
              <a:endCxn id="46" idx="0"/>
            </p:cNvCxnSpPr>
            <p:nvPr/>
          </p:nvCxnSpPr>
          <p:spPr>
            <a:xfrm>
              <a:off x="3707904" y="3974126"/>
              <a:ext cx="0" cy="538572"/>
            </a:xfrm>
            <a:prstGeom prst="straightConnector1">
              <a:avLst/>
            </a:prstGeom>
            <a:ln w="38100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接箭头连接符 51"/>
            <p:cNvCxnSpPr>
              <a:stCxn id="42" idx="4"/>
              <a:endCxn id="45" idx="0"/>
            </p:cNvCxnSpPr>
            <p:nvPr/>
          </p:nvCxnSpPr>
          <p:spPr>
            <a:xfrm>
              <a:off x="2807804" y="3974126"/>
              <a:ext cx="0" cy="538572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直接箭头连接符 52"/>
            <p:cNvCxnSpPr>
              <a:stCxn id="41" idx="4"/>
              <a:endCxn id="44" idx="0"/>
            </p:cNvCxnSpPr>
            <p:nvPr/>
          </p:nvCxnSpPr>
          <p:spPr>
            <a:xfrm>
              <a:off x="1907704" y="3974126"/>
              <a:ext cx="0" cy="538572"/>
            </a:xfrm>
            <a:prstGeom prst="straightConnector1">
              <a:avLst/>
            </a:prstGeom>
            <a:ln w="38100">
              <a:solidFill>
                <a:schemeClr val="accent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接箭头连接符 53"/>
            <p:cNvCxnSpPr>
              <a:stCxn id="45" idx="1"/>
              <a:endCxn id="41" idx="5"/>
            </p:cNvCxnSpPr>
            <p:nvPr/>
          </p:nvCxnSpPr>
          <p:spPr>
            <a:xfrm flipH="1" flipV="1">
              <a:off x="2085915" y="3900309"/>
              <a:ext cx="543678" cy="686206"/>
            </a:xfrm>
            <a:prstGeom prst="straightConnector1">
              <a:avLst/>
            </a:prstGeom>
            <a:ln w="38100">
              <a:solidFill>
                <a:schemeClr val="accent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5" name="TextBox 54"/>
          <p:cNvSpPr txBox="1"/>
          <p:nvPr/>
        </p:nvSpPr>
        <p:spPr>
          <a:xfrm>
            <a:off x="4866308" y="2245085"/>
            <a:ext cx="5998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rgbClr val="C00000"/>
                </a:solidFill>
              </a:rPr>
              <a:t>(1, 1)</a:t>
            </a:r>
            <a:endParaRPr lang="zh-CN" altLang="en-US" sz="1600" b="1" dirty="0">
              <a:solidFill>
                <a:srgbClr val="C00000"/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4866308" y="4264168"/>
            <a:ext cx="6254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rgbClr val="C00000"/>
                </a:solidFill>
              </a:rPr>
              <a:t>(2, 1)</a:t>
            </a:r>
            <a:endParaRPr lang="zh-CN" altLang="en-US" sz="1600" b="1" dirty="0">
              <a:solidFill>
                <a:srgbClr val="C00000"/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50617" y="4264168"/>
            <a:ext cx="6254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rgbClr val="C00000"/>
                </a:solidFill>
              </a:rPr>
              <a:t>(3, 1)</a:t>
            </a:r>
            <a:endParaRPr lang="zh-CN" altLang="en-US" sz="1600" b="1" dirty="0">
              <a:solidFill>
                <a:srgbClr val="C00000"/>
              </a:solidFill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6592854" y="4264168"/>
            <a:ext cx="6254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chemeClr val="accent1"/>
                </a:solidFill>
              </a:rPr>
              <a:t>(4, 4)</a:t>
            </a:r>
            <a:endParaRPr lang="zh-CN" altLang="en-US" sz="1600" b="1" dirty="0">
              <a:solidFill>
                <a:schemeClr val="accent1"/>
              </a:solidFill>
            </a:endParaRPr>
          </a:p>
        </p:txBody>
      </p:sp>
      <p:graphicFrame>
        <p:nvGraphicFramePr>
          <p:cNvPr id="59" name="表格 5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8865398"/>
              </p:ext>
            </p:extLst>
          </p:nvPr>
        </p:nvGraphicFramePr>
        <p:xfrm>
          <a:off x="7452320" y="2728496"/>
          <a:ext cx="720080" cy="1483360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7200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3</a:t>
                      </a:r>
                      <a:endParaRPr lang="zh-CN" altLang="en-US" dirty="0"/>
                    </a:p>
                  </a:txBody>
                  <a:tcPr anchor="ctr">
                    <a:solidFill>
                      <a:srgbClr val="FFFFB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4</a:t>
                      </a:r>
                      <a:endParaRPr lang="zh-CN" altLang="en-US" dirty="0"/>
                    </a:p>
                  </a:txBody>
                  <a:tcPr anchor="ctr">
                    <a:solidFill>
                      <a:srgbClr val="FFFFB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2</a:t>
                      </a:r>
                      <a:endParaRPr lang="zh-CN" altLang="en-US" dirty="0"/>
                    </a:p>
                  </a:txBody>
                  <a:tcPr anchor="ctr">
                    <a:solidFill>
                      <a:srgbClr val="FFFFB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1</a:t>
                      </a:r>
                      <a:endParaRPr lang="zh-CN" altLang="en-US" dirty="0"/>
                    </a:p>
                  </a:txBody>
                  <a:tcPr anchor="ctr">
                    <a:solidFill>
                      <a:srgbClr val="FFFFB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0" name="TextBox 59"/>
          <p:cNvSpPr txBox="1"/>
          <p:nvPr/>
        </p:nvSpPr>
        <p:spPr>
          <a:xfrm>
            <a:off x="4721252" y="4812306"/>
            <a:ext cx="355629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 smtClean="0"/>
              <a:t>点</a:t>
            </a:r>
            <a:r>
              <a:rPr lang="en-US" altLang="zh-CN" sz="1600" dirty="0" smtClean="0"/>
              <a:t>4</a:t>
            </a:r>
            <a:r>
              <a:rPr lang="zh-CN" altLang="en-US" sz="1600" dirty="0" smtClean="0"/>
              <a:t>已经访问过，并且未曾出栈，</a:t>
            </a:r>
            <a:endParaRPr lang="en-US" altLang="zh-CN" sz="1600" dirty="0" smtClean="0"/>
          </a:p>
          <a:p>
            <a:r>
              <a:rPr lang="zh-CN" altLang="en-US" sz="1600" dirty="0" smtClean="0"/>
              <a:t>所以</a:t>
            </a:r>
            <a:r>
              <a:rPr lang="en-US" altLang="zh-CN" sz="1600" dirty="0" smtClean="0"/>
              <a:t>3</a:t>
            </a:r>
            <a:r>
              <a:rPr lang="en-US" altLang="zh-CN" sz="1600" dirty="0" smtClean="0">
                <a:sym typeface="Wingdings" pitchFamily="2" charset="2"/>
              </a:rPr>
              <a:t>4</a:t>
            </a:r>
            <a:r>
              <a:rPr lang="zh-CN" altLang="en-US" sz="1600" dirty="0" smtClean="0">
                <a:sym typeface="Wingdings" pitchFamily="2" charset="2"/>
              </a:rPr>
              <a:t>是后向边。</a:t>
            </a:r>
            <a:endParaRPr lang="en-US" altLang="zh-CN" sz="1600" dirty="0" smtClean="0">
              <a:sym typeface="Wingdings" pitchFamily="2" charset="2"/>
            </a:endParaRPr>
          </a:p>
          <a:p>
            <a:r>
              <a:rPr lang="en-US" altLang="zh-CN" sz="1600" dirty="0" smtClean="0">
                <a:sym typeface="Wingdings" pitchFamily="2" charset="2"/>
              </a:rPr>
              <a:t>low(3) </a:t>
            </a:r>
            <a:r>
              <a:rPr lang="zh-CN" altLang="en-US" sz="1600" dirty="0" smtClean="0">
                <a:sym typeface="Wingdings" pitchFamily="2" charset="2"/>
              </a:rPr>
              <a:t>初值为</a:t>
            </a:r>
            <a:r>
              <a:rPr lang="en-US" altLang="zh-CN" sz="1600" dirty="0" err="1" smtClean="0">
                <a:sym typeface="Wingdings" pitchFamily="2" charset="2"/>
              </a:rPr>
              <a:t>dfn</a:t>
            </a:r>
            <a:r>
              <a:rPr lang="en-US" altLang="zh-CN" sz="1600" dirty="0" smtClean="0">
                <a:sym typeface="Wingdings" pitchFamily="2" charset="2"/>
              </a:rPr>
              <a:t>(3)</a:t>
            </a:r>
            <a:r>
              <a:rPr lang="zh-CN" altLang="en-US" sz="1600" dirty="0" smtClean="0">
                <a:sym typeface="Wingdings" pitchFamily="2" charset="2"/>
              </a:rPr>
              <a:t>，现更新为</a:t>
            </a:r>
            <a:r>
              <a:rPr lang="en-US" altLang="zh-CN" sz="1600" dirty="0" err="1" smtClean="0">
                <a:sym typeface="Wingdings" pitchFamily="2" charset="2"/>
              </a:rPr>
              <a:t>dfn</a:t>
            </a:r>
            <a:r>
              <a:rPr lang="en-US" altLang="zh-CN" sz="1600" dirty="0" smtClean="0">
                <a:sym typeface="Wingdings" pitchFamily="2" charset="2"/>
              </a:rPr>
              <a:t>(4)</a:t>
            </a:r>
            <a:r>
              <a:rPr lang="zh-CN" altLang="en-US" sz="1600" dirty="0" smtClean="0">
                <a:sym typeface="Wingdings" pitchFamily="2" charset="2"/>
              </a:rPr>
              <a:t>。</a:t>
            </a:r>
            <a:endParaRPr lang="en-US" altLang="zh-CN" sz="1600" dirty="0"/>
          </a:p>
        </p:txBody>
      </p:sp>
      <p:sp>
        <p:nvSpPr>
          <p:cNvPr id="61" name="矩形 60"/>
          <p:cNvSpPr/>
          <p:nvPr/>
        </p:nvSpPr>
        <p:spPr>
          <a:xfrm>
            <a:off x="4721252" y="1018984"/>
            <a:ext cx="35283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0">
              <a:buNone/>
            </a:pPr>
            <a:r>
              <a:rPr lang="en-US" altLang="zh-CN" sz="1200" b="1" dirty="0"/>
              <a:t> </a:t>
            </a:r>
            <a:r>
              <a:rPr lang="en-US" altLang="zh-CN" sz="1200" b="1" dirty="0" smtClean="0"/>
              <a:t>    low(u</a:t>
            </a:r>
            <a:r>
              <a:rPr lang="en-US" altLang="zh-CN" sz="1200" b="1" dirty="0"/>
              <a:t>)=min</a:t>
            </a:r>
            <a:endParaRPr lang="zh-CN" altLang="zh-CN" sz="1200" dirty="0"/>
          </a:p>
          <a:p>
            <a:pPr indent="0">
              <a:buNone/>
            </a:pPr>
            <a:r>
              <a:rPr lang="en-US" altLang="zh-CN" sz="1200" b="1" dirty="0"/>
              <a:t>     {</a:t>
            </a:r>
            <a:endParaRPr lang="zh-CN" altLang="zh-CN" sz="1200" dirty="0"/>
          </a:p>
          <a:p>
            <a:pPr indent="0">
              <a:buNone/>
            </a:pPr>
            <a:r>
              <a:rPr lang="en-US" altLang="zh-CN" sz="1200" b="1" dirty="0"/>
              <a:t>          </a:t>
            </a:r>
            <a:r>
              <a:rPr lang="en-US" altLang="zh-CN" sz="1200" b="1" dirty="0" err="1"/>
              <a:t>dfn</a:t>
            </a:r>
            <a:r>
              <a:rPr lang="en-US" altLang="zh-CN" sz="1200" b="1" dirty="0"/>
              <a:t>(u),</a:t>
            </a:r>
            <a:endParaRPr lang="zh-CN" altLang="zh-CN" sz="1200" dirty="0"/>
          </a:p>
          <a:p>
            <a:pPr indent="0">
              <a:buNone/>
            </a:pPr>
            <a:r>
              <a:rPr lang="en-US" altLang="zh-CN" sz="1200" b="1" dirty="0"/>
              <a:t>          low(v), (u, v)</a:t>
            </a:r>
            <a:r>
              <a:rPr lang="zh-CN" altLang="zh-CN" sz="1200" b="1" dirty="0"/>
              <a:t>为</a:t>
            </a:r>
            <a:r>
              <a:rPr lang="zh-CN" altLang="zh-CN" sz="1200" b="1" dirty="0">
                <a:solidFill>
                  <a:srgbClr val="0070C0"/>
                </a:solidFill>
              </a:rPr>
              <a:t>树枝边</a:t>
            </a:r>
            <a:r>
              <a:rPr lang="zh-CN" altLang="zh-CN" sz="1200" b="1" dirty="0"/>
              <a:t>，</a:t>
            </a:r>
            <a:r>
              <a:rPr lang="en-US" altLang="zh-CN" sz="1200" b="1" dirty="0"/>
              <a:t>u</a:t>
            </a:r>
            <a:r>
              <a:rPr lang="zh-CN" altLang="zh-CN" sz="1200" b="1" dirty="0"/>
              <a:t>为</a:t>
            </a:r>
            <a:r>
              <a:rPr lang="en-US" altLang="zh-CN" sz="1200" b="1" dirty="0"/>
              <a:t>v</a:t>
            </a:r>
            <a:r>
              <a:rPr lang="zh-CN" altLang="zh-CN" sz="1200" b="1" dirty="0"/>
              <a:t>的父节点</a:t>
            </a:r>
            <a:endParaRPr lang="zh-CN" altLang="zh-CN" sz="1200" dirty="0"/>
          </a:p>
          <a:p>
            <a:pPr indent="0">
              <a:buNone/>
            </a:pPr>
            <a:r>
              <a:rPr lang="en-US" altLang="zh-CN" sz="1200" b="1" dirty="0"/>
              <a:t>          </a:t>
            </a:r>
            <a:r>
              <a:rPr lang="en-US" altLang="zh-CN" sz="1200" b="1" dirty="0" err="1"/>
              <a:t>dfn</a:t>
            </a:r>
            <a:r>
              <a:rPr lang="en-US" altLang="zh-CN" sz="1200" b="1" dirty="0"/>
              <a:t>(v), (u, v)</a:t>
            </a:r>
            <a:r>
              <a:rPr lang="zh-CN" altLang="zh-CN" sz="1200" b="1" dirty="0"/>
              <a:t>为指向栈中节点的</a:t>
            </a:r>
            <a:r>
              <a:rPr lang="zh-CN" altLang="zh-CN" sz="1200" b="1" dirty="0">
                <a:solidFill>
                  <a:srgbClr val="0070C0"/>
                </a:solidFill>
              </a:rPr>
              <a:t>后向</a:t>
            </a:r>
            <a:r>
              <a:rPr lang="zh-CN" altLang="zh-CN" sz="1200" b="1" dirty="0" smtClean="0">
                <a:solidFill>
                  <a:srgbClr val="0070C0"/>
                </a:solidFill>
              </a:rPr>
              <a:t>边</a:t>
            </a:r>
            <a:endParaRPr lang="zh-CN" altLang="zh-CN" sz="1200" dirty="0"/>
          </a:p>
          <a:p>
            <a:pPr indent="0">
              <a:buNone/>
            </a:pPr>
            <a:r>
              <a:rPr lang="en-US" altLang="zh-CN" sz="1200" b="1" dirty="0"/>
              <a:t>     }</a:t>
            </a:r>
            <a:endParaRPr lang="zh-CN" altLang="en-US" sz="1200" dirty="0"/>
          </a:p>
        </p:txBody>
      </p:sp>
      <p:sp>
        <p:nvSpPr>
          <p:cNvPr id="62" name="TextBox 61"/>
          <p:cNvSpPr txBox="1"/>
          <p:nvPr/>
        </p:nvSpPr>
        <p:spPr>
          <a:xfrm>
            <a:off x="5753472" y="2245085"/>
            <a:ext cx="6254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rgbClr val="C00000"/>
                </a:solidFill>
              </a:rPr>
              <a:t>(5, 3)</a:t>
            </a:r>
            <a:endParaRPr lang="zh-CN" altLang="en-US" sz="16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225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2" grpId="0"/>
      <p:bldP spid="23" grpId="0"/>
      <p:bldP spid="55" grpId="0"/>
      <p:bldP spid="56" grpId="0"/>
      <p:bldP spid="57" grpId="0"/>
      <p:bldP spid="58" grpId="0"/>
      <p:bldP spid="60" grpId="0"/>
      <p:bldP spid="6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3494708" cy="685800"/>
          </a:xfrm>
        </p:spPr>
        <p:txBody>
          <a:bodyPr/>
          <a:lstStyle/>
          <a:p>
            <a:r>
              <a:rPr lang="en-US" altLang="zh-CN" b="1" dirty="0"/>
              <a:t>SCC </a:t>
            </a:r>
            <a:r>
              <a:rPr lang="en-US" altLang="zh-CN" b="1" dirty="0" err="1"/>
              <a:t>Tarjan</a:t>
            </a:r>
            <a:endParaRPr lang="zh-CN" altLang="en-US" dirty="0"/>
          </a:p>
        </p:txBody>
      </p:sp>
      <p:grpSp>
        <p:nvGrpSpPr>
          <p:cNvPr id="40" name="组合 39"/>
          <p:cNvGrpSpPr/>
          <p:nvPr/>
        </p:nvGrpSpPr>
        <p:grpSpPr>
          <a:xfrm>
            <a:off x="1291841" y="2670711"/>
            <a:ext cx="2304256" cy="1546684"/>
            <a:chOff x="1655676" y="3470070"/>
            <a:chExt cx="2304256" cy="1546684"/>
          </a:xfrm>
        </p:grpSpPr>
        <p:sp>
          <p:nvSpPr>
            <p:cNvPr id="41" name="椭圆 40"/>
            <p:cNvSpPr/>
            <p:nvPr/>
          </p:nvSpPr>
          <p:spPr>
            <a:xfrm>
              <a:off x="1655676" y="3470070"/>
              <a:ext cx="504056" cy="504056"/>
            </a:xfrm>
            <a:prstGeom prst="ellipse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chemeClr val="tx1"/>
                  </a:solidFill>
                </a:rPr>
                <a:t>1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2" name="椭圆 41"/>
            <p:cNvSpPr/>
            <p:nvPr/>
          </p:nvSpPr>
          <p:spPr>
            <a:xfrm>
              <a:off x="2555776" y="3470070"/>
              <a:ext cx="504056" cy="504056"/>
            </a:xfrm>
            <a:prstGeom prst="ellipse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chemeClr val="tx1"/>
                  </a:solidFill>
                </a:rPr>
                <a:t>3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3" name="椭圆 42"/>
            <p:cNvSpPr/>
            <p:nvPr/>
          </p:nvSpPr>
          <p:spPr>
            <a:xfrm>
              <a:off x="3455876" y="3470070"/>
              <a:ext cx="504056" cy="504056"/>
            </a:xfrm>
            <a:prstGeom prst="ellipse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chemeClr val="tx1"/>
                  </a:solidFill>
                </a:rPr>
                <a:t>5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4" name="椭圆 43"/>
            <p:cNvSpPr/>
            <p:nvPr/>
          </p:nvSpPr>
          <p:spPr>
            <a:xfrm>
              <a:off x="1655676" y="4512698"/>
              <a:ext cx="504056" cy="504056"/>
            </a:xfrm>
            <a:prstGeom prst="ellipse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chemeClr val="tx1"/>
                  </a:solidFill>
                </a:rPr>
                <a:t>2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5" name="椭圆 44"/>
            <p:cNvSpPr/>
            <p:nvPr/>
          </p:nvSpPr>
          <p:spPr>
            <a:xfrm>
              <a:off x="2555776" y="4512698"/>
              <a:ext cx="504056" cy="504056"/>
            </a:xfrm>
            <a:prstGeom prst="ellipse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chemeClr val="tx1"/>
                  </a:solidFill>
                </a:rPr>
                <a:t>4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6" name="椭圆 45"/>
            <p:cNvSpPr/>
            <p:nvPr/>
          </p:nvSpPr>
          <p:spPr>
            <a:xfrm>
              <a:off x="3455876" y="4512698"/>
              <a:ext cx="504056" cy="504056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solidFill>
                    <a:schemeClr val="tx1"/>
                  </a:solidFill>
                </a:rPr>
                <a:t>6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47" name="直接箭头连接符 46"/>
            <p:cNvCxnSpPr>
              <a:stCxn id="41" idx="6"/>
              <a:endCxn id="42" idx="2"/>
            </p:cNvCxnSpPr>
            <p:nvPr/>
          </p:nvCxnSpPr>
          <p:spPr>
            <a:xfrm>
              <a:off x="2159732" y="3722098"/>
              <a:ext cx="396044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箭头连接符 47"/>
            <p:cNvCxnSpPr>
              <a:stCxn id="44" idx="6"/>
              <a:endCxn id="45" idx="2"/>
            </p:cNvCxnSpPr>
            <p:nvPr/>
          </p:nvCxnSpPr>
          <p:spPr>
            <a:xfrm>
              <a:off x="2159732" y="4764726"/>
              <a:ext cx="396044" cy="0"/>
            </a:xfrm>
            <a:prstGeom prst="straightConnector1">
              <a:avLst/>
            </a:prstGeom>
            <a:ln w="38100">
              <a:solidFill>
                <a:schemeClr val="accent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直接箭头连接符 48"/>
            <p:cNvCxnSpPr>
              <a:stCxn id="42" idx="6"/>
              <a:endCxn id="43" idx="2"/>
            </p:cNvCxnSpPr>
            <p:nvPr/>
          </p:nvCxnSpPr>
          <p:spPr>
            <a:xfrm>
              <a:off x="3059832" y="3722098"/>
              <a:ext cx="396044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接箭头连接符 49"/>
            <p:cNvCxnSpPr>
              <a:stCxn id="45" idx="6"/>
              <a:endCxn id="46" idx="2"/>
            </p:cNvCxnSpPr>
            <p:nvPr/>
          </p:nvCxnSpPr>
          <p:spPr>
            <a:xfrm>
              <a:off x="3059832" y="4764726"/>
              <a:ext cx="396044" cy="0"/>
            </a:xfrm>
            <a:prstGeom prst="straightConnector1">
              <a:avLst/>
            </a:prstGeom>
            <a:ln w="38100">
              <a:solidFill>
                <a:schemeClr val="accent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直接箭头连接符 50"/>
            <p:cNvCxnSpPr>
              <a:stCxn id="43" idx="4"/>
              <a:endCxn id="46" idx="0"/>
            </p:cNvCxnSpPr>
            <p:nvPr/>
          </p:nvCxnSpPr>
          <p:spPr>
            <a:xfrm>
              <a:off x="3707904" y="3974126"/>
              <a:ext cx="0" cy="538572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接箭头连接符 51"/>
            <p:cNvCxnSpPr>
              <a:stCxn id="42" idx="4"/>
              <a:endCxn id="45" idx="0"/>
            </p:cNvCxnSpPr>
            <p:nvPr/>
          </p:nvCxnSpPr>
          <p:spPr>
            <a:xfrm>
              <a:off x="2807804" y="3974126"/>
              <a:ext cx="0" cy="538572"/>
            </a:xfrm>
            <a:prstGeom prst="straightConnector1">
              <a:avLst/>
            </a:prstGeom>
            <a:ln w="38100">
              <a:solidFill>
                <a:schemeClr val="accent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直接箭头连接符 52"/>
            <p:cNvCxnSpPr>
              <a:stCxn id="41" idx="4"/>
              <a:endCxn id="44" idx="0"/>
            </p:cNvCxnSpPr>
            <p:nvPr/>
          </p:nvCxnSpPr>
          <p:spPr>
            <a:xfrm>
              <a:off x="1907704" y="3974126"/>
              <a:ext cx="0" cy="538572"/>
            </a:xfrm>
            <a:prstGeom prst="straightConnector1">
              <a:avLst/>
            </a:prstGeom>
            <a:ln w="38100">
              <a:solidFill>
                <a:schemeClr val="accent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接箭头连接符 53"/>
            <p:cNvCxnSpPr>
              <a:stCxn id="45" idx="1"/>
              <a:endCxn id="41" idx="5"/>
            </p:cNvCxnSpPr>
            <p:nvPr/>
          </p:nvCxnSpPr>
          <p:spPr>
            <a:xfrm flipH="1" flipV="1">
              <a:off x="2085915" y="3900309"/>
              <a:ext cx="543678" cy="686206"/>
            </a:xfrm>
            <a:prstGeom prst="straightConnector1">
              <a:avLst/>
            </a:prstGeom>
            <a:ln w="38100">
              <a:solidFill>
                <a:schemeClr val="accent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5" name="TextBox 54"/>
          <p:cNvSpPr txBox="1"/>
          <p:nvPr/>
        </p:nvSpPr>
        <p:spPr>
          <a:xfrm>
            <a:off x="1304777" y="2250624"/>
            <a:ext cx="5998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rgbClr val="C00000"/>
                </a:solidFill>
              </a:rPr>
              <a:t>(1, 1)</a:t>
            </a:r>
            <a:endParaRPr lang="zh-CN" altLang="en-US" sz="1600" b="1" dirty="0">
              <a:solidFill>
                <a:srgbClr val="C00000"/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1304777" y="4269707"/>
            <a:ext cx="6254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rgbClr val="C00000"/>
                </a:solidFill>
              </a:rPr>
              <a:t>(2, 1)</a:t>
            </a:r>
            <a:endParaRPr lang="zh-CN" altLang="en-US" sz="1600" b="1" dirty="0">
              <a:solidFill>
                <a:srgbClr val="C00000"/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2089086" y="4269707"/>
            <a:ext cx="6254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rgbClr val="C00000"/>
                </a:solidFill>
              </a:rPr>
              <a:t>(3, 1)</a:t>
            </a:r>
            <a:endParaRPr lang="zh-CN" altLang="en-US" sz="1600" b="1" dirty="0">
              <a:solidFill>
                <a:srgbClr val="C00000"/>
              </a:solidFill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3031323" y="4269707"/>
            <a:ext cx="6254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chemeClr val="accent1"/>
                </a:solidFill>
              </a:rPr>
              <a:t>(4, 4)</a:t>
            </a:r>
            <a:endParaRPr lang="zh-CN" altLang="en-US" sz="1600" b="1" dirty="0">
              <a:solidFill>
                <a:schemeClr val="accent1"/>
              </a:solidFill>
            </a:endParaRPr>
          </a:p>
        </p:txBody>
      </p:sp>
      <p:graphicFrame>
        <p:nvGraphicFramePr>
          <p:cNvPr id="59" name="表格 5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0038426"/>
              </p:ext>
            </p:extLst>
          </p:nvPr>
        </p:nvGraphicFramePr>
        <p:xfrm>
          <a:off x="3851920" y="2348656"/>
          <a:ext cx="720080" cy="1854200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7200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5</a:t>
                      </a:r>
                      <a:endParaRPr lang="zh-CN" altLang="en-US" dirty="0"/>
                    </a:p>
                  </a:txBody>
                  <a:tcPr anchor="ctr">
                    <a:solidFill>
                      <a:srgbClr val="FFFFB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3</a:t>
                      </a:r>
                      <a:endParaRPr lang="zh-CN" altLang="en-US" dirty="0"/>
                    </a:p>
                  </a:txBody>
                  <a:tcPr anchor="ctr">
                    <a:solidFill>
                      <a:srgbClr val="FFFFB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4</a:t>
                      </a:r>
                      <a:endParaRPr lang="zh-CN" altLang="en-US" dirty="0"/>
                    </a:p>
                  </a:txBody>
                  <a:tcPr anchor="ctr">
                    <a:solidFill>
                      <a:srgbClr val="FFFFB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2</a:t>
                      </a:r>
                      <a:endParaRPr lang="zh-CN" altLang="en-US" dirty="0"/>
                    </a:p>
                  </a:txBody>
                  <a:tcPr anchor="ctr">
                    <a:solidFill>
                      <a:srgbClr val="FFFFB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1</a:t>
                      </a:r>
                      <a:endParaRPr lang="zh-CN" altLang="en-US" dirty="0"/>
                    </a:p>
                  </a:txBody>
                  <a:tcPr anchor="ctr">
                    <a:solidFill>
                      <a:srgbClr val="FFFFB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0" name="TextBox 59"/>
          <p:cNvSpPr txBox="1"/>
          <p:nvPr/>
        </p:nvSpPr>
        <p:spPr>
          <a:xfrm>
            <a:off x="1159721" y="4817845"/>
            <a:ext cx="30396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 smtClean="0"/>
              <a:t>点</a:t>
            </a:r>
            <a:r>
              <a:rPr lang="en-US" altLang="zh-CN" sz="1600" dirty="0" smtClean="0"/>
              <a:t>6</a:t>
            </a:r>
            <a:r>
              <a:rPr lang="zh-CN" altLang="en-US" sz="1600" dirty="0" smtClean="0"/>
              <a:t>已经访问过，并且已出栈，</a:t>
            </a:r>
            <a:endParaRPr lang="en-US" altLang="zh-CN" sz="1600" dirty="0" smtClean="0"/>
          </a:p>
          <a:p>
            <a:r>
              <a:rPr lang="zh-CN" altLang="en-US" sz="1600" dirty="0" smtClean="0"/>
              <a:t>所以</a:t>
            </a:r>
            <a:r>
              <a:rPr lang="en-US" altLang="zh-CN" sz="1600" dirty="0" smtClean="0"/>
              <a:t>5</a:t>
            </a:r>
            <a:r>
              <a:rPr lang="en-US" altLang="zh-CN" sz="1600" dirty="0" smtClean="0">
                <a:sym typeface="Wingdings" pitchFamily="2" charset="2"/>
              </a:rPr>
              <a:t>6</a:t>
            </a:r>
            <a:r>
              <a:rPr lang="zh-CN" altLang="en-US" sz="1600" dirty="0" smtClean="0">
                <a:sym typeface="Wingdings" pitchFamily="2" charset="2"/>
              </a:rPr>
              <a:t>是横叉边，直接无视。</a:t>
            </a:r>
            <a:endParaRPr lang="en-US" altLang="zh-CN" sz="1600" dirty="0"/>
          </a:p>
        </p:txBody>
      </p:sp>
      <p:sp>
        <p:nvSpPr>
          <p:cNvPr id="61" name="矩形 60"/>
          <p:cNvSpPr/>
          <p:nvPr/>
        </p:nvSpPr>
        <p:spPr>
          <a:xfrm>
            <a:off x="4721252" y="1018984"/>
            <a:ext cx="35283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0">
              <a:buNone/>
            </a:pPr>
            <a:r>
              <a:rPr lang="en-US" altLang="zh-CN" sz="1200" b="1" dirty="0"/>
              <a:t> </a:t>
            </a:r>
            <a:r>
              <a:rPr lang="en-US" altLang="zh-CN" sz="1200" b="1" dirty="0" smtClean="0"/>
              <a:t>    low(u</a:t>
            </a:r>
            <a:r>
              <a:rPr lang="en-US" altLang="zh-CN" sz="1200" b="1" dirty="0"/>
              <a:t>)=min</a:t>
            </a:r>
            <a:endParaRPr lang="zh-CN" altLang="zh-CN" sz="1200" dirty="0"/>
          </a:p>
          <a:p>
            <a:pPr indent="0">
              <a:buNone/>
            </a:pPr>
            <a:r>
              <a:rPr lang="en-US" altLang="zh-CN" sz="1200" b="1" dirty="0"/>
              <a:t>     {</a:t>
            </a:r>
            <a:endParaRPr lang="zh-CN" altLang="zh-CN" sz="1200" dirty="0"/>
          </a:p>
          <a:p>
            <a:pPr indent="0">
              <a:buNone/>
            </a:pPr>
            <a:r>
              <a:rPr lang="en-US" altLang="zh-CN" sz="1200" b="1" dirty="0"/>
              <a:t>          </a:t>
            </a:r>
            <a:r>
              <a:rPr lang="en-US" altLang="zh-CN" sz="1200" b="1" dirty="0" err="1"/>
              <a:t>dfn</a:t>
            </a:r>
            <a:r>
              <a:rPr lang="en-US" altLang="zh-CN" sz="1200" b="1" dirty="0"/>
              <a:t>(u),</a:t>
            </a:r>
            <a:endParaRPr lang="zh-CN" altLang="zh-CN" sz="1200" dirty="0"/>
          </a:p>
          <a:p>
            <a:pPr indent="0">
              <a:buNone/>
            </a:pPr>
            <a:r>
              <a:rPr lang="en-US" altLang="zh-CN" sz="1200" b="1" dirty="0"/>
              <a:t>          low(v), (u, v)</a:t>
            </a:r>
            <a:r>
              <a:rPr lang="zh-CN" altLang="zh-CN" sz="1200" b="1" dirty="0"/>
              <a:t>为</a:t>
            </a:r>
            <a:r>
              <a:rPr lang="zh-CN" altLang="zh-CN" sz="1200" b="1" dirty="0">
                <a:solidFill>
                  <a:srgbClr val="0070C0"/>
                </a:solidFill>
              </a:rPr>
              <a:t>树枝边</a:t>
            </a:r>
            <a:r>
              <a:rPr lang="zh-CN" altLang="zh-CN" sz="1200" b="1" dirty="0"/>
              <a:t>，</a:t>
            </a:r>
            <a:r>
              <a:rPr lang="en-US" altLang="zh-CN" sz="1200" b="1" dirty="0"/>
              <a:t>u</a:t>
            </a:r>
            <a:r>
              <a:rPr lang="zh-CN" altLang="zh-CN" sz="1200" b="1" dirty="0"/>
              <a:t>为</a:t>
            </a:r>
            <a:r>
              <a:rPr lang="en-US" altLang="zh-CN" sz="1200" b="1" dirty="0"/>
              <a:t>v</a:t>
            </a:r>
            <a:r>
              <a:rPr lang="zh-CN" altLang="zh-CN" sz="1200" b="1" dirty="0"/>
              <a:t>的父节点</a:t>
            </a:r>
            <a:endParaRPr lang="zh-CN" altLang="zh-CN" sz="1200" dirty="0"/>
          </a:p>
          <a:p>
            <a:pPr indent="0">
              <a:buNone/>
            </a:pPr>
            <a:r>
              <a:rPr lang="en-US" altLang="zh-CN" sz="1200" b="1" dirty="0"/>
              <a:t>          </a:t>
            </a:r>
            <a:r>
              <a:rPr lang="en-US" altLang="zh-CN" sz="1200" b="1" dirty="0" err="1"/>
              <a:t>dfn</a:t>
            </a:r>
            <a:r>
              <a:rPr lang="en-US" altLang="zh-CN" sz="1200" b="1" dirty="0"/>
              <a:t>(v), (u, v)</a:t>
            </a:r>
            <a:r>
              <a:rPr lang="zh-CN" altLang="zh-CN" sz="1200" b="1" dirty="0"/>
              <a:t>为指向栈中节点的</a:t>
            </a:r>
            <a:r>
              <a:rPr lang="zh-CN" altLang="zh-CN" sz="1200" b="1" dirty="0">
                <a:solidFill>
                  <a:srgbClr val="0070C0"/>
                </a:solidFill>
              </a:rPr>
              <a:t>后向</a:t>
            </a:r>
            <a:r>
              <a:rPr lang="zh-CN" altLang="zh-CN" sz="1200" b="1" dirty="0" smtClean="0">
                <a:solidFill>
                  <a:srgbClr val="0070C0"/>
                </a:solidFill>
              </a:rPr>
              <a:t>边</a:t>
            </a:r>
            <a:endParaRPr lang="zh-CN" altLang="zh-CN" sz="1200" dirty="0"/>
          </a:p>
          <a:p>
            <a:pPr indent="0">
              <a:buNone/>
            </a:pPr>
            <a:r>
              <a:rPr lang="en-US" altLang="zh-CN" sz="1200" b="1" dirty="0"/>
              <a:t>     }</a:t>
            </a:r>
            <a:endParaRPr lang="zh-CN" altLang="en-US" sz="1200" dirty="0"/>
          </a:p>
        </p:txBody>
      </p:sp>
      <p:sp>
        <p:nvSpPr>
          <p:cNvPr id="62" name="TextBox 61"/>
          <p:cNvSpPr txBox="1"/>
          <p:nvPr/>
        </p:nvSpPr>
        <p:spPr>
          <a:xfrm>
            <a:off x="2191941" y="2250624"/>
            <a:ext cx="6254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rgbClr val="C00000"/>
                </a:solidFill>
              </a:rPr>
              <a:t>(5, 3)</a:t>
            </a:r>
            <a:endParaRPr lang="zh-CN" altLang="en-US" sz="1600" b="1" dirty="0">
              <a:solidFill>
                <a:srgbClr val="C00000"/>
              </a:solidFill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3015401" y="2250624"/>
            <a:ext cx="6254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rgbClr val="C00000"/>
                </a:solidFill>
              </a:rPr>
              <a:t>(6, 6)</a:t>
            </a:r>
            <a:endParaRPr lang="zh-CN" altLang="en-US" sz="1600" b="1" dirty="0">
              <a:solidFill>
                <a:srgbClr val="C00000"/>
              </a:solidFill>
            </a:endParaRPr>
          </a:p>
        </p:txBody>
      </p:sp>
      <p:grpSp>
        <p:nvGrpSpPr>
          <p:cNvPr id="64" name="组合 63"/>
          <p:cNvGrpSpPr/>
          <p:nvPr/>
        </p:nvGrpSpPr>
        <p:grpSpPr>
          <a:xfrm>
            <a:off x="4827972" y="2703856"/>
            <a:ext cx="2304256" cy="1546684"/>
            <a:chOff x="1655676" y="3470070"/>
            <a:chExt cx="2304256" cy="1546684"/>
          </a:xfrm>
        </p:grpSpPr>
        <p:sp>
          <p:nvSpPr>
            <p:cNvPr id="65" name="椭圆 64"/>
            <p:cNvSpPr/>
            <p:nvPr/>
          </p:nvSpPr>
          <p:spPr>
            <a:xfrm>
              <a:off x="1655676" y="3470070"/>
              <a:ext cx="504056" cy="504056"/>
            </a:xfrm>
            <a:prstGeom prst="ellipse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chemeClr val="tx1"/>
                  </a:solidFill>
                </a:rPr>
                <a:t>1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66" name="椭圆 65"/>
            <p:cNvSpPr/>
            <p:nvPr/>
          </p:nvSpPr>
          <p:spPr>
            <a:xfrm>
              <a:off x="2555776" y="3470070"/>
              <a:ext cx="504056" cy="504056"/>
            </a:xfrm>
            <a:prstGeom prst="ellipse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chemeClr val="tx1"/>
                  </a:solidFill>
                </a:rPr>
                <a:t>3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67" name="椭圆 66"/>
            <p:cNvSpPr/>
            <p:nvPr/>
          </p:nvSpPr>
          <p:spPr>
            <a:xfrm>
              <a:off x="3455876" y="3470070"/>
              <a:ext cx="504056" cy="504056"/>
            </a:xfrm>
            <a:prstGeom prst="ellipse">
              <a:avLst/>
            </a:prstGeom>
            <a:solidFill>
              <a:schemeClr val="accent1"/>
            </a:soli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chemeClr val="tx1"/>
                  </a:solidFill>
                </a:rPr>
                <a:t>5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68" name="椭圆 67"/>
            <p:cNvSpPr/>
            <p:nvPr/>
          </p:nvSpPr>
          <p:spPr>
            <a:xfrm>
              <a:off x="1655676" y="4512698"/>
              <a:ext cx="504056" cy="504056"/>
            </a:xfrm>
            <a:prstGeom prst="ellipse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chemeClr val="tx1"/>
                  </a:solidFill>
                </a:rPr>
                <a:t>2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69" name="椭圆 68"/>
            <p:cNvSpPr/>
            <p:nvPr/>
          </p:nvSpPr>
          <p:spPr>
            <a:xfrm>
              <a:off x="2555776" y="4512698"/>
              <a:ext cx="504056" cy="504056"/>
            </a:xfrm>
            <a:prstGeom prst="ellipse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chemeClr val="tx1"/>
                  </a:solidFill>
                </a:rPr>
                <a:t>4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70" name="椭圆 69"/>
            <p:cNvSpPr/>
            <p:nvPr/>
          </p:nvSpPr>
          <p:spPr>
            <a:xfrm>
              <a:off x="3455876" y="4512698"/>
              <a:ext cx="504056" cy="504056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solidFill>
                    <a:schemeClr val="tx1"/>
                  </a:solidFill>
                </a:rPr>
                <a:t>6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71" name="直接箭头连接符 70"/>
            <p:cNvCxnSpPr>
              <a:stCxn id="65" idx="6"/>
              <a:endCxn id="66" idx="2"/>
            </p:cNvCxnSpPr>
            <p:nvPr/>
          </p:nvCxnSpPr>
          <p:spPr>
            <a:xfrm>
              <a:off x="2159732" y="3722098"/>
              <a:ext cx="396044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直接箭头连接符 71"/>
            <p:cNvCxnSpPr>
              <a:stCxn id="68" idx="6"/>
              <a:endCxn id="69" idx="2"/>
            </p:cNvCxnSpPr>
            <p:nvPr/>
          </p:nvCxnSpPr>
          <p:spPr>
            <a:xfrm>
              <a:off x="2159732" y="4764726"/>
              <a:ext cx="396044" cy="0"/>
            </a:xfrm>
            <a:prstGeom prst="straightConnector1">
              <a:avLst/>
            </a:prstGeom>
            <a:ln w="38100">
              <a:solidFill>
                <a:schemeClr val="accent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直接箭头连接符 72"/>
            <p:cNvCxnSpPr>
              <a:stCxn id="66" idx="6"/>
              <a:endCxn id="67" idx="2"/>
            </p:cNvCxnSpPr>
            <p:nvPr/>
          </p:nvCxnSpPr>
          <p:spPr>
            <a:xfrm>
              <a:off x="3059832" y="3722098"/>
              <a:ext cx="396044" cy="0"/>
            </a:xfrm>
            <a:prstGeom prst="straightConnector1">
              <a:avLst/>
            </a:prstGeom>
            <a:ln w="38100">
              <a:solidFill>
                <a:schemeClr val="accent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直接箭头连接符 73"/>
            <p:cNvCxnSpPr>
              <a:stCxn id="69" idx="6"/>
              <a:endCxn id="70" idx="2"/>
            </p:cNvCxnSpPr>
            <p:nvPr/>
          </p:nvCxnSpPr>
          <p:spPr>
            <a:xfrm>
              <a:off x="3059832" y="4764726"/>
              <a:ext cx="396044" cy="0"/>
            </a:xfrm>
            <a:prstGeom prst="straightConnector1">
              <a:avLst/>
            </a:prstGeom>
            <a:ln w="38100">
              <a:solidFill>
                <a:schemeClr val="accent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直接箭头连接符 74"/>
            <p:cNvCxnSpPr>
              <a:stCxn id="67" idx="4"/>
              <a:endCxn id="70" idx="0"/>
            </p:cNvCxnSpPr>
            <p:nvPr/>
          </p:nvCxnSpPr>
          <p:spPr>
            <a:xfrm>
              <a:off x="3707904" y="3974126"/>
              <a:ext cx="0" cy="538572"/>
            </a:xfrm>
            <a:prstGeom prst="straightConnector1">
              <a:avLst/>
            </a:prstGeom>
            <a:ln w="38100">
              <a:solidFill>
                <a:schemeClr val="accent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直接箭头连接符 75"/>
            <p:cNvCxnSpPr>
              <a:stCxn id="66" idx="4"/>
              <a:endCxn id="69" idx="0"/>
            </p:cNvCxnSpPr>
            <p:nvPr/>
          </p:nvCxnSpPr>
          <p:spPr>
            <a:xfrm>
              <a:off x="2807804" y="3974126"/>
              <a:ext cx="0" cy="538572"/>
            </a:xfrm>
            <a:prstGeom prst="straightConnector1">
              <a:avLst/>
            </a:prstGeom>
            <a:ln w="38100">
              <a:solidFill>
                <a:schemeClr val="accent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直接箭头连接符 76"/>
            <p:cNvCxnSpPr>
              <a:stCxn id="65" idx="4"/>
              <a:endCxn id="68" idx="0"/>
            </p:cNvCxnSpPr>
            <p:nvPr/>
          </p:nvCxnSpPr>
          <p:spPr>
            <a:xfrm>
              <a:off x="1907704" y="3974126"/>
              <a:ext cx="0" cy="538572"/>
            </a:xfrm>
            <a:prstGeom prst="straightConnector1">
              <a:avLst/>
            </a:prstGeom>
            <a:ln w="38100">
              <a:solidFill>
                <a:schemeClr val="accent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直接箭头连接符 77"/>
            <p:cNvCxnSpPr>
              <a:stCxn id="69" idx="1"/>
              <a:endCxn id="65" idx="5"/>
            </p:cNvCxnSpPr>
            <p:nvPr/>
          </p:nvCxnSpPr>
          <p:spPr>
            <a:xfrm flipH="1" flipV="1">
              <a:off x="2085915" y="3900309"/>
              <a:ext cx="543678" cy="686206"/>
            </a:xfrm>
            <a:prstGeom prst="straightConnector1">
              <a:avLst/>
            </a:prstGeom>
            <a:ln w="38100">
              <a:solidFill>
                <a:schemeClr val="accent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9" name="TextBox 78"/>
          <p:cNvSpPr txBox="1"/>
          <p:nvPr/>
        </p:nvSpPr>
        <p:spPr>
          <a:xfrm>
            <a:off x="4840908" y="2283769"/>
            <a:ext cx="5998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rgbClr val="C00000"/>
                </a:solidFill>
              </a:rPr>
              <a:t>(1, 1)</a:t>
            </a:r>
            <a:endParaRPr lang="zh-CN" altLang="en-US" sz="1600" b="1" dirty="0">
              <a:solidFill>
                <a:srgbClr val="C00000"/>
              </a:solidFill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4840908" y="4302852"/>
            <a:ext cx="6254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rgbClr val="C00000"/>
                </a:solidFill>
              </a:rPr>
              <a:t>(2, 1)</a:t>
            </a:r>
            <a:endParaRPr lang="zh-CN" altLang="en-US" sz="1600" b="1" dirty="0">
              <a:solidFill>
                <a:srgbClr val="C00000"/>
              </a:solidFill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5625217" y="4302852"/>
            <a:ext cx="6254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rgbClr val="C00000"/>
                </a:solidFill>
              </a:rPr>
              <a:t>(3, 1)</a:t>
            </a:r>
            <a:endParaRPr lang="zh-CN" altLang="en-US" sz="1600" b="1" dirty="0">
              <a:solidFill>
                <a:srgbClr val="C00000"/>
              </a:solidFill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6567454" y="4302852"/>
            <a:ext cx="6254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chemeClr val="accent1"/>
                </a:solidFill>
              </a:rPr>
              <a:t>(4, 4)</a:t>
            </a:r>
            <a:endParaRPr lang="zh-CN" altLang="en-US" sz="1600" b="1" dirty="0">
              <a:solidFill>
                <a:schemeClr val="accent1"/>
              </a:solidFill>
            </a:endParaRPr>
          </a:p>
        </p:txBody>
      </p:sp>
      <p:graphicFrame>
        <p:nvGraphicFramePr>
          <p:cNvPr id="83" name="表格 8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1775958"/>
              </p:ext>
            </p:extLst>
          </p:nvPr>
        </p:nvGraphicFramePr>
        <p:xfrm>
          <a:off x="7388051" y="2356401"/>
          <a:ext cx="720080" cy="1854200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7200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5</a:t>
                      </a:r>
                      <a:endParaRPr lang="zh-CN" altLang="en-US" dirty="0"/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3</a:t>
                      </a:r>
                      <a:endParaRPr lang="zh-CN" altLang="en-US" dirty="0"/>
                    </a:p>
                  </a:txBody>
                  <a:tcPr anchor="ctr">
                    <a:solidFill>
                      <a:srgbClr val="FFFFB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4</a:t>
                      </a:r>
                      <a:endParaRPr lang="zh-CN" altLang="en-US" dirty="0"/>
                    </a:p>
                  </a:txBody>
                  <a:tcPr anchor="ctr">
                    <a:solidFill>
                      <a:srgbClr val="FFFFB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2</a:t>
                      </a:r>
                      <a:endParaRPr lang="zh-CN" altLang="en-US" dirty="0"/>
                    </a:p>
                  </a:txBody>
                  <a:tcPr anchor="ctr">
                    <a:solidFill>
                      <a:srgbClr val="FFFFB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1</a:t>
                      </a:r>
                      <a:endParaRPr lang="zh-CN" altLang="en-US" dirty="0"/>
                    </a:p>
                  </a:txBody>
                  <a:tcPr anchor="ctr">
                    <a:solidFill>
                      <a:srgbClr val="FFFFB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4" name="TextBox 83"/>
          <p:cNvSpPr txBox="1"/>
          <p:nvPr/>
        </p:nvSpPr>
        <p:spPr>
          <a:xfrm>
            <a:off x="4695852" y="4889090"/>
            <a:ext cx="356379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/>
              <a:t>low(5) = </a:t>
            </a:r>
            <a:r>
              <a:rPr lang="en-US" altLang="zh-CN" sz="1600" dirty="0" err="1" smtClean="0"/>
              <a:t>dnf</a:t>
            </a:r>
            <a:r>
              <a:rPr lang="en-US" altLang="zh-CN" sz="1600" dirty="0" smtClean="0"/>
              <a:t>(5)</a:t>
            </a:r>
            <a:endParaRPr lang="en-US" altLang="zh-CN" sz="1600" dirty="0"/>
          </a:p>
          <a:p>
            <a:r>
              <a:rPr lang="zh-CN" altLang="en-US" sz="1600" dirty="0" smtClean="0"/>
              <a:t>不断弹出栈中结点，直到</a:t>
            </a:r>
            <a:r>
              <a:rPr lang="en-US" altLang="zh-CN" sz="1600" dirty="0" smtClean="0"/>
              <a:t>5</a:t>
            </a:r>
            <a:r>
              <a:rPr lang="zh-CN" altLang="en-US" sz="1600" dirty="0" smtClean="0"/>
              <a:t>出栈为止。</a:t>
            </a:r>
            <a:endParaRPr lang="en-US" altLang="zh-CN" sz="1600" dirty="0" smtClean="0"/>
          </a:p>
          <a:p>
            <a:r>
              <a:rPr lang="zh-CN" altLang="en-US" sz="1600" dirty="0"/>
              <a:t>所有弹出结点构成强连通分量：</a:t>
            </a:r>
            <a:r>
              <a:rPr lang="en-US" altLang="zh-CN" sz="1600" dirty="0" smtClean="0"/>
              <a:t>{5}</a:t>
            </a:r>
            <a:r>
              <a:rPr lang="zh-CN" altLang="en-US" sz="1600" dirty="0" smtClean="0"/>
              <a:t>。</a:t>
            </a:r>
            <a:endParaRPr lang="en-US" altLang="zh-CN" sz="1600" dirty="0"/>
          </a:p>
        </p:txBody>
      </p:sp>
      <p:sp>
        <p:nvSpPr>
          <p:cNvPr id="85" name="TextBox 84"/>
          <p:cNvSpPr txBox="1"/>
          <p:nvPr/>
        </p:nvSpPr>
        <p:spPr>
          <a:xfrm>
            <a:off x="5728072" y="2283769"/>
            <a:ext cx="6254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rgbClr val="C00000"/>
                </a:solidFill>
              </a:rPr>
              <a:t>(5, 3)</a:t>
            </a:r>
            <a:endParaRPr lang="zh-CN" altLang="en-US" sz="1600" b="1" dirty="0">
              <a:solidFill>
                <a:srgbClr val="C00000"/>
              </a:solidFill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6551532" y="2283769"/>
            <a:ext cx="6254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chemeClr val="accent1"/>
                </a:solidFill>
              </a:rPr>
              <a:t>(6, 6)</a:t>
            </a:r>
            <a:endParaRPr lang="zh-CN" altLang="en-US" sz="16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8449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4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  <p:bldP spid="56" grpId="0"/>
      <p:bldP spid="57" grpId="0"/>
      <p:bldP spid="58" grpId="0"/>
      <p:bldP spid="60" grpId="0"/>
      <p:bldP spid="62" grpId="0"/>
      <p:bldP spid="63" grpId="0"/>
      <p:bldP spid="79" grpId="0"/>
      <p:bldP spid="80" grpId="0"/>
      <p:bldP spid="81" grpId="0"/>
      <p:bldP spid="82" grpId="0"/>
      <p:bldP spid="84" grpId="0"/>
      <p:bldP spid="85" grpId="0"/>
      <p:bldP spid="8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3494708" cy="685800"/>
          </a:xfrm>
        </p:spPr>
        <p:txBody>
          <a:bodyPr/>
          <a:lstStyle/>
          <a:p>
            <a:r>
              <a:rPr lang="en-US" altLang="zh-CN" b="1" dirty="0"/>
              <a:t>SCC </a:t>
            </a:r>
            <a:r>
              <a:rPr lang="en-US" altLang="zh-CN" b="1" dirty="0" err="1"/>
              <a:t>Tarjan</a:t>
            </a:r>
            <a:endParaRPr lang="zh-CN" altLang="en-US" dirty="0"/>
          </a:p>
        </p:txBody>
      </p:sp>
      <p:sp>
        <p:nvSpPr>
          <p:cNvPr id="61" name="矩形 60"/>
          <p:cNvSpPr/>
          <p:nvPr/>
        </p:nvSpPr>
        <p:spPr>
          <a:xfrm>
            <a:off x="4721252" y="1018984"/>
            <a:ext cx="35283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0">
              <a:buNone/>
            </a:pPr>
            <a:r>
              <a:rPr lang="en-US" altLang="zh-CN" sz="1200" b="1" dirty="0"/>
              <a:t> </a:t>
            </a:r>
            <a:r>
              <a:rPr lang="en-US" altLang="zh-CN" sz="1200" b="1" dirty="0" smtClean="0"/>
              <a:t>    low(u</a:t>
            </a:r>
            <a:r>
              <a:rPr lang="en-US" altLang="zh-CN" sz="1200" b="1" dirty="0"/>
              <a:t>)=min</a:t>
            </a:r>
            <a:endParaRPr lang="zh-CN" altLang="zh-CN" sz="1200" dirty="0"/>
          </a:p>
          <a:p>
            <a:pPr indent="0">
              <a:buNone/>
            </a:pPr>
            <a:r>
              <a:rPr lang="en-US" altLang="zh-CN" sz="1200" b="1" dirty="0"/>
              <a:t>     {</a:t>
            </a:r>
            <a:endParaRPr lang="zh-CN" altLang="zh-CN" sz="1200" dirty="0"/>
          </a:p>
          <a:p>
            <a:pPr indent="0">
              <a:buNone/>
            </a:pPr>
            <a:r>
              <a:rPr lang="en-US" altLang="zh-CN" sz="1200" b="1" dirty="0"/>
              <a:t>          </a:t>
            </a:r>
            <a:r>
              <a:rPr lang="en-US" altLang="zh-CN" sz="1200" b="1" dirty="0" err="1"/>
              <a:t>dfn</a:t>
            </a:r>
            <a:r>
              <a:rPr lang="en-US" altLang="zh-CN" sz="1200" b="1" dirty="0"/>
              <a:t>(u),</a:t>
            </a:r>
            <a:endParaRPr lang="zh-CN" altLang="zh-CN" sz="1200" dirty="0"/>
          </a:p>
          <a:p>
            <a:pPr indent="0">
              <a:buNone/>
            </a:pPr>
            <a:r>
              <a:rPr lang="en-US" altLang="zh-CN" sz="1200" b="1" dirty="0"/>
              <a:t>          low(v), (u, v)</a:t>
            </a:r>
            <a:r>
              <a:rPr lang="zh-CN" altLang="zh-CN" sz="1200" b="1" dirty="0"/>
              <a:t>为</a:t>
            </a:r>
            <a:r>
              <a:rPr lang="zh-CN" altLang="zh-CN" sz="1200" b="1" dirty="0">
                <a:solidFill>
                  <a:srgbClr val="0070C0"/>
                </a:solidFill>
              </a:rPr>
              <a:t>树枝边</a:t>
            </a:r>
            <a:r>
              <a:rPr lang="zh-CN" altLang="zh-CN" sz="1200" b="1" dirty="0"/>
              <a:t>，</a:t>
            </a:r>
            <a:r>
              <a:rPr lang="en-US" altLang="zh-CN" sz="1200" b="1" dirty="0"/>
              <a:t>u</a:t>
            </a:r>
            <a:r>
              <a:rPr lang="zh-CN" altLang="zh-CN" sz="1200" b="1" dirty="0"/>
              <a:t>为</a:t>
            </a:r>
            <a:r>
              <a:rPr lang="en-US" altLang="zh-CN" sz="1200" b="1" dirty="0"/>
              <a:t>v</a:t>
            </a:r>
            <a:r>
              <a:rPr lang="zh-CN" altLang="zh-CN" sz="1200" b="1" dirty="0"/>
              <a:t>的父节点</a:t>
            </a:r>
            <a:endParaRPr lang="zh-CN" altLang="zh-CN" sz="1200" dirty="0"/>
          </a:p>
          <a:p>
            <a:pPr indent="0">
              <a:buNone/>
            </a:pPr>
            <a:r>
              <a:rPr lang="en-US" altLang="zh-CN" sz="1200" b="1" dirty="0"/>
              <a:t>          </a:t>
            </a:r>
            <a:r>
              <a:rPr lang="en-US" altLang="zh-CN" sz="1200" b="1" dirty="0" err="1"/>
              <a:t>dfn</a:t>
            </a:r>
            <a:r>
              <a:rPr lang="en-US" altLang="zh-CN" sz="1200" b="1" dirty="0"/>
              <a:t>(v), (u, v)</a:t>
            </a:r>
            <a:r>
              <a:rPr lang="zh-CN" altLang="zh-CN" sz="1200" b="1" dirty="0"/>
              <a:t>为指向栈中节点的</a:t>
            </a:r>
            <a:r>
              <a:rPr lang="zh-CN" altLang="zh-CN" sz="1200" b="1" dirty="0">
                <a:solidFill>
                  <a:srgbClr val="0070C0"/>
                </a:solidFill>
              </a:rPr>
              <a:t>后向</a:t>
            </a:r>
            <a:r>
              <a:rPr lang="zh-CN" altLang="zh-CN" sz="1200" b="1" dirty="0" smtClean="0">
                <a:solidFill>
                  <a:srgbClr val="0070C0"/>
                </a:solidFill>
              </a:rPr>
              <a:t>边</a:t>
            </a:r>
            <a:endParaRPr lang="zh-CN" altLang="zh-CN" sz="1200" dirty="0"/>
          </a:p>
          <a:p>
            <a:pPr indent="0">
              <a:buNone/>
            </a:pPr>
            <a:r>
              <a:rPr lang="en-US" altLang="zh-CN" sz="1200" b="1" dirty="0"/>
              <a:t>     }</a:t>
            </a:r>
            <a:endParaRPr lang="zh-CN" altLang="en-US" sz="1200" dirty="0"/>
          </a:p>
        </p:txBody>
      </p:sp>
      <p:grpSp>
        <p:nvGrpSpPr>
          <p:cNvPr id="64" name="组合 63"/>
          <p:cNvGrpSpPr/>
          <p:nvPr/>
        </p:nvGrpSpPr>
        <p:grpSpPr>
          <a:xfrm>
            <a:off x="1405848" y="2660423"/>
            <a:ext cx="2304256" cy="1546684"/>
            <a:chOff x="1655676" y="3470070"/>
            <a:chExt cx="2304256" cy="1546684"/>
          </a:xfrm>
        </p:grpSpPr>
        <p:sp>
          <p:nvSpPr>
            <p:cNvPr id="65" name="椭圆 64"/>
            <p:cNvSpPr/>
            <p:nvPr/>
          </p:nvSpPr>
          <p:spPr>
            <a:xfrm>
              <a:off x="1655676" y="3470070"/>
              <a:ext cx="504056" cy="504056"/>
            </a:xfrm>
            <a:prstGeom prst="ellipse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chemeClr val="tx1"/>
                  </a:solidFill>
                </a:rPr>
                <a:t>1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66" name="椭圆 65"/>
            <p:cNvSpPr/>
            <p:nvPr/>
          </p:nvSpPr>
          <p:spPr>
            <a:xfrm>
              <a:off x="2555776" y="3470070"/>
              <a:ext cx="504056" cy="504056"/>
            </a:xfrm>
            <a:prstGeom prst="ellipse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chemeClr val="tx1"/>
                  </a:solidFill>
                </a:rPr>
                <a:t>3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67" name="椭圆 66"/>
            <p:cNvSpPr/>
            <p:nvPr/>
          </p:nvSpPr>
          <p:spPr>
            <a:xfrm>
              <a:off x="3455876" y="3470070"/>
              <a:ext cx="504056" cy="504056"/>
            </a:xfrm>
            <a:prstGeom prst="ellipse">
              <a:avLst/>
            </a:prstGeom>
            <a:solidFill>
              <a:schemeClr val="accent1"/>
            </a:soli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chemeClr val="tx1"/>
                  </a:solidFill>
                </a:rPr>
                <a:t>5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68" name="椭圆 67"/>
            <p:cNvSpPr/>
            <p:nvPr/>
          </p:nvSpPr>
          <p:spPr>
            <a:xfrm>
              <a:off x="1655676" y="4512698"/>
              <a:ext cx="504056" cy="504056"/>
            </a:xfrm>
            <a:prstGeom prst="ellipse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chemeClr val="tx1"/>
                  </a:solidFill>
                </a:rPr>
                <a:t>2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69" name="椭圆 68"/>
            <p:cNvSpPr/>
            <p:nvPr/>
          </p:nvSpPr>
          <p:spPr>
            <a:xfrm>
              <a:off x="2555776" y="4512698"/>
              <a:ext cx="504056" cy="504056"/>
            </a:xfrm>
            <a:prstGeom prst="ellipse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chemeClr val="tx1"/>
                  </a:solidFill>
                </a:rPr>
                <a:t>4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70" name="椭圆 69"/>
            <p:cNvSpPr/>
            <p:nvPr/>
          </p:nvSpPr>
          <p:spPr>
            <a:xfrm>
              <a:off x="3455876" y="4512698"/>
              <a:ext cx="504056" cy="504056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solidFill>
                    <a:schemeClr val="tx1"/>
                  </a:solidFill>
                </a:rPr>
                <a:t>6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71" name="直接箭头连接符 70"/>
            <p:cNvCxnSpPr>
              <a:stCxn id="65" idx="6"/>
              <a:endCxn id="66" idx="2"/>
            </p:cNvCxnSpPr>
            <p:nvPr/>
          </p:nvCxnSpPr>
          <p:spPr>
            <a:xfrm>
              <a:off x="2159732" y="3722098"/>
              <a:ext cx="396044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直接箭头连接符 71"/>
            <p:cNvCxnSpPr>
              <a:stCxn id="68" idx="6"/>
              <a:endCxn id="69" idx="2"/>
            </p:cNvCxnSpPr>
            <p:nvPr/>
          </p:nvCxnSpPr>
          <p:spPr>
            <a:xfrm>
              <a:off x="2159732" y="4764726"/>
              <a:ext cx="396044" cy="0"/>
            </a:xfrm>
            <a:prstGeom prst="straightConnector1">
              <a:avLst/>
            </a:prstGeom>
            <a:ln w="38100">
              <a:solidFill>
                <a:schemeClr val="accent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直接箭头连接符 72"/>
            <p:cNvCxnSpPr>
              <a:stCxn id="66" idx="6"/>
              <a:endCxn id="67" idx="2"/>
            </p:cNvCxnSpPr>
            <p:nvPr/>
          </p:nvCxnSpPr>
          <p:spPr>
            <a:xfrm>
              <a:off x="3059832" y="3722098"/>
              <a:ext cx="396044" cy="0"/>
            </a:xfrm>
            <a:prstGeom prst="straightConnector1">
              <a:avLst/>
            </a:prstGeom>
            <a:ln w="38100">
              <a:solidFill>
                <a:schemeClr val="accent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直接箭头连接符 73"/>
            <p:cNvCxnSpPr>
              <a:stCxn id="69" idx="6"/>
              <a:endCxn id="70" idx="2"/>
            </p:cNvCxnSpPr>
            <p:nvPr/>
          </p:nvCxnSpPr>
          <p:spPr>
            <a:xfrm>
              <a:off x="3059832" y="4764726"/>
              <a:ext cx="396044" cy="0"/>
            </a:xfrm>
            <a:prstGeom prst="straightConnector1">
              <a:avLst/>
            </a:prstGeom>
            <a:ln w="38100">
              <a:solidFill>
                <a:schemeClr val="accent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直接箭头连接符 74"/>
            <p:cNvCxnSpPr>
              <a:stCxn id="67" idx="4"/>
              <a:endCxn id="70" idx="0"/>
            </p:cNvCxnSpPr>
            <p:nvPr/>
          </p:nvCxnSpPr>
          <p:spPr>
            <a:xfrm>
              <a:off x="3707904" y="3974126"/>
              <a:ext cx="0" cy="538572"/>
            </a:xfrm>
            <a:prstGeom prst="straightConnector1">
              <a:avLst/>
            </a:prstGeom>
            <a:ln w="38100">
              <a:solidFill>
                <a:schemeClr val="accent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直接箭头连接符 75"/>
            <p:cNvCxnSpPr>
              <a:stCxn id="66" idx="4"/>
              <a:endCxn id="69" idx="0"/>
            </p:cNvCxnSpPr>
            <p:nvPr/>
          </p:nvCxnSpPr>
          <p:spPr>
            <a:xfrm>
              <a:off x="2807804" y="3974126"/>
              <a:ext cx="0" cy="538572"/>
            </a:xfrm>
            <a:prstGeom prst="straightConnector1">
              <a:avLst/>
            </a:prstGeom>
            <a:ln w="38100">
              <a:solidFill>
                <a:schemeClr val="accent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直接箭头连接符 76"/>
            <p:cNvCxnSpPr>
              <a:stCxn id="65" idx="4"/>
              <a:endCxn id="68" idx="0"/>
            </p:cNvCxnSpPr>
            <p:nvPr/>
          </p:nvCxnSpPr>
          <p:spPr>
            <a:xfrm>
              <a:off x="1907704" y="3974126"/>
              <a:ext cx="0" cy="538572"/>
            </a:xfrm>
            <a:prstGeom prst="straightConnector1">
              <a:avLst/>
            </a:prstGeom>
            <a:ln w="38100">
              <a:solidFill>
                <a:schemeClr val="accent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直接箭头连接符 77"/>
            <p:cNvCxnSpPr>
              <a:stCxn id="69" idx="1"/>
              <a:endCxn id="65" idx="5"/>
            </p:cNvCxnSpPr>
            <p:nvPr/>
          </p:nvCxnSpPr>
          <p:spPr>
            <a:xfrm flipH="1" flipV="1">
              <a:off x="2085915" y="3900309"/>
              <a:ext cx="543678" cy="686206"/>
            </a:xfrm>
            <a:prstGeom prst="straightConnector1">
              <a:avLst/>
            </a:prstGeom>
            <a:ln w="38100">
              <a:solidFill>
                <a:schemeClr val="accent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9" name="TextBox 78"/>
          <p:cNvSpPr txBox="1"/>
          <p:nvPr/>
        </p:nvSpPr>
        <p:spPr>
          <a:xfrm>
            <a:off x="1418784" y="2240336"/>
            <a:ext cx="5998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rgbClr val="C00000"/>
                </a:solidFill>
              </a:rPr>
              <a:t>(1, 1)</a:t>
            </a:r>
            <a:endParaRPr lang="zh-CN" altLang="en-US" sz="1600" b="1" dirty="0">
              <a:solidFill>
                <a:srgbClr val="C00000"/>
              </a:solidFill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1418784" y="4259419"/>
            <a:ext cx="6254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rgbClr val="C00000"/>
                </a:solidFill>
              </a:rPr>
              <a:t>(2, 1)</a:t>
            </a:r>
            <a:endParaRPr lang="zh-CN" altLang="en-US" sz="1600" b="1" dirty="0">
              <a:solidFill>
                <a:srgbClr val="C00000"/>
              </a:solidFill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2203093" y="4259419"/>
            <a:ext cx="6254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rgbClr val="C00000"/>
                </a:solidFill>
              </a:rPr>
              <a:t>(3, 1)</a:t>
            </a:r>
            <a:endParaRPr lang="zh-CN" altLang="en-US" sz="1600" b="1" dirty="0">
              <a:solidFill>
                <a:srgbClr val="C00000"/>
              </a:solidFill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3145330" y="4259419"/>
            <a:ext cx="6254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chemeClr val="accent1"/>
                </a:solidFill>
              </a:rPr>
              <a:t>(4, 4)</a:t>
            </a:r>
            <a:endParaRPr lang="zh-CN" altLang="en-US" sz="1600" b="1" dirty="0">
              <a:solidFill>
                <a:schemeClr val="accent1"/>
              </a:solidFill>
            </a:endParaRPr>
          </a:p>
        </p:txBody>
      </p:sp>
      <p:graphicFrame>
        <p:nvGraphicFramePr>
          <p:cNvPr id="83" name="表格 8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5737142"/>
              </p:ext>
            </p:extLst>
          </p:nvPr>
        </p:nvGraphicFramePr>
        <p:xfrm>
          <a:off x="3965927" y="2338368"/>
          <a:ext cx="720080" cy="1854200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7200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5</a:t>
                      </a:r>
                      <a:endParaRPr lang="zh-CN" altLang="en-US" dirty="0"/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3</a:t>
                      </a:r>
                      <a:endParaRPr lang="zh-CN" altLang="en-US" dirty="0"/>
                    </a:p>
                  </a:txBody>
                  <a:tcPr anchor="ctr">
                    <a:solidFill>
                      <a:srgbClr val="FFFFB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4</a:t>
                      </a:r>
                      <a:endParaRPr lang="zh-CN" altLang="en-US" dirty="0"/>
                    </a:p>
                  </a:txBody>
                  <a:tcPr anchor="ctr">
                    <a:solidFill>
                      <a:srgbClr val="FFFFB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2</a:t>
                      </a:r>
                      <a:endParaRPr lang="zh-CN" altLang="en-US" dirty="0"/>
                    </a:p>
                  </a:txBody>
                  <a:tcPr anchor="ctr">
                    <a:solidFill>
                      <a:srgbClr val="FFFFB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1</a:t>
                      </a:r>
                      <a:endParaRPr lang="zh-CN" altLang="en-US" dirty="0"/>
                    </a:p>
                  </a:txBody>
                  <a:tcPr anchor="ctr">
                    <a:solidFill>
                      <a:srgbClr val="FFFFB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4" name="TextBox 83"/>
          <p:cNvSpPr txBox="1"/>
          <p:nvPr/>
        </p:nvSpPr>
        <p:spPr>
          <a:xfrm>
            <a:off x="1242813" y="4678177"/>
            <a:ext cx="356379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/>
              <a:t>low(5) = </a:t>
            </a:r>
            <a:r>
              <a:rPr lang="en-US" altLang="zh-CN" sz="1600" dirty="0" err="1" smtClean="0"/>
              <a:t>dnf</a:t>
            </a:r>
            <a:r>
              <a:rPr lang="en-US" altLang="zh-CN" sz="1600" dirty="0" smtClean="0"/>
              <a:t>(5)</a:t>
            </a:r>
            <a:endParaRPr lang="en-US" altLang="zh-CN" sz="1600" dirty="0"/>
          </a:p>
          <a:p>
            <a:r>
              <a:rPr lang="zh-CN" altLang="en-US" sz="1600" dirty="0" smtClean="0"/>
              <a:t>不断弹出栈中结点，直到</a:t>
            </a:r>
            <a:r>
              <a:rPr lang="en-US" altLang="zh-CN" sz="1600" dirty="0" smtClean="0"/>
              <a:t>5</a:t>
            </a:r>
            <a:r>
              <a:rPr lang="zh-CN" altLang="en-US" sz="1600" dirty="0" smtClean="0"/>
              <a:t>出栈为止。</a:t>
            </a:r>
            <a:endParaRPr lang="en-US" altLang="zh-CN" sz="1600" dirty="0" smtClean="0"/>
          </a:p>
          <a:p>
            <a:r>
              <a:rPr lang="zh-CN" altLang="en-US" sz="1600" dirty="0"/>
              <a:t>所有弹出结点构成强连通分量：</a:t>
            </a:r>
            <a:r>
              <a:rPr lang="en-US" altLang="zh-CN" sz="1600" dirty="0" smtClean="0"/>
              <a:t>{5}</a:t>
            </a:r>
            <a:r>
              <a:rPr lang="zh-CN" altLang="en-US" sz="1600" dirty="0" smtClean="0"/>
              <a:t>。</a:t>
            </a:r>
            <a:endParaRPr lang="en-US" altLang="zh-CN" sz="1600" dirty="0"/>
          </a:p>
        </p:txBody>
      </p:sp>
      <p:sp>
        <p:nvSpPr>
          <p:cNvPr id="85" name="TextBox 84"/>
          <p:cNvSpPr txBox="1"/>
          <p:nvPr/>
        </p:nvSpPr>
        <p:spPr>
          <a:xfrm>
            <a:off x="2305948" y="2240336"/>
            <a:ext cx="6254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rgbClr val="C00000"/>
                </a:solidFill>
              </a:rPr>
              <a:t>(5, 3)</a:t>
            </a:r>
            <a:endParaRPr lang="zh-CN" altLang="en-US" sz="1600" b="1" dirty="0">
              <a:solidFill>
                <a:srgbClr val="C00000"/>
              </a:solidFill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3129408" y="2240336"/>
            <a:ext cx="6254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chemeClr val="accent1"/>
                </a:solidFill>
              </a:rPr>
              <a:t>(6, 6)</a:t>
            </a:r>
            <a:endParaRPr lang="zh-CN" altLang="en-US" sz="1600" b="1" dirty="0">
              <a:solidFill>
                <a:schemeClr val="accent1"/>
              </a:solidFill>
            </a:endParaRPr>
          </a:p>
        </p:txBody>
      </p:sp>
      <p:grpSp>
        <p:nvGrpSpPr>
          <p:cNvPr id="110" name="组合 109"/>
          <p:cNvGrpSpPr/>
          <p:nvPr/>
        </p:nvGrpSpPr>
        <p:grpSpPr>
          <a:xfrm>
            <a:off x="4938729" y="2693568"/>
            <a:ext cx="2304256" cy="1546684"/>
            <a:chOff x="1655676" y="3470070"/>
            <a:chExt cx="2304256" cy="1546684"/>
          </a:xfrm>
        </p:grpSpPr>
        <p:sp>
          <p:nvSpPr>
            <p:cNvPr id="111" name="椭圆 110"/>
            <p:cNvSpPr/>
            <p:nvPr/>
          </p:nvSpPr>
          <p:spPr>
            <a:xfrm>
              <a:off x="1655676" y="3470070"/>
              <a:ext cx="504056" cy="504056"/>
            </a:xfrm>
            <a:prstGeom prst="ellipse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chemeClr val="tx1"/>
                  </a:solidFill>
                </a:rPr>
                <a:t>1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12" name="椭圆 111"/>
            <p:cNvSpPr/>
            <p:nvPr/>
          </p:nvSpPr>
          <p:spPr>
            <a:xfrm>
              <a:off x="2555776" y="3470070"/>
              <a:ext cx="504056" cy="504056"/>
            </a:xfrm>
            <a:prstGeom prst="ellipse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chemeClr val="tx1"/>
                  </a:solidFill>
                </a:rPr>
                <a:t>3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13" name="椭圆 112"/>
            <p:cNvSpPr/>
            <p:nvPr/>
          </p:nvSpPr>
          <p:spPr>
            <a:xfrm>
              <a:off x="3455876" y="3470070"/>
              <a:ext cx="504056" cy="504056"/>
            </a:xfrm>
            <a:prstGeom prst="ellipse">
              <a:avLst/>
            </a:prstGeom>
            <a:solidFill>
              <a:schemeClr val="accent1"/>
            </a:soli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chemeClr val="tx1"/>
                  </a:solidFill>
                </a:rPr>
                <a:t>5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14" name="椭圆 113"/>
            <p:cNvSpPr/>
            <p:nvPr/>
          </p:nvSpPr>
          <p:spPr>
            <a:xfrm>
              <a:off x="1655676" y="4512698"/>
              <a:ext cx="504056" cy="504056"/>
            </a:xfrm>
            <a:prstGeom prst="ellipse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chemeClr val="tx1"/>
                  </a:solidFill>
                </a:rPr>
                <a:t>2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15" name="椭圆 114"/>
            <p:cNvSpPr/>
            <p:nvPr/>
          </p:nvSpPr>
          <p:spPr>
            <a:xfrm>
              <a:off x="2555776" y="4512698"/>
              <a:ext cx="504056" cy="504056"/>
            </a:xfrm>
            <a:prstGeom prst="ellipse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chemeClr val="tx1"/>
                  </a:solidFill>
                </a:rPr>
                <a:t>4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16" name="椭圆 115"/>
            <p:cNvSpPr/>
            <p:nvPr/>
          </p:nvSpPr>
          <p:spPr>
            <a:xfrm>
              <a:off x="3455876" y="4512698"/>
              <a:ext cx="504056" cy="504056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solidFill>
                    <a:schemeClr val="tx1"/>
                  </a:solidFill>
                </a:rPr>
                <a:t>6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117" name="直接箭头连接符 116"/>
            <p:cNvCxnSpPr>
              <a:stCxn id="111" idx="6"/>
              <a:endCxn id="112" idx="2"/>
            </p:cNvCxnSpPr>
            <p:nvPr/>
          </p:nvCxnSpPr>
          <p:spPr>
            <a:xfrm>
              <a:off x="2159732" y="3722098"/>
              <a:ext cx="396044" cy="0"/>
            </a:xfrm>
            <a:prstGeom prst="straightConnector1">
              <a:avLst/>
            </a:prstGeom>
            <a:ln w="38100">
              <a:solidFill>
                <a:schemeClr val="accent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直接箭头连接符 117"/>
            <p:cNvCxnSpPr>
              <a:stCxn id="114" idx="6"/>
              <a:endCxn id="115" idx="2"/>
            </p:cNvCxnSpPr>
            <p:nvPr/>
          </p:nvCxnSpPr>
          <p:spPr>
            <a:xfrm>
              <a:off x="2159732" y="4764726"/>
              <a:ext cx="396044" cy="0"/>
            </a:xfrm>
            <a:prstGeom prst="straightConnector1">
              <a:avLst/>
            </a:prstGeom>
            <a:ln w="38100">
              <a:solidFill>
                <a:schemeClr val="accent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直接箭头连接符 118"/>
            <p:cNvCxnSpPr>
              <a:stCxn id="112" idx="6"/>
              <a:endCxn id="113" idx="2"/>
            </p:cNvCxnSpPr>
            <p:nvPr/>
          </p:nvCxnSpPr>
          <p:spPr>
            <a:xfrm>
              <a:off x="3059832" y="3722098"/>
              <a:ext cx="396044" cy="0"/>
            </a:xfrm>
            <a:prstGeom prst="straightConnector1">
              <a:avLst/>
            </a:prstGeom>
            <a:ln w="38100">
              <a:solidFill>
                <a:schemeClr val="accent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直接箭头连接符 119"/>
            <p:cNvCxnSpPr>
              <a:stCxn id="115" idx="6"/>
              <a:endCxn id="116" idx="2"/>
            </p:cNvCxnSpPr>
            <p:nvPr/>
          </p:nvCxnSpPr>
          <p:spPr>
            <a:xfrm>
              <a:off x="3059832" y="4764726"/>
              <a:ext cx="396044" cy="0"/>
            </a:xfrm>
            <a:prstGeom prst="straightConnector1">
              <a:avLst/>
            </a:prstGeom>
            <a:ln w="38100">
              <a:solidFill>
                <a:schemeClr val="accent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直接箭头连接符 120"/>
            <p:cNvCxnSpPr>
              <a:stCxn id="113" idx="4"/>
              <a:endCxn id="116" idx="0"/>
            </p:cNvCxnSpPr>
            <p:nvPr/>
          </p:nvCxnSpPr>
          <p:spPr>
            <a:xfrm>
              <a:off x="3707904" y="3974126"/>
              <a:ext cx="0" cy="538572"/>
            </a:xfrm>
            <a:prstGeom prst="straightConnector1">
              <a:avLst/>
            </a:prstGeom>
            <a:ln w="38100">
              <a:solidFill>
                <a:schemeClr val="accent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直接箭头连接符 121"/>
            <p:cNvCxnSpPr>
              <a:stCxn id="112" idx="4"/>
              <a:endCxn id="115" idx="0"/>
            </p:cNvCxnSpPr>
            <p:nvPr/>
          </p:nvCxnSpPr>
          <p:spPr>
            <a:xfrm>
              <a:off x="2807804" y="3974126"/>
              <a:ext cx="0" cy="538572"/>
            </a:xfrm>
            <a:prstGeom prst="straightConnector1">
              <a:avLst/>
            </a:prstGeom>
            <a:ln w="38100">
              <a:solidFill>
                <a:schemeClr val="accent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直接箭头连接符 122"/>
            <p:cNvCxnSpPr>
              <a:stCxn id="111" idx="4"/>
              <a:endCxn id="114" idx="0"/>
            </p:cNvCxnSpPr>
            <p:nvPr/>
          </p:nvCxnSpPr>
          <p:spPr>
            <a:xfrm>
              <a:off x="1907704" y="3974126"/>
              <a:ext cx="0" cy="538572"/>
            </a:xfrm>
            <a:prstGeom prst="straightConnector1">
              <a:avLst/>
            </a:prstGeom>
            <a:ln w="38100">
              <a:solidFill>
                <a:schemeClr val="accent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直接箭头连接符 123"/>
            <p:cNvCxnSpPr>
              <a:stCxn id="115" idx="1"/>
              <a:endCxn id="111" idx="5"/>
            </p:cNvCxnSpPr>
            <p:nvPr/>
          </p:nvCxnSpPr>
          <p:spPr>
            <a:xfrm flipH="1" flipV="1">
              <a:off x="2085915" y="3900309"/>
              <a:ext cx="543678" cy="686206"/>
            </a:xfrm>
            <a:prstGeom prst="straightConnector1">
              <a:avLst/>
            </a:prstGeom>
            <a:ln w="38100">
              <a:solidFill>
                <a:schemeClr val="accent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5" name="TextBox 124"/>
          <p:cNvSpPr txBox="1"/>
          <p:nvPr/>
        </p:nvSpPr>
        <p:spPr>
          <a:xfrm>
            <a:off x="4951665" y="2273481"/>
            <a:ext cx="5998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rgbClr val="C00000"/>
                </a:solidFill>
              </a:rPr>
              <a:t>(1, 1)</a:t>
            </a:r>
            <a:endParaRPr lang="zh-CN" altLang="en-US" sz="1600" b="1" dirty="0">
              <a:solidFill>
                <a:srgbClr val="C00000"/>
              </a:solidFill>
            </a:endParaRPr>
          </a:p>
        </p:txBody>
      </p:sp>
      <p:sp>
        <p:nvSpPr>
          <p:cNvPr id="126" name="TextBox 125"/>
          <p:cNvSpPr txBox="1"/>
          <p:nvPr/>
        </p:nvSpPr>
        <p:spPr>
          <a:xfrm>
            <a:off x="4951665" y="4292564"/>
            <a:ext cx="6254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rgbClr val="C00000"/>
                </a:solidFill>
              </a:rPr>
              <a:t>(2, 1)</a:t>
            </a:r>
            <a:endParaRPr lang="zh-CN" altLang="en-US" sz="1600" b="1" dirty="0">
              <a:solidFill>
                <a:srgbClr val="C00000"/>
              </a:solidFill>
            </a:endParaRPr>
          </a:p>
        </p:txBody>
      </p:sp>
      <p:sp>
        <p:nvSpPr>
          <p:cNvPr id="127" name="TextBox 126"/>
          <p:cNvSpPr txBox="1"/>
          <p:nvPr/>
        </p:nvSpPr>
        <p:spPr>
          <a:xfrm>
            <a:off x="5735974" y="4292564"/>
            <a:ext cx="6254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rgbClr val="C00000"/>
                </a:solidFill>
              </a:rPr>
              <a:t>(3, 1)</a:t>
            </a:r>
            <a:endParaRPr lang="zh-CN" altLang="en-US" sz="1600" b="1" dirty="0">
              <a:solidFill>
                <a:srgbClr val="C00000"/>
              </a:solidFill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6678211" y="4292564"/>
            <a:ext cx="6254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chemeClr val="accent1"/>
                </a:solidFill>
              </a:rPr>
              <a:t>(4, 4)</a:t>
            </a:r>
            <a:endParaRPr lang="zh-CN" altLang="en-US" sz="1600" b="1" dirty="0">
              <a:solidFill>
                <a:schemeClr val="accent1"/>
              </a:solidFill>
            </a:endParaRPr>
          </a:p>
        </p:txBody>
      </p:sp>
      <p:graphicFrame>
        <p:nvGraphicFramePr>
          <p:cNvPr id="129" name="表格 1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899305"/>
              </p:ext>
            </p:extLst>
          </p:nvPr>
        </p:nvGraphicFramePr>
        <p:xfrm>
          <a:off x="7498808" y="2320713"/>
          <a:ext cx="720080" cy="1854200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7200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 anchor="ctr">
                    <a:solidFill>
                      <a:srgbClr val="FFFFB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3</a:t>
                      </a:r>
                      <a:endParaRPr lang="zh-CN" altLang="en-US" dirty="0"/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4</a:t>
                      </a:r>
                      <a:endParaRPr lang="zh-CN" altLang="en-US" dirty="0"/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2</a:t>
                      </a:r>
                      <a:endParaRPr lang="zh-CN" altLang="en-US" dirty="0"/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1</a:t>
                      </a:r>
                      <a:endParaRPr lang="zh-CN" altLang="en-US" dirty="0"/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30" name="TextBox 129"/>
          <p:cNvSpPr txBox="1"/>
          <p:nvPr/>
        </p:nvSpPr>
        <p:spPr>
          <a:xfrm>
            <a:off x="4806609" y="4671220"/>
            <a:ext cx="346171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/>
              <a:t>low(3) != </a:t>
            </a:r>
            <a:r>
              <a:rPr lang="en-US" altLang="zh-CN" sz="1600" dirty="0" err="1" smtClean="0"/>
              <a:t>dnf</a:t>
            </a:r>
            <a:r>
              <a:rPr lang="en-US" altLang="zh-CN" sz="1600" dirty="0" smtClean="0"/>
              <a:t>(3)</a:t>
            </a:r>
            <a:r>
              <a:rPr lang="zh-CN" altLang="en-US" sz="1600" dirty="0" smtClean="0"/>
              <a:t>，退回点</a:t>
            </a:r>
            <a:r>
              <a:rPr lang="en-US" altLang="zh-CN" sz="1600" dirty="0" smtClean="0"/>
              <a:t>1</a:t>
            </a:r>
            <a:r>
              <a:rPr lang="zh-CN" altLang="en-US" sz="1600" dirty="0" smtClean="0"/>
              <a:t>。</a:t>
            </a:r>
            <a:endParaRPr lang="en-US" altLang="zh-CN" sz="1600" dirty="0" smtClean="0"/>
          </a:p>
          <a:p>
            <a:r>
              <a:rPr lang="en-US" altLang="zh-CN" sz="1600" dirty="0" smtClean="0"/>
              <a:t>low(1) = </a:t>
            </a:r>
            <a:r>
              <a:rPr lang="en-US" altLang="zh-CN" sz="1600" dirty="0" err="1" smtClean="0"/>
              <a:t>dfn</a:t>
            </a:r>
            <a:r>
              <a:rPr lang="en-US" altLang="zh-CN" sz="1600" dirty="0" smtClean="0"/>
              <a:t>(1)</a:t>
            </a:r>
            <a:r>
              <a:rPr lang="zh-CN" altLang="en-US" sz="1600" dirty="0" smtClean="0"/>
              <a:t>，不断弹出栈中结点，</a:t>
            </a:r>
            <a:endParaRPr lang="en-US" altLang="zh-CN" sz="1600" dirty="0" smtClean="0"/>
          </a:p>
          <a:p>
            <a:r>
              <a:rPr lang="zh-CN" altLang="en-US" sz="1600" dirty="0" smtClean="0"/>
              <a:t>直到</a:t>
            </a:r>
            <a:r>
              <a:rPr lang="en-US" altLang="zh-CN" sz="1600" dirty="0" smtClean="0"/>
              <a:t>1</a:t>
            </a:r>
            <a:r>
              <a:rPr lang="zh-CN" altLang="en-US" sz="1600" dirty="0" smtClean="0"/>
              <a:t>出栈为止。所有弹出结点构成</a:t>
            </a:r>
            <a:endParaRPr lang="en-US" altLang="zh-CN" sz="1600" dirty="0" smtClean="0"/>
          </a:p>
          <a:p>
            <a:r>
              <a:rPr lang="zh-CN" altLang="en-US" sz="1600" dirty="0" smtClean="0"/>
              <a:t>强连通分量：</a:t>
            </a:r>
            <a:r>
              <a:rPr lang="en-US" altLang="zh-CN" sz="1600" dirty="0" smtClean="0"/>
              <a:t>{1, 2, 3, 4}</a:t>
            </a:r>
            <a:r>
              <a:rPr lang="zh-CN" altLang="en-US" sz="1600" dirty="0" smtClean="0"/>
              <a:t>。</a:t>
            </a:r>
            <a:endParaRPr lang="en-US" altLang="zh-CN" sz="1600" dirty="0"/>
          </a:p>
        </p:txBody>
      </p:sp>
      <p:sp>
        <p:nvSpPr>
          <p:cNvPr id="131" name="TextBox 130"/>
          <p:cNvSpPr txBox="1"/>
          <p:nvPr/>
        </p:nvSpPr>
        <p:spPr>
          <a:xfrm>
            <a:off x="5838829" y="2273481"/>
            <a:ext cx="6254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rgbClr val="C00000"/>
                </a:solidFill>
              </a:rPr>
              <a:t>(5, 3)</a:t>
            </a:r>
            <a:endParaRPr lang="zh-CN" altLang="en-US" sz="1600" b="1" dirty="0">
              <a:solidFill>
                <a:srgbClr val="C00000"/>
              </a:solidFill>
            </a:endParaRPr>
          </a:p>
        </p:txBody>
      </p:sp>
      <p:sp>
        <p:nvSpPr>
          <p:cNvPr id="132" name="TextBox 131"/>
          <p:cNvSpPr txBox="1"/>
          <p:nvPr/>
        </p:nvSpPr>
        <p:spPr>
          <a:xfrm>
            <a:off x="6662289" y="2273481"/>
            <a:ext cx="6254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chemeClr val="accent1"/>
                </a:solidFill>
              </a:rPr>
              <a:t>(6, 6)</a:t>
            </a:r>
            <a:endParaRPr lang="zh-CN" altLang="en-US" sz="16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3541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4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" grpId="0"/>
      <p:bldP spid="80" grpId="0"/>
      <p:bldP spid="81" grpId="0"/>
      <p:bldP spid="82" grpId="0"/>
      <p:bldP spid="84" grpId="0"/>
      <p:bldP spid="85" grpId="0"/>
      <p:bldP spid="86" grpId="0"/>
      <p:bldP spid="125" grpId="0"/>
      <p:bldP spid="126" grpId="0"/>
      <p:bldP spid="127" grpId="0"/>
      <p:bldP spid="128" grpId="0"/>
      <p:bldP spid="130" grpId="0"/>
      <p:bldP spid="131" grpId="0"/>
      <p:bldP spid="13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/>
              <a:t>SCC </a:t>
            </a:r>
            <a:r>
              <a:rPr lang="en-US" altLang="zh-CN" b="1" dirty="0" err="1"/>
              <a:t>Tarjan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练习：写出下图各点的</a:t>
            </a:r>
            <a:r>
              <a:rPr lang="en-US" altLang="zh-CN" dirty="0" err="1" smtClean="0"/>
              <a:t>dfn</a:t>
            </a:r>
            <a:r>
              <a:rPr lang="zh-CN" altLang="en-US" dirty="0" smtClean="0"/>
              <a:t>值和</a:t>
            </a:r>
            <a:r>
              <a:rPr lang="en-US" altLang="zh-CN" dirty="0" smtClean="0"/>
              <a:t>low</a:t>
            </a:r>
            <a:r>
              <a:rPr lang="zh-CN" altLang="en-US" dirty="0" smtClean="0"/>
              <a:t>值和所有强连通分量。</a:t>
            </a:r>
            <a:endParaRPr lang="zh-CN" altLang="en-US" dirty="0"/>
          </a:p>
        </p:txBody>
      </p:sp>
      <p:grpSp>
        <p:nvGrpSpPr>
          <p:cNvPr id="66" name="组合 65"/>
          <p:cNvGrpSpPr/>
          <p:nvPr/>
        </p:nvGrpSpPr>
        <p:grpSpPr>
          <a:xfrm>
            <a:off x="1149388" y="3372761"/>
            <a:ext cx="6739408" cy="510406"/>
            <a:chOff x="1149388" y="3372761"/>
            <a:chExt cx="6739408" cy="510406"/>
          </a:xfrm>
        </p:grpSpPr>
        <p:sp>
          <p:nvSpPr>
            <p:cNvPr id="6" name="椭圆 5"/>
            <p:cNvSpPr/>
            <p:nvPr/>
          </p:nvSpPr>
          <p:spPr>
            <a:xfrm>
              <a:off x="1149388" y="3372761"/>
              <a:ext cx="504056" cy="504056"/>
            </a:xfrm>
            <a:prstGeom prst="ellipse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chemeClr val="tx1"/>
                  </a:solidFill>
                </a:rPr>
                <a:t>1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7" name="椭圆 6"/>
            <p:cNvSpPr/>
            <p:nvPr/>
          </p:nvSpPr>
          <p:spPr>
            <a:xfrm>
              <a:off x="2065222" y="3372761"/>
              <a:ext cx="504056" cy="504056"/>
            </a:xfrm>
            <a:prstGeom prst="ellipse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chemeClr val="tx1"/>
                  </a:solidFill>
                </a:rPr>
                <a:t>2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" name="椭圆 7"/>
            <p:cNvSpPr/>
            <p:nvPr/>
          </p:nvSpPr>
          <p:spPr>
            <a:xfrm>
              <a:off x="2981056" y="3372761"/>
              <a:ext cx="504056" cy="504056"/>
            </a:xfrm>
            <a:prstGeom prst="ellipse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chemeClr val="tx1"/>
                  </a:solidFill>
                </a:rPr>
                <a:t>3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9" name="椭圆 8"/>
            <p:cNvSpPr/>
            <p:nvPr/>
          </p:nvSpPr>
          <p:spPr>
            <a:xfrm>
              <a:off x="4812724" y="3372761"/>
              <a:ext cx="504056" cy="504056"/>
            </a:xfrm>
            <a:prstGeom prst="ellipse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chemeClr val="tx1"/>
                  </a:solidFill>
                </a:rPr>
                <a:t>5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3896890" y="3372761"/>
              <a:ext cx="504056" cy="504056"/>
            </a:xfrm>
            <a:prstGeom prst="ellipse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chemeClr val="tx1"/>
                  </a:solidFill>
                </a:rPr>
                <a:t>4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5728556" y="3372761"/>
              <a:ext cx="504056" cy="504056"/>
            </a:xfrm>
            <a:prstGeom prst="ellipse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solidFill>
                    <a:schemeClr val="tx1"/>
                  </a:solidFill>
                </a:rPr>
                <a:t>6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12" name="直接箭头连接符 11"/>
            <p:cNvCxnSpPr>
              <a:stCxn id="6" idx="6"/>
              <a:endCxn id="7" idx="2"/>
            </p:cNvCxnSpPr>
            <p:nvPr/>
          </p:nvCxnSpPr>
          <p:spPr>
            <a:xfrm>
              <a:off x="1653444" y="3624789"/>
              <a:ext cx="411778" cy="0"/>
            </a:xfrm>
            <a:prstGeom prst="straightConnector1">
              <a:avLst/>
            </a:prstGeom>
            <a:ln w="38100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箭头连接符 12"/>
            <p:cNvCxnSpPr>
              <a:stCxn id="8" idx="6"/>
              <a:endCxn id="10" idx="2"/>
            </p:cNvCxnSpPr>
            <p:nvPr/>
          </p:nvCxnSpPr>
          <p:spPr>
            <a:xfrm>
              <a:off x="3485112" y="3624789"/>
              <a:ext cx="411778" cy="0"/>
            </a:xfrm>
            <a:prstGeom prst="straightConnector1">
              <a:avLst/>
            </a:prstGeom>
            <a:ln w="38100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箭头连接符 13"/>
            <p:cNvCxnSpPr>
              <a:stCxn id="7" idx="6"/>
              <a:endCxn id="8" idx="2"/>
            </p:cNvCxnSpPr>
            <p:nvPr/>
          </p:nvCxnSpPr>
          <p:spPr>
            <a:xfrm>
              <a:off x="2569278" y="3624789"/>
              <a:ext cx="411778" cy="0"/>
            </a:xfrm>
            <a:prstGeom prst="straightConnector1">
              <a:avLst/>
            </a:prstGeom>
            <a:ln w="38100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箭头连接符 14"/>
            <p:cNvCxnSpPr>
              <a:stCxn id="10" idx="6"/>
              <a:endCxn id="9" idx="2"/>
            </p:cNvCxnSpPr>
            <p:nvPr/>
          </p:nvCxnSpPr>
          <p:spPr>
            <a:xfrm>
              <a:off x="4400946" y="3624789"/>
              <a:ext cx="411778" cy="0"/>
            </a:xfrm>
            <a:prstGeom prst="straightConnector1">
              <a:avLst/>
            </a:prstGeom>
            <a:ln w="38100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箭头连接符 15"/>
            <p:cNvCxnSpPr>
              <a:stCxn id="9" idx="6"/>
              <a:endCxn id="11" idx="2"/>
            </p:cNvCxnSpPr>
            <p:nvPr/>
          </p:nvCxnSpPr>
          <p:spPr>
            <a:xfrm>
              <a:off x="5316780" y="3624789"/>
              <a:ext cx="411776" cy="0"/>
            </a:xfrm>
            <a:prstGeom prst="straightConnector1">
              <a:avLst/>
            </a:prstGeom>
            <a:ln w="38100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曲线连接符 27"/>
            <p:cNvCxnSpPr>
              <a:stCxn id="9" idx="4"/>
              <a:endCxn id="8" idx="5"/>
            </p:cNvCxnSpPr>
            <p:nvPr/>
          </p:nvCxnSpPr>
          <p:spPr>
            <a:xfrm rot="5400000" flipH="1">
              <a:off x="4201115" y="3013181"/>
              <a:ext cx="73817" cy="1653457"/>
            </a:xfrm>
            <a:prstGeom prst="curvedConnector3">
              <a:avLst>
                <a:gd name="adj1" fmla="val -894645"/>
              </a:avLst>
            </a:prstGeom>
            <a:ln w="38100">
              <a:solidFill>
                <a:srgbClr val="0070C0"/>
              </a:solidFill>
              <a:prstDash val="soli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曲线连接符 35"/>
            <p:cNvCxnSpPr>
              <a:stCxn id="8" idx="4"/>
              <a:endCxn id="7" idx="4"/>
            </p:cNvCxnSpPr>
            <p:nvPr/>
          </p:nvCxnSpPr>
          <p:spPr>
            <a:xfrm rot="5400000">
              <a:off x="2775167" y="3418900"/>
              <a:ext cx="12700" cy="915834"/>
            </a:xfrm>
            <a:prstGeom prst="curvedConnector3">
              <a:avLst>
                <a:gd name="adj1" fmla="val 4800000"/>
              </a:avLst>
            </a:prstGeom>
            <a:ln w="38100">
              <a:solidFill>
                <a:srgbClr val="0070C0"/>
              </a:solidFill>
              <a:prstDash val="soli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椭圆 43"/>
            <p:cNvSpPr/>
            <p:nvPr/>
          </p:nvSpPr>
          <p:spPr>
            <a:xfrm>
              <a:off x="6592652" y="3379111"/>
              <a:ext cx="504056" cy="504056"/>
            </a:xfrm>
            <a:prstGeom prst="ellipse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solidFill>
                    <a:schemeClr val="tx1"/>
                  </a:solidFill>
                </a:rPr>
                <a:t>7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45" name="直接箭头连接符 44"/>
            <p:cNvCxnSpPr>
              <a:stCxn id="11" idx="6"/>
              <a:endCxn id="44" idx="2"/>
            </p:cNvCxnSpPr>
            <p:nvPr/>
          </p:nvCxnSpPr>
          <p:spPr>
            <a:xfrm>
              <a:off x="6232612" y="3624789"/>
              <a:ext cx="360040" cy="6350"/>
            </a:xfrm>
            <a:prstGeom prst="straightConnector1">
              <a:avLst/>
            </a:prstGeom>
            <a:ln w="38100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曲线连接符 48"/>
            <p:cNvCxnSpPr>
              <a:stCxn id="44" idx="4"/>
              <a:endCxn id="11" idx="4"/>
            </p:cNvCxnSpPr>
            <p:nvPr/>
          </p:nvCxnSpPr>
          <p:spPr>
            <a:xfrm rot="5400000" flipH="1">
              <a:off x="6409457" y="3447944"/>
              <a:ext cx="6350" cy="864096"/>
            </a:xfrm>
            <a:prstGeom prst="curvedConnector3">
              <a:avLst>
                <a:gd name="adj1" fmla="val -9600000"/>
              </a:avLst>
            </a:prstGeom>
            <a:ln w="38100">
              <a:solidFill>
                <a:srgbClr val="0070C0"/>
              </a:solidFill>
              <a:prstDash val="soli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椭圆 53"/>
            <p:cNvSpPr/>
            <p:nvPr/>
          </p:nvSpPr>
          <p:spPr>
            <a:xfrm>
              <a:off x="7384740" y="3379111"/>
              <a:ext cx="504056" cy="504056"/>
            </a:xfrm>
            <a:prstGeom prst="ellipse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chemeClr val="tx1"/>
                  </a:solidFill>
                </a:rPr>
                <a:t>8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55" name="直接箭头连接符 54"/>
            <p:cNvCxnSpPr>
              <a:stCxn id="44" idx="6"/>
              <a:endCxn id="54" idx="2"/>
            </p:cNvCxnSpPr>
            <p:nvPr/>
          </p:nvCxnSpPr>
          <p:spPr>
            <a:xfrm>
              <a:off x="7096708" y="3631139"/>
              <a:ext cx="288032" cy="0"/>
            </a:xfrm>
            <a:prstGeom prst="straightConnector1">
              <a:avLst/>
            </a:prstGeom>
            <a:ln w="38100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8" name="TextBox 57"/>
          <p:cNvSpPr txBox="1"/>
          <p:nvPr/>
        </p:nvSpPr>
        <p:spPr>
          <a:xfrm>
            <a:off x="1101494" y="3034207"/>
            <a:ext cx="5998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rgbClr val="C00000"/>
                </a:solidFill>
              </a:rPr>
              <a:t>(1, 1)</a:t>
            </a:r>
            <a:endParaRPr lang="zh-CN" altLang="en-US" sz="1600" b="1" dirty="0">
              <a:solidFill>
                <a:srgbClr val="C00000"/>
              </a:solidFill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2017328" y="3040557"/>
            <a:ext cx="6254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rgbClr val="C00000"/>
                </a:solidFill>
              </a:rPr>
              <a:t>(2, 2)</a:t>
            </a:r>
            <a:endParaRPr lang="zh-CN" altLang="en-US" sz="1600" b="1" dirty="0">
              <a:solidFill>
                <a:srgbClr val="C00000"/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2933162" y="3052164"/>
            <a:ext cx="6254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rgbClr val="C00000"/>
                </a:solidFill>
              </a:rPr>
              <a:t>(3, </a:t>
            </a:r>
            <a:r>
              <a:rPr lang="en-US" altLang="zh-CN" sz="1600" b="1" dirty="0">
                <a:solidFill>
                  <a:srgbClr val="C00000"/>
                </a:solidFill>
              </a:rPr>
              <a:t>2</a:t>
            </a:r>
            <a:r>
              <a:rPr lang="en-US" altLang="zh-CN" sz="1600" b="1" dirty="0" smtClean="0">
                <a:solidFill>
                  <a:srgbClr val="C00000"/>
                </a:solidFill>
              </a:rPr>
              <a:t>)</a:t>
            </a:r>
            <a:endParaRPr lang="zh-CN" altLang="en-US" sz="1600" b="1" dirty="0">
              <a:solidFill>
                <a:srgbClr val="C00000"/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3896890" y="3052164"/>
            <a:ext cx="6254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rgbClr val="C00000"/>
                </a:solidFill>
              </a:rPr>
              <a:t>(4, </a:t>
            </a:r>
            <a:r>
              <a:rPr lang="en-US" altLang="zh-CN" sz="1600" b="1" dirty="0">
                <a:solidFill>
                  <a:srgbClr val="C00000"/>
                </a:solidFill>
              </a:rPr>
              <a:t>3</a:t>
            </a:r>
            <a:r>
              <a:rPr lang="en-US" altLang="zh-CN" sz="1600" b="1" dirty="0" smtClean="0">
                <a:solidFill>
                  <a:srgbClr val="C00000"/>
                </a:solidFill>
              </a:rPr>
              <a:t>)</a:t>
            </a:r>
            <a:endParaRPr lang="zh-CN" altLang="en-US" sz="1600" b="1" dirty="0">
              <a:solidFill>
                <a:srgbClr val="C00000"/>
              </a:solidFill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4857570" y="3056328"/>
            <a:ext cx="6254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rgbClr val="C00000"/>
                </a:solidFill>
              </a:rPr>
              <a:t>(5, </a:t>
            </a:r>
            <a:r>
              <a:rPr lang="en-US" altLang="zh-CN" sz="1600" b="1" dirty="0">
                <a:solidFill>
                  <a:srgbClr val="C00000"/>
                </a:solidFill>
              </a:rPr>
              <a:t>3</a:t>
            </a:r>
            <a:r>
              <a:rPr lang="en-US" altLang="zh-CN" sz="1600" b="1" dirty="0" smtClean="0">
                <a:solidFill>
                  <a:srgbClr val="C00000"/>
                </a:solidFill>
              </a:rPr>
              <a:t>)</a:t>
            </a:r>
            <a:endParaRPr lang="zh-CN" altLang="en-US" sz="1600" b="1" dirty="0">
              <a:solidFill>
                <a:srgbClr val="C00000"/>
              </a:solidFill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5680662" y="3034207"/>
            <a:ext cx="6254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rgbClr val="C00000"/>
                </a:solidFill>
              </a:rPr>
              <a:t>(6, </a:t>
            </a:r>
            <a:r>
              <a:rPr lang="en-US" altLang="zh-CN" sz="1600" b="1" dirty="0">
                <a:solidFill>
                  <a:srgbClr val="C00000"/>
                </a:solidFill>
              </a:rPr>
              <a:t>6</a:t>
            </a:r>
            <a:r>
              <a:rPr lang="en-US" altLang="zh-CN" sz="1600" b="1" dirty="0" smtClean="0">
                <a:solidFill>
                  <a:srgbClr val="C00000"/>
                </a:solidFill>
              </a:rPr>
              <a:t>)</a:t>
            </a:r>
            <a:endParaRPr lang="zh-CN" altLang="en-US" sz="1600" b="1" dirty="0">
              <a:solidFill>
                <a:srgbClr val="C00000"/>
              </a:solidFill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6544758" y="3029835"/>
            <a:ext cx="6254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rgbClr val="C00000"/>
                </a:solidFill>
              </a:rPr>
              <a:t>(7, </a:t>
            </a:r>
            <a:r>
              <a:rPr lang="en-US" altLang="zh-CN" sz="1600" b="1" dirty="0">
                <a:solidFill>
                  <a:srgbClr val="C00000"/>
                </a:solidFill>
              </a:rPr>
              <a:t>6</a:t>
            </a:r>
            <a:r>
              <a:rPr lang="en-US" altLang="zh-CN" sz="1600" b="1" dirty="0" smtClean="0">
                <a:solidFill>
                  <a:srgbClr val="C00000"/>
                </a:solidFill>
              </a:rPr>
              <a:t>)</a:t>
            </a:r>
            <a:endParaRPr lang="zh-CN" altLang="en-US" sz="1600" b="1" dirty="0">
              <a:solidFill>
                <a:srgbClr val="C00000"/>
              </a:solidFill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7362560" y="3028742"/>
            <a:ext cx="6254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rgbClr val="C00000"/>
                </a:solidFill>
              </a:rPr>
              <a:t>(8, </a:t>
            </a:r>
            <a:r>
              <a:rPr lang="en-US" altLang="zh-CN" sz="1600" b="1" dirty="0">
                <a:solidFill>
                  <a:srgbClr val="C00000"/>
                </a:solidFill>
              </a:rPr>
              <a:t>8</a:t>
            </a:r>
            <a:r>
              <a:rPr lang="en-US" altLang="zh-CN" sz="1600" b="1" dirty="0" smtClean="0">
                <a:solidFill>
                  <a:srgbClr val="C00000"/>
                </a:solidFill>
              </a:rPr>
              <a:t>)</a:t>
            </a:r>
            <a:endParaRPr lang="zh-CN" altLang="en-US" sz="16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0267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/>
              <a:t>SCC </a:t>
            </a:r>
            <a:r>
              <a:rPr lang="en-US" altLang="zh-CN" b="1" dirty="0" err="1"/>
              <a:t>Tarjan</a:t>
            </a:r>
            <a:endParaRPr lang="zh-CN" alt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831" y="2307151"/>
            <a:ext cx="7848872" cy="369031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1895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/>
              <a:t>SCC </a:t>
            </a:r>
            <a:r>
              <a:rPr lang="en-US" altLang="zh-CN" b="1" dirty="0" err="1"/>
              <a:t>Tarjan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zh-CN" dirty="0"/>
              <a:t>可以发现，运行</a:t>
            </a:r>
            <a:r>
              <a:rPr lang="en-US" altLang="zh-CN" dirty="0" err="1"/>
              <a:t>Tarjan</a:t>
            </a:r>
            <a:r>
              <a:rPr lang="zh-CN" altLang="zh-CN" dirty="0"/>
              <a:t>算法的过程中，每个顶点都被访问了一次，且只进出了一次堆栈，每条边也只被访问了一次，所以该算法的时间复杂度为</a:t>
            </a:r>
            <a:r>
              <a:rPr lang="en-US" altLang="zh-CN" dirty="0" smtClean="0"/>
              <a:t>O(V+E)</a:t>
            </a:r>
            <a:r>
              <a:rPr lang="zh-CN" altLang="zh-CN" dirty="0" smtClean="0"/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2701616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/>
              <a:t>SCC </a:t>
            </a:r>
            <a:r>
              <a:rPr lang="en-US" altLang="zh-CN" b="1" dirty="0" err="1"/>
              <a:t>Tarjan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331640" y="2438400"/>
            <a:ext cx="6944816" cy="3366864"/>
          </a:xfrm>
        </p:spPr>
        <p:txBody>
          <a:bodyPr>
            <a:normAutofit/>
          </a:bodyPr>
          <a:lstStyle/>
          <a:p>
            <a:r>
              <a:rPr lang="en-US" altLang="zh-CN" dirty="0"/>
              <a:t>SCC </a:t>
            </a:r>
            <a:r>
              <a:rPr lang="en-US" altLang="zh-CN" dirty="0" err="1"/>
              <a:t>Tarjan</a:t>
            </a:r>
            <a:r>
              <a:rPr lang="zh-CN" altLang="en-US" dirty="0"/>
              <a:t>算法证明思路：</a:t>
            </a:r>
            <a:endParaRPr lang="en-US" altLang="zh-CN" dirty="0"/>
          </a:p>
          <a:p>
            <a:pPr indent="0">
              <a:buNone/>
            </a:pPr>
            <a:r>
              <a:rPr lang="zh-CN" altLang="en-US" dirty="0" smtClean="0"/>
              <a:t>    设</a:t>
            </a:r>
            <a:r>
              <a:rPr lang="zh-CN" altLang="en-US" dirty="0"/>
              <a:t>某次求得</a:t>
            </a:r>
            <a:r>
              <a:rPr lang="en-US" altLang="zh-CN" dirty="0"/>
              <a:t>low(v)=</a:t>
            </a:r>
            <a:r>
              <a:rPr lang="en-US" altLang="zh-CN" dirty="0" err="1"/>
              <a:t>dfn</a:t>
            </a:r>
            <a:r>
              <a:rPr lang="en-US" altLang="zh-CN" dirty="0"/>
              <a:t>(v)</a:t>
            </a:r>
            <a:r>
              <a:rPr lang="zh-CN" altLang="en-US" dirty="0"/>
              <a:t>，把栈中</a:t>
            </a:r>
            <a:r>
              <a:rPr lang="en-US" altLang="zh-CN" dirty="0"/>
              <a:t>v</a:t>
            </a:r>
            <a:r>
              <a:rPr lang="zh-CN" altLang="en-US" dirty="0"/>
              <a:t>和</a:t>
            </a:r>
            <a:r>
              <a:rPr lang="en-US" altLang="zh-CN" dirty="0"/>
              <a:t>v</a:t>
            </a:r>
            <a:r>
              <a:rPr lang="zh-CN" altLang="en-US" dirty="0"/>
              <a:t>上面的点组成集合</a:t>
            </a:r>
            <a:r>
              <a:rPr lang="en-US" altLang="zh-CN" dirty="0"/>
              <a:t>X</a:t>
            </a:r>
            <a:r>
              <a:rPr lang="zh-CN" altLang="en-US" dirty="0"/>
              <a:t>。</a:t>
            </a:r>
            <a:endParaRPr lang="en-US" altLang="zh-CN" dirty="0"/>
          </a:p>
          <a:p>
            <a:pPr indent="0">
              <a:buNone/>
            </a:pPr>
            <a:r>
              <a:rPr lang="zh-CN" altLang="en-US" dirty="0" smtClean="0"/>
              <a:t>    我们</a:t>
            </a:r>
            <a:r>
              <a:rPr lang="zh-CN" altLang="en-US" dirty="0"/>
              <a:t>要</a:t>
            </a:r>
            <a:r>
              <a:rPr lang="zh-CN" altLang="en-US" dirty="0" smtClean="0"/>
              <a:t>证明：</a:t>
            </a:r>
            <a:endParaRPr lang="en-US" altLang="zh-CN" dirty="0" smtClean="0"/>
          </a:p>
          <a:p>
            <a:pPr indent="0">
              <a:buNone/>
            </a:pPr>
            <a:r>
              <a:rPr lang="zh-CN" altLang="en-US" dirty="0" smtClean="0"/>
              <a:t>① </a:t>
            </a:r>
            <a:r>
              <a:rPr lang="en-US" altLang="zh-CN" dirty="0" smtClean="0"/>
              <a:t>v  </a:t>
            </a:r>
            <a:r>
              <a:rPr lang="zh-CN" altLang="en-US" dirty="0" smtClean="0"/>
              <a:t>能到达 </a:t>
            </a:r>
            <a:r>
              <a:rPr lang="en-US" altLang="zh-CN" dirty="0" smtClean="0"/>
              <a:t>X</a:t>
            </a:r>
            <a:r>
              <a:rPr lang="zh-CN" altLang="en-US" dirty="0" smtClean="0"/>
              <a:t>中的任意点；</a:t>
            </a:r>
            <a:endParaRPr lang="en-US" altLang="zh-CN" dirty="0" smtClean="0"/>
          </a:p>
          <a:p>
            <a:pPr indent="0">
              <a:buNone/>
            </a:pPr>
            <a:r>
              <a:rPr lang="zh-CN" altLang="en-US" dirty="0" smtClean="0"/>
              <a:t>② </a:t>
            </a:r>
            <a:r>
              <a:rPr lang="en-US" altLang="zh-CN" dirty="0" smtClean="0"/>
              <a:t>X </a:t>
            </a:r>
            <a:r>
              <a:rPr lang="zh-CN" altLang="en-US" dirty="0" smtClean="0"/>
              <a:t>中的任意点能到达 </a:t>
            </a:r>
            <a:r>
              <a:rPr lang="en-US" altLang="zh-CN" dirty="0" smtClean="0"/>
              <a:t>v</a:t>
            </a:r>
            <a:r>
              <a:rPr lang="zh-CN" altLang="en-US" dirty="0" smtClean="0"/>
              <a:t>；（由①②可推出</a:t>
            </a:r>
            <a:r>
              <a:rPr lang="en-US" altLang="zh-CN" dirty="0" smtClean="0"/>
              <a:t>X</a:t>
            </a:r>
            <a:r>
              <a:rPr lang="zh-CN" altLang="en-US" dirty="0" smtClean="0"/>
              <a:t>中任意两点相互可达）</a:t>
            </a:r>
            <a:endParaRPr lang="en-US" altLang="zh-CN" dirty="0" smtClean="0"/>
          </a:p>
          <a:p>
            <a:pPr indent="0">
              <a:buNone/>
            </a:pPr>
            <a:r>
              <a:rPr lang="zh-CN" altLang="en-US" dirty="0" smtClean="0"/>
              <a:t>③ </a:t>
            </a:r>
            <a:r>
              <a:rPr lang="en-US" altLang="zh-CN" dirty="0" smtClean="0"/>
              <a:t>X </a:t>
            </a:r>
            <a:r>
              <a:rPr lang="zh-CN" altLang="en-US" dirty="0" smtClean="0"/>
              <a:t>是极大的。</a:t>
            </a:r>
            <a:endParaRPr lang="en-US" altLang="zh-CN" dirty="0" smtClean="0"/>
          </a:p>
        </p:txBody>
      </p:sp>
    </p:spTree>
    <p:extLst>
      <p:ext uri="{BB962C8B-B14F-4D97-AF65-F5344CB8AC3E}">
        <p14:creationId xmlns:p14="http://schemas.microsoft.com/office/powerpoint/2010/main" val="1293281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 smtClean="0"/>
              <a:t>Practice</a:t>
            </a:r>
            <a:endParaRPr lang="zh-CN" altLang="en-US" b="1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POJ 2186 Popular Cows</a:t>
            </a:r>
            <a:endParaRPr lang="zh-CN" altLang="zh-CN" dirty="0"/>
          </a:p>
          <a:p>
            <a:r>
              <a:rPr lang="en-US" altLang="zh-CN" dirty="0"/>
              <a:t>POJ 1236 Network of </a:t>
            </a:r>
            <a:r>
              <a:rPr lang="en-US" altLang="zh-CN" dirty="0" smtClean="0"/>
              <a:t>Schools</a:t>
            </a:r>
            <a:endParaRPr lang="zh-CN" altLang="zh-CN" dirty="0"/>
          </a:p>
        </p:txBody>
      </p:sp>
    </p:spTree>
    <p:extLst>
      <p:ext uri="{BB962C8B-B14F-4D97-AF65-F5344CB8AC3E}">
        <p14:creationId xmlns:p14="http://schemas.microsoft.com/office/powerpoint/2010/main" val="686711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 smtClean="0"/>
              <a:t>Thanks to…</a:t>
            </a:r>
            <a:endParaRPr lang="zh-CN" altLang="en-US" b="1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制作课件时</a:t>
            </a:r>
            <a:r>
              <a:rPr lang="zh-CN" altLang="zh-CN" dirty="0" smtClean="0"/>
              <a:t>参考</a:t>
            </a:r>
            <a:r>
              <a:rPr lang="zh-CN" altLang="en-US" dirty="0" smtClean="0"/>
              <a:t>过下列博主的文章，特别鸣谢！</a:t>
            </a:r>
            <a:endParaRPr lang="zh-CN" altLang="zh-CN" dirty="0"/>
          </a:p>
          <a:p>
            <a:r>
              <a:rPr lang="en-US" altLang="zh-CN" b="1" u="sng" dirty="0">
                <a:hlinkClick r:id="rId2"/>
              </a:rPr>
              <a:t>Beyond the </a:t>
            </a:r>
            <a:r>
              <a:rPr lang="en-US" altLang="zh-CN" b="1" u="sng" dirty="0" err="1">
                <a:hlinkClick r:id="rId2"/>
              </a:rPr>
              <a:t>Void的博文：有向图强连通分量的Tarjan算法</a:t>
            </a:r>
            <a:endParaRPr lang="zh-CN" altLang="zh-CN" b="1" dirty="0"/>
          </a:p>
          <a:p>
            <a:r>
              <a:rPr lang="en-US" altLang="zh-CN" b="1" u="sng" dirty="0" err="1">
                <a:hlinkClick r:id="rId3"/>
              </a:rPr>
              <a:t>Comzyh的博文：处理SCC</a:t>
            </a:r>
            <a:r>
              <a:rPr lang="en-US" altLang="zh-CN" b="1" u="sng" dirty="0">
                <a:hlinkClick r:id="rId3"/>
              </a:rPr>
              <a:t>(</a:t>
            </a:r>
            <a:r>
              <a:rPr lang="en-US" altLang="zh-CN" b="1" u="sng" dirty="0" err="1">
                <a:hlinkClick r:id="rId3"/>
              </a:rPr>
              <a:t>强连通分量问题</a:t>
            </a:r>
            <a:r>
              <a:rPr lang="en-US" altLang="zh-CN" b="1" u="sng" dirty="0">
                <a:hlinkClick r:id="rId3"/>
              </a:rPr>
              <a:t>)</a:t>
            </a:r>
            <a:r>
              <a:rPr lang="en-US" altLang="zh-CN" b="1" u="sng" dirty="0" err="1">
                <a:hlinkClick r:id="rId3"/>
              </a:rPr>
              <a:t>的Tarjan算法</a:t>
            </a:r>
            <a:endParaRPr lang="zh-CN" altLang="zh-CN" b="1" dirty="0"/>
          </a:p>
          <a:p>
            <a:r>
              <a:rPr lang="en-US" altLang="zh-CN" b="1" u="sng" dirty="0" err="1">
                <a:hlinkClick r:id="rId4"/>
              </a:rPr>
              <a:t>cccc的博文：tarjan算法详解</a:t>
            </a:r>
            <a:endParaRPr lang="zh-CN" altLang="zh-CN" b="1" dirty="0"/>
          </a:p>
          <a:p>
            <a:r>
              <a:rPr lang="en-US" altLang="zh-CN" b="1" u="sng" dirty="0">
                <a:hlinkClick r:id="rId5"/>
              </a:rPr>
              <a:t>小優YoU的博文：POJ2186-Popular Cows</a:t>
            </a:r>
            <a:endParaRPr lang="zh-CN" altLang="zh-CN" b="1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25476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时装设计">
  <a:themeElements>
    <a:clrScheme name="时装设计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黑领结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时装设计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100000" r="100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200000"/>
              </a:schemeClr>
              <a:schemeClr val="phClr">
                <a:tint val="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Couture</Template>
  <TotalTime>581</TotalTime>
  <Words>1495</Words>
  <Application>Microsoft Office PowerPoint</Application>
  <PresentationFormat>全屏显示(4:3)</PresentationFormat>
  <Paragraphs>302</Paragraphs>
  <Slides>18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5" baseType="lpstr">
      <vt:lpstr>仿宋</vt:lpstr>
      <vt:lpstr>宋体</vt:lpstr>
      <vt:lpstr>Arial</vt:lpstr>
      <vt:lpstr>Calibri</vt:lpstr>
      <vt:lpstr>Garamond</vt:lpstr>
      <vt:lpstr>Wingdings</vt:lpstr>
      <vt:lpstr>时装设计</vt:lpstr>
      <vt:lpstr>SCC Tarjan算法</vt:lpstr>
      <vt:lpstr>SCC</vt:lpstr>
      <vt:lpstr>SCC</vt:lpstr>
      <vt:lpstr>SCC</vt:lpstr>
      <vt:lpstr>SCC</vt:lpstr>
      <vt:lpstr>SCC Tarjan</vt:lpstr>
      <vt:lpstr>SCC Tarjan</vt:lpstr>
      <vt:lpstr>SCC Tarjan</vt:lpstr>
      <vt:lpstr>SCC Tarjan</vt:lpstr>
      <vt:lpstr>SCC Tarjan</vt:lpstr>
      <vt:lpstr>SCC Tarjan</vt:lpstr>
      <vt:lpstr>SCC Tarjan</vt:lpstr>
      <vt:lpstr>SCC Tarjan</vt:lpstr>
      <vt:lpstr>SCC Tarjan</vt:lpstr>
      <vt:lpstr>SCC Tarjan</vt:lpstr>
      <vt:lpstr>SCC Tarjan</vt:lpstr>
      <vt:lpstr>Practice</vt:lpstr>
      <vt:lpstr>Thanks to…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SCC Tarjan算法</dc:title>
  <dc:creator>Administrator</dc:creator>
  <cp:lastModifiedBy>Sky123.Org</cp:lastModifiedBy>
  <cp:revision>29</cp:revision>
  <dcterms:created xsi:type="dcterms:W3CDTF">2013-08-28T01:44:34Z</dcterms:created>
  <dcterms:modified xsi:type="dcterms:W3CDTF">2022-08-19T02:36:35Z</dcterms:modified>
</cp:coreProperties>
</file>