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57" r:id="rId9"/>
    <p:sldId id="276" r:id="rId10"/>
    <p:sldId id="263" r:id="rId11"/>
    <p:sldId id="277" r:id="rId12"/>
    <p:sldId id="258" r:id="rId13"/>
    <p:sldId id="264" r:id="rId14"/>
    <p:sldId id="265" r:id="rId15"/>
    <p:sldId id="266" r:id="rId16"/>
    <p:sldId id="267" r:id="rId17"/>
    <p:sldId id="291" r:id="rId18"/>
    <p:sldId id="292" r:id="rId19"/>
    <p:sldId id="268" r:id="rId20"/>
    <p:sldId id="279" r:id="rId21"/>
    <p:sldId id="269" r:id="rId22"/>
    <p:sldId id="278" r:id="rId23"/>
    <p:sldId id="280" r:id="rId24"/>
    <p:sldId id="29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36" autoAdjust="0"/>
  </p:normalViewPr>
  <p:slideViewPr>
    <p:cSldViewPr>
      <p:cViewPr varScale="1">
        <p:scale>
          <a:sx n="82" d="100"/>
          <a:sy n="82" d="100"/>
        </p:scale>
        <p:origin x="237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1284A-A08C-44F0-A0CC-0E7CA97D9A2A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28FBC-3367-4D3A-BB5A-D694ADC3E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267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1267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dirty="0"/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fld id="{D91ACB37-27DA-4DB3-8EAF-4C916D16FED2}" type="slidenum">
              <a:rPr lang="zh-CN" altLang="zh-CN" sz="1200">
                <a:solidFill>
                  <a:schemeClr val="tx1"/>
                </a:solidFill>
                <a:latin typeface="Arial" pitchFamily="34" charset="0"/>
                <a:ea typeface="宋体" pitchFamily="2" charset="-122"/>
              </a:rPr>
              <a:pPr/>
              <a:t>3</a:t>
            </a:fld>
            <a:endParaRPr lang="zh-CN" altLang="zh-CN" sz="12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dirty="0"/>
              <a:t>四舍五入(int) (x + 0.5)</a:t>
            </a:r>
            <a:r>
              <a:rPr lang="zh-CN" altLang="en-US" sz="1200" dirty="0"/>
              <a:t>只适用于保留整数部分的情形。</a:t>
            </a:r>
            <a:endParaRPr lang="zh-CN" altLang="zh-CN" sz="12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28FBC-3367-4D3A-BB5A-D694ADC3EED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038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28FBC-3367-4D3A-BB5A-D694ADC3EED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5981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28FBC-3367-4D3A-BB5A-D694ADC3EED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121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反之不成立，因为可能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1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12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zh-CN" altLang="en-US" sz="1200" b="0" i="1" smtClean="0">
                        <a:latin typeface="Cambria Math"/>
                      </a:rPr>
                      <m:t>或</m:t>
                    </m:r>
                    <m:acc>
                      <m:accPr>
                        <m:chr m:val="⃗"/>
                        <m:ctrlPr>
                          <a:rPr lang="zh-CN" altLang="zh-CN" sz="1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12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zh-CN" altLang="en-US" sz="1200" b="0" i="1" smtClean="0">
                        <a:latin typeface="Cambria Math"/>
                      </a:rPr>
                      <m:t>是零向量。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 smtClean="0"/>
                  <a:t>反之不成立，因为可能</a:t>
                </a:r>
                <a:r>
                  <a:rPr lang="en-US" altLang="zh-CN" sz="1200" i="0">
                    <a:latin typeface="Cambria Math"/>
                  </a:rPr>
                  <a:t>𝑎</a:t>
                </a:r>
                <a:r>
                  <a:rPr lang="zh-CN" altLang="zh-CN" sz="1200" i="0" smtClean="0">
                    <a:latin typeface="Cambria Math"/>
                  </a:rPr>
                  <a:t> ⃗</a:t>
                </a:r>
                <a:r>
                  <a:rPr lang="zh-CN" altLang="en-US" sz="1200" b="0" i="0" smtClean="0">
                    <a:latin typeface="Cambria Math"/>
                  </a:rPr>
                  <a:t>或</a:t>
                </a:r>
                <a:r>
                  <a:rPr lang="en-US" altLang="zh-CN" sz="1200" i="0">
                    <a:latin typeface="Cambria Math"/>
                  </a:rPr>
                  <a:t>𝑏</a:t>
                </a:r>
                <a:r>
                  <a:rPr lang="zh-CN" altLang="zh-CN" sz="1200" i="0">
                    <a:latin typeface="Cambria Math"/>
                  </a:rPr>
                  <a:t> ⃗</a:t>
                </a:r>
                <a:r>
                  <a:rPr lang="zh-CN" altLang="en-US" sz="1200" b="0" i="0" smtClean="0">
                    <a:latin typeface="Cambria Math"/>
                  </a:rPr>
                  <a:t>是零向量。</a:t>
                </a:r>
                <a:endParaRPr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28FBC-3367-4D3A-BB5A-D694ADC3EED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802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28FBC-3367-4D3A-BB5A-D694ADC3EED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585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28FBC-3367-4D3A-BB5A-D694ADC3EED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315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/>
              <a:t>α×β = x1×y2 – x2×y1 = |α|·|β|·sinθ</a:t>
            </a:r>
          </a:p>
          <a:p>
            <a:r>
              <a:rPr lang="zh-CN" altLang="en-US" dirty="0"/>
              <a:t>这里表示的是叉积的长度</a:t>
            </a:r>
            <a:r>
              <a:rPr lang="en-US" altLang="zh-CN" dirty="0"/>
              <a:t>/</a:t>
            </a:r>
            <a:r>
              <a:rPr lang="zh-CN" altLang="en-US" dirty="0"/>
              <a:t>大小。</a:t>
            </a:r>
            <a:endParaRPr lang="en-US" altLang="zh-CN" dirty="0"/>
          </a:p>
          <a:p>
            <a:r>
              <a:rPr lang="en-US" altLang="zh-CN" dirty="0"/>
              <a:t>α=(x1,x2,0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sz="1200" dirty="0"/>
              <a:t>β</a:t>
            </a:r>
            <a:r>
              <a:rPr lang="en-US" altLang="zh-CN" dirty="0"/>
              <a:t>=(y1,y2,0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于是</a:t>
            </a:r>
            <a:r>
              <a:rPr lang="zh-CN" altLang="en-US" sz="1200" dirty="0"/>
              <a:t>α×β = </a:t>
            </a:r>
            <a:r>
              <a:rPr lang="en-US" altLang="zh-CN" sz="1200" dirty="0"/>
              <a:t>(0,0,x1×y1-x2×y2)</a:t>
            </a:r>
            <a:r>
              <a:rPr lang="zh-CN" altLang="en-US" sz="1200" dirty="0"/>
              <a:t>，在</a:t>
            </a:r>
            <a:r>
              <a:rPr lang="en-US" altLang="zh-CN" sz="1200" dirty="0"/>
              <a:t>Z</a:t>
            </a:r>
            <a:r>
              <a:rPr lang="zh-CN" altLang="en-US" sz="1200" dirty="0"/>
              <a:t>方向上的长度就是α×β 的大小。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28FBC-3367-4D3A-BB5A-D694ADC3EED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944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28FBC-3367-4D3A-BB5A-D694ADC3EED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505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两条线段有且仅有一个公共点，且这个点不是任何一条线段的端点时，称这两条线段是严格相交的。</a:t>
            </a:r>
            <a:endParaRPr lang="en-US" altLang="zh-CN" b="0" i="0" dirty="0">
              <a:solidFill>
                <a:srgbClr val="4D4D4D"/>
              </a:solidFill>
              <a:effectLst/>
              <a:latin typeface="-apple-system"/>
            </a:endParaRPr>
          </a:p>
          <a:p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快速排斥实验能很快的排除掉线段不相交的情况，但并没法成为线段相交的充要条件，在快速排斥实验之后接上跨立实验就能完全的判断两线段是否相交，但其实只用跨立实验这一种办法也能作为判断线段相交的充要条件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28FBC-3367-4D3A-BB5A-D694ADC3EED6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294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2606676"/>
            <a:ext cx="4608513" cy="132715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933825"/>
            <a:ext cx="4535488" cy="431279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6225617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</p:spTree>
    <p:extLst>
      <p:ext uri="{BB962C8B-B14F-4D97-AF65-F5344CB8AC3E}">
        <p14:creationId xmlns:p14="http://schemas.microsoft.com/office/powerpoint/2010/main" val="3851860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596304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71141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368547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6871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06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78452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12984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038059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8925" y="260350"/>
            <a:ext cx="2058988" cy="58658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60350"/>
            <a:ext cx="6029325" cy="58658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980116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658368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96975"/>
            <a:ext cx="6583680" cy="492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</p:txBody>
      </p:sp>
    </p:spTree>
    <p:extLst>
      <p:ext uri="{BB962C8B-B14F-4D97-AF65-F5344CB8AC3E}">
        <p14:creationId xmlns:p14="http://schemas.microsoft.com/office/powerpoint/2010/main" val="165435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>
          <a:solidFill>
            <a:srgbClr val="3376AD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76AD"/>
          </a:solidFill>
          <a:latin typeface="Britannic Bold" panose="020B0903060703020204" pitchFamily="34" charset="0"/>
          <a:ea typeface="微软雅黑" panose="020B0503020204020204" pitchFamily="34" charset="-122"/>
          <a:cs typeface="宋体" panose="0201060003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76AD"/>
          </a:solidFill>
          <a:latin typeface="Britannic Bold" panose="020B0903060703020204" pitchFamily="34" charset="0"/>
          <a:ea typeface="微软雅黑" panose="020B0503020204020204" pitchFamily="34" charset="-122"/>
          <a:cs typeface="宋体" panose="0201060003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76AD"/>
          </a:solidFill>
          <a:latin typeface="Britannic Bold" panose="020B0903060703020204" pitchFamily="34" charset="0"/>
          <a:ea typeface="微软雅黑" panose="020B0503020204020204" pitchFamily="34" charset="-122"/>
          <a:cs typeface="宋体" panose="0201060003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76AD"/>
          </a:solidFill>
          <a:latin typeface="Britannic Bold" panose="020B0903060703020204" pitchFamily="34" charset="0"/>
          <a:ea typeface="微软雅黑" panose="020B0503020204020204" pitchFamily="34" charset="-122"/>
          <a:cs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ts val="1800"/>
        </a:spcBef>
        <a:spcAft>
          <a:spcPct val="0"/>
        </a:spcAft>
        <a:buClr>
          <a:schemeClr val="accent1">
            <a:lumMod val="75000"/>
          </a:schemeClr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285750" algn="l" rtl="0" eaLnBrk="1" fontAlgn="base" hangingPunct="1">
        <a:lnSpc>
          <a:spcPct val="130000"/>
        </a:lnSpc>
        <a:spcBef>
          <a:spcPct val="20000"/>
        </a:spcBef>
        <a:spcAft>
          <a:spcPct val="0"/>
        </a:spcAft>
        <a:buFont typeface="Calibri" panose="020F0502020204030204" pitchFamily="34" charset="0"/>
        <a:buChar char=" 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pen.163.com/newview/movie/free?pid=M82ICR1D9&amp;mid=M83E2GMNC" TargetMode="Externa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.163.com/newview/movie/free?pid=M82ICR1D9&amp;mid=M83E2I6M5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.163.com/newview/movie/free?pid=M82ICR1D9&amp;mid=M83E37BS7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pen.163.com/newview/movie/free?pid=M82ICR1D9&amp;mid=M83E4DSTL" TargetMode="Externa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3200" dirty="0"/>
              <a:t>向量、点积、叉积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/>
              <a:t>东莞中学  方东跃</a:t>
            </a:r>
          </a:p>
        </p:txBody>
      </p:sp>
    </p:spTree>
    <p:extLst>
      <p:ext uri="{BB962C8B-B14F-4D97-AF65-F5344CB8AC3E}">
        <p14:creationId xmlns:p14="http://schemas.microsoft.com/office/powerpoint/2010/main" val="1373231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z="3800"/>
              <a:t>前言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zh-CN" sz="2400" dirty="0"/>
              <a:t>计算几何是计算机理论科学的一个重要分支。</a:t>
            </a:r>
          </a:p>
          <a:p>
            <a:pPr eaLnBrk="1" hangingPunct="1"/>
            <a:r>
              <a:rPr lang="zh-CN" altLang="zh-CN" sz="2400" dirty="0"/>
              <a:t>自20世纪70年代末从算法设计与分析中独立出来起，不到30年，该学科已经有了巨大的发展，不仅产生了一系列重要的理论成果，也在众多实际领域中得到了广泛的应用。</a:t>
            </a:r>
          </a:p>
          <a:p>
            <a:pPr eaLnBrk="1" hangingPunct="1"/>
            <a:r>
              <a:rPr lang="zh-CN" altLang="zh-CN" sz="2400" dirty="0"/>
              <a:t>常见应用领域：计算机图形学，机器人学，地理信息系统（GIS），CAD/CAM………..</a:t>
            </a:r>
          </a:p>
        </p:txBody>
      </p:sp>
    </p:spTree>
    <p:extLst>
      <p:ext uri="{BB962C8B-B14F-4D97-AF65-F5344CB8AC3E}">
        <p14:creationId xmlns:p14="http://schemas.microsoft.com/office/powerpoint/2010/main" val="1773585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z="3800" b="1" dirty="0"/>
              <a:t>准备知识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400" dirty="0"/>
              <a:t>头文件#include &lt;cmath&gt;</a:t>
            </a:r>
          </a:p>
          <a:p>
            <a:pPr eaLnBrk="1" hangingPunct="1"/>
            <a:r>
              <a:rPr lang="zh-CN" altLang="en-US" sz="2400" dirty="0"/>
              <a:t>浮点数double</a:t>
            </a:r>
          </a:p>
          <a:p>
            <a:pPr eaLnBrk="1" hangingPunct="1"/>
            <a:r>
              <a:rPr lang="zh-CN" altLang="en-US" sz="2400" dirty="0"/>
              <a:t>常量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400" dirty="0"/>
              <a:t>	const double PI = acos(-1.00);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400" dirty="0"/>
              <a:t>	#define PI 3.1415926535897932384626433832795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400" dirty="0"/>
              <a:t>	const double INF = 1e100;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400" dirty="0"/>
              <a:t>	</a:t>
            </a:r>
            <a:r>
              <a:rPr lang="en-US" altLang="zh-CN" sz="2400" dirty="0" err="1"/>
              <a:t>const</a:t>
            </a:r>
            <a:r>
              <a:rPr lang="en-US" altLang="zh-CN" sz="2400" dirty="0"/>
              <a:t> double EPS = 1e-6;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94156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z="3800" b="1" dirty="0"/>
              <a:t>准备知识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zh-CN" sz="2400" dirty="0"/>
              <a:t>符号函数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zh-CN" sz="2400" b="1" dirty="0"/>
              <a:t>	int </a:t>
            </a:r>
            <a:r>
              <a:rPr lang="zh-CN" altLang="zh-CN" sz="2400" dirty="0"/>
              <a:t>sign(</a:t>
            </a:r>
            <a:r>
              <a:rPr lang="zh-CN" altLang="zh-CN" sz="2400" b="1" dirty="0"/>
              <a:t>double </a:t>
            </a:r>
            <a:r>
              <a:rPr lang="zh-CN" altLang="zh-CN" sz="2400" dirty="0"/>
              <a:t>d)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zh-CN" sz="2400" b="1" dirty="0"/>
              <a:t>	</a:t>
            </a:r>
            <a:r>
              <a:rPr lang="zh-CN" altLang="zh-CN" sz="2400" dirty="0"/>
              <a:t>{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zh-CN" sz="2400" b="1" dirty="0"/>
              <a:t>	      if</a:t>
            </a:r>
            <a:r>
              <a:rPr lang="zh-CN" altLang="zh-CN" sz="2400" dirty="0"/>
              <a:t>(fabs(d) &lt; EPS) </a:t>
            </a:r>
            <a:r>
              <a:rPr lang="zh-CN" altLang="zh-CN" sz="2400" b="1" dirty="0"/>
              <a:t>return </a:t>
            </a:r>
            <a:r>
              <a:rPr lang="zh-CN" altLang="zh-CN" sz="2400" dirty="0"/>
              <a:t>0;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zh-CN" sz="2400" b="1" dirty="0"/>
              <a:t>	      return </a:t>
            </a:r>
            <a:r>
              <a:rPr lang="zh-CN" altLang="zh-CN" sz="2400" dirty="0"/>
              <a:t>(d &gt; 0) ? 1 : -1;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zh-CN" sz="2400" b="1" dirty="0"/>
              <a:t>	</a:t>
            </a:r>
            <a:r>
              <a:rPr lang="zh-CN" altLang="zh-CN" sz="2400" dirty="0"/>
              <a:t>}</a:t>
            </a:r>
          </a:p>
          <a:p>
            <a:pPr eaLnBrk="1" hangingPunct="1"/>
            <a:endParaRPr lang="zh-CN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24516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573"/>
            <a:ext cx="6583680" cy="792163"/>
          </a:xfrm>
        </p:spPr>
        <p:txBody>
          <a:bodyPr/>
          <a:lstStyle/>
          <a:p>
            <a:pPr eaLnBrk="1" hangingPunct="1"/>
            <a:r>
              <a:rPr lang="zh-CN" altLang="zh-CN" sz="3800" b="1" dirty="0"/>
              <a:t>准备知识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19256" cy="49291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zh-CN" sz="2400" dirty="0"/>
              <a:t>浮点数转化成整数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zh-CN" sz="2400" dirty="0"/>
              <a:t>	地板函数floor(x)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zh-CN" sz="2400" dirty="0"/>
              <a:t>	天花板函数ceil(x)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zh-CN" sz="2400" dirty="0"/>
              <a:t>	四舍五入(int) (x + 0.5)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zh-CN" sz="2400" dirty="0"/>
              <a:t>	尽量少用三角函数、除法、开方、求幂、取对数</a:t>
            </a:r>
            <a:r>
              <a:rPr lang="zh-CN" altLang="en-US" sz="2400" dirty="0"/>
              <a:t>。</a:t>
            </a:r>
            <a:endParaRPr lang="zh-CN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312482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z="3800" b="1" dirty="0"/>
              <a:t>浮点误差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003232" cy="4929188"/>
          </a:xfrm>
        </p:spPr>
        <p:txBody>
          <a:bodyPr/>
          <a:lstStyle/>
          <a:p>
            <a:pPr eaLnBrk="1" hangingPunct="1"/>
            <a:r>
              <a:rPr lang="zh-CN" altLang="zh-CN" sz="2400" dirty="0"/>
              <a:t>请不要直接用等号判断浮点数是否相等！</a:t>
            </a:r>
          </a:p>
          <a:p>
            <a:pPr eaLnBrk="1" hangingPunct="1"/>
            <a:r>
              <a:rPr lang="zh-CN" altLang="zh-CN" sz="2400" b="1" dirty="0"/>
              <a:t>解决方法一</a:t>
            </a:r>
            <a:r>
              <a:rPr lang="zh-CN" altLang="en-US" sz="2400" b="1" dirty="0"/>
              <a:t>，</a:t>
            </a:r>
            <a:r>
              <a:rPr lang="zh-CN" altLang="zh-CN" sz="2400" b="1" dirty="0"/>
              <a:t>误差判断法：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zh-CN" sz="2400" dirty="0"/>
              <a:t>    const double EPS=1e-9;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zh-CN" sz="2400" dirty="0"/>
              <a:t>    浮点数判断相等，fabs(x-y)&lt;EPS;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zh-CN" sz="2400" dirty="0"/>
              <a:t>    浮点数判断为零，fabs(x)&lt;EPS。</a:t>
            </a:r>
          </a:p>
          <a:p>
            <a:pPr eaLnBrk="1" hangingPunct="1"/>
            <a:r>
              <a:rPr lang="zh-CN" altLang="zh-CN" sz="2400" b="1" dirty="0"/>
              <a:t>解决方法二，化浮为整法</a:t>
            </a:r>
            <a:r>
              <a:rPr lang="zh-CN" altLang="en-US" sz="2400" b="1" dirty="0"/>
              <a:t>：</a:t>
            </a:r>
            <a:endParaRPr lang="en-US" altLang="zh-CN" sz="2400" b="1" dirty="0"/>
          </a:p>
          <a:p>
            <a:pPr eaLnBrk="1" hangingPunct="1"/>
            <a:r>
              <a:rPr lang="zh-CN" altLang="zh-CN" sz="2400" dirty="0"/>
              <a:t>在不溢出整数范围的情况下，可以通过乘上10的k次方，转化为整数运算，最后在将结果转化为整数。</a:t>
            </a:r>
          </a:p>
        </p:txBody>
      </p:sp>
    </p:spTree>
    <p:extLst>
      <p:ext uri="{BB962C8B-B14F-4D97-AF65-F5344CB8AC3E}">
        <p14:creationId xmlns:p14="http://schemas.microsoft.com/office/powerpoint/2010/main" val="3688235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z="3800" b="1" dirty="0"/>
              <a:t>浮点误差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7499176" cy="4929188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CN" altLang="zh-CN" sz="2400" dirty="0"/>
              <a:t>在求解过程中，如果使用了除法，将带来更大的浮点误差，在许多情况下我们要考虑将除法转化为乘法。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zh-CN" sz="2400" dirty="0"/>
              <a:t>尽可能让算法简洁，将公式化到最简，仅限于加、减、乘和比较运算。在使用除法、开根号、和三角函数的时候，我们要考虑由浮点误差运算产生的代价。</a:t>
            </a:r>
          </a:p>
        </p:txBody>
      </p:sp>
    </p:spTree>
    <p:extLst>
      <p:ext uri="{BB962C8B-B14F-4D97-AF65-F5344CB8AC3E}">
        <p14:creationId xmlns:p14="http://schemas.microsoft.com/office/powerpoint/2010/main" val="4203997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2" y="260350"/>
            <a:ext cx="8064128" cy="792163"/>
          </a:xfrm>
        </p:spPr>
        <p:txBody>
          <a:bodyPr/>
          <a:lstStyle/>
          <a:p>
            <a:r>
              <a:rPr lang="zh-CN" altLang="en-US" b="1" dirty="0"/>
              <a:t>向量（矢量）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96975"/>
            <a:ext cx="8075240" cy="49291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zh-CN" sz="2400" dirty="0"/>
              <a:t>如果一条线段的端点是有次序之分的，我们把这种线段成为有向线段</a:t>
            </a:r>
            <a:r>
              <a:rPr lang="en-US" altLang="zh-CN" sz="2400" dirty="0"/>
              <a:t>(directed segment)</a:t>
            </a:r>
            <a:r>
              <a:rPr lang="zh-CN" altLang="zh-CN" sz="2400" dirty="0"/>
              <a:t>。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zh-CN" sz="2400" dirty="0"/>
              <a:t>如果有向线段</a:t>
            </a:r>
            <a:r>
              <a:rPr lang="en-US" altLang="zh-CN" sz="2400" dirty="0"/>
              <a:t>p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p</a:t>
            </a:r>
            <a:r>
              <a:rPr lang="en-US" altLang="zh-CN" sz="2400" baseline="-25000" dirty="0"/>
              <a:t>2</a:t>
            </a:r>
            <a:r>
              <a:rPr lang="zh-CN" altLang="zh-CN" sz="2400" dirty="0"/>
              <a:t>的起点</a:t>
            </a:r>
            <a:r>
              <a:rPr lang="en-US" altLang="zh-CN" sz="2400" dirty="0"/>
              <a:t>p</a:t>
            </a:r>
            <a:r>
              <a:rPr lang="en-US" altLang="zh-CN" sz="2400" baseline="-25000" dirty="0"/>
              <a:t>1</a:t>
            </a:r>
            <a:r>
              <a:rPr lang="zh-CN" altLang="zh-CN" sz="2400" dirty="0"/>
              <a:t>在坐标原点，我们可以把它称为</a:t>
            </a:r>
            <a:r>
              <a:rPr lang="zh-CN" altLang="zh-CN" sz="2400" b="1" dirty="0">
                <a:solidFill>
                  <a:srgbClr val="FF0000"/>
                </a:solidFill>
              </a:rPr>
              <a:t>矢量</a:t>
            </a:r>
            <a:r>
              <a:rPr lang="en-US" altLang="zh-CN" sz="2400" dirty="0"/>
              <a:t>(vector)p</a:t>
            </a:r>
            <a:r>
              <a:rPr lang="en-US" altLang="zh-CN" sz="2400" baseline="-25000" dirty="0"/>
              <a:t>2</a:t>
            </a:r>
            <a:r>
              <a:rPr lang="zh-CN" altLang="zh-CN" sz="2400" dirty="0"/>
              <a:t>。</a:t>
            </a:r>
          </a:p>
          <a:p>
            <a:pPr>
              <a:lnSpc>
                <a:spcPct val="150000"/>
              </a:lnSpc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8315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3800" b="1" dirty="0"/>
              <a:t>向量</a:t>
            </a:r>
            <a:endParaRPr lang="zh-CN" altLang="zh-CN" sz="3800" b="1" dirty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/>
            <a:r>
              <a:rPr lang="zh-CN" altLang="zh-CN" sz="2400" dirty="0"/>
              <a:t>既有大小又有方向的量叫做向量。</a:t>
            </a:r>
          </a:p>
          <a:p>
            <a:pPr lvl="1" eaLnBrk="1" hangingPunct="1"/>
            <a:r>
              <a:rPr lang="zh-CN" altLang="zh-CN" sz="2400" dirty="0"/>
              <a:t>用坐标表示和用有向线段表示。</a:t>
            </a:r>
          </a:p>
        </p:txBody>
      </p:sp>
      <p:sp>
        <p:nvSpPr>
          <p:cNvPr id="17413" name="Line 4"/>
          <p:cNvSpPr>
            <a:spLocks noChangeShapeType="1"/>
          </p:cNvSpPr>
          <p:nvPr/>
        </p:nvSpPr>
        <p:spPr bwMode="auto">
          <a:xfrm flipV="1">
            <a:off x="1752600" y="2742728"/>
            <a:ext cx="0" cy="2362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7414" name="Line 5"/>
          <p:cNvSpPr>
            <a:spLocks noChangeShapeType="1"/>
          </p:cNvSpPr>
          <p:nvPr/>
        </p:nvSpPr>
        <p:spPr bwMode="auto">
          <a:xfrm>
            <a:off x="1752600" y="5104928"/>
            <a:ext cx="3581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7415" name="Line 6"/>
          <p:cNvSpPr>
            <a:spLocks noChangeShapeType="1"/>
          </p:cNvSpPr>
          <p:nvPr/>
        </p:nvSpPr>
        <p:spPr bwMode="auto">
          <a:xfrm flipV="1">
            <a:off x="1752600" y="3352328"/>
            <a:ext cx="685800" cy="175260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7416" name="Line 7"/>
          <p:cNvSpPr>
            <a:spLocks noChangeShapeType="1"/>
          </p:cNvSpPr>
          <p:nvPr/>
        </p:nvSpPr>
        <p:spPr bwMode="auto">
          <a:xfrm flipV="1">
            <a:off x="1752600" y="4571528"/>
            <a:ext cx="2286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7417" name="Line 8"/>
          <p:cNvSpPr>
            <a:spLocks noChangeShapeType="1"/>
          </p:cNvSpPr>
          <p:nvPr/>
        </p:nvSpPr>
        <p:spPr bwMode="auto">
          <a:xfrm flipV="1">
            <a:off x="2438400" y="2818928"/>
            <a:ext cx="2286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7418" name="Line 9"/>
          <p:cNvSpPr>
            <a:spLocks noChangeShapeType="1"/>
          </p:cNvSpPr>
          <p:nvPr/>
        </p:nvSpPr>
        <p:spPr bwMode="auto">
          <a:xfrm flipV="1">
            <a:off x="4038600" y="2818928"/>
            <a:ext cx="685800" cy="175260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7419" name="Text Box 10"/>
          <p:cNvSpPr txBox="1">
            <a:spLocks noChangeArrowheads="1"/>
          </p:cNvSpPr>
          <p:nvPr/>
        </p:nvSpPr>
        <p:spPr bwMode="auto">
          <a:xfrm>
            <a:off x="1371600" y="2742728"/>
            <a:ext cx="2286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>
            <a:spAutoFit/>
          </a:bodyPr>
          <a:lstStyle>
            <a:lvl1pPr marL="469900" indent="-4699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/>
              <a:t>Y</a:t>
            </a:r>
          </a:p>
        </p:txBody>
      </p:sp>
      <p:sp>
        <p:nvSpPr>
          <p:cNvPr id="17420" name="Text Box 11"/>
          <p:cNvSpPr txBox="1">
            <a:spLocks noChangeArrowheads="1"/>
          </p:cNvSpPr>
          <p:nvPr/>
        </p:nvSpPr>
        <p:spPr bwMode="auto">
          <a:xfrm>
            <a:off x="5105400" y="5181128"/>
            <a:ext cx="2286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>
            <a:spAutoFit/>
          </a:bodyPr>
          <a:lstStyle>
            <a:lvl1pPr marL="469900" indent="-4699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/>
              <a:t>X</a:t>
            </a:r>
          </a:p>
        </p:txBody>
      </p:sp>
      <p:sp>
        <p:nvSpPr>
          <p:cNvPr id="17421" name="Text Box 12"/>
          <p:cNvSpPr txBox="1">
            <a:spLocks noChangeArrowheads="1"/>
          </p:cNvSpPr>
          <p:nvPr/>
        </p:nvSpPr>
        <p:spPr bwMode="auto">
          <a:xfrm>
            <a:off x="1447800" y="5028728"/>
            <a:ext cx="2286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>
            <a:spAutoFit/>
          </a:bodyPr>
          <a:lstStyle>
            <a:lvl1pPr marL="469900" indent="-4699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/>
              <a:t>O</a:t>
            </a:r>
          </a:p>
        </p:txBody>
      </p:sp>
      <p:sp>
        <p:nvSpPr>
          <p:cNvPr id="17422" name="Text Box 13"/>
          <p:cNvSpPr txBox="1">
            <a:spLocks noChangeArrowheads="1"/>
          </p:cNvSpPr>
          <p:nvPr/>
        </p:nvSpPr>
        <p:spPr bwMode="auto">
          <a:xfrm>
            <a:off x="2209800" y="3047528"/>
            <a:ext cx="2286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>
            <a:spAutoFit/>
          </a:bodyPr>
          <a:lstStyle>
            <a:lvl1pPr marL="469900" indent="-4699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/>
              <a:t>A</a:t>
            </a:r>
          </a:p>
        </p:txBody>
      </p:sp>
      <p:sp>
        <p:nvSpPr>
          <p:cNvPr id="17423" name="Text Box 14"/>
          <p:cNvSpPr txBox="1">
            <a:spLocks noChangeArrowheads="1"/>
          </p:cNvSpPr>
          <p:nvPr/>
        </p:nvSpPr>
        <p:spPr bwMode="auto">
          <a:xfrm>
            <a:off x="4800600" y="2666528"/>
            <a:ext cx="2286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>
            <a:spAutoFit/>
          </a:bodyPr>
          <a:lstStyle>
            <a:lvl1pPr marL="469900" indent="-4699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/>
              <a:t>B</a:t>
            </a:r>
          </a:p>
        </p:txBody>
      </p:sp>
      <p:sp>
        <p:nvSpPr>
          <p:cNvPr id="17424" name="Text Box 15"/>
          <p:cNvSpPr txBox="1">
            <a:spLocks noChangeArrowheads="1"/>
          </p:cNvSpPr>
          <p:nvPr/>
        </p:nvSpPr>
        <p:spPr bwMode="auto">
          <a:xfrm>
            <a:off x="4191000" y="4571528"/>
            <a:ext cx="2286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>
            <a:spAutoFit/>
          </a:bodyPr>
          <a:lstStyle>
            <a:lvl1pPr marL="469900" indent="-4699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016747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2" y="260350"/>
            <a:ext cx="8064128" cy="792163"/>
          </a:xfrm>
        </p:spPr>
        <p:txBody>
          <a:bodyPr/>
          <a:lstStyle/>
          <a:p>
            <a:r>
              <a:rPr lang="zh-CN" altLang="en-US" b="1" dirty="0"/>
              <a:t>向量</a:t>
            </a:r>
            <a:r>
              <a:rPr lang="zh-CN" altLang="zh-CN" b="1" dirty="0"/>
              <a:t>的加减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96975"/>
            <a:ext cx="8075240" cy="4929188"/>
          </a:xfrm>
        </p:spPr>
        <p:txBody>
          <a:bodyPr/>
          <a:lstStyle/>
          <a:p>
            <a:r>
              <a:rPr lang="zh-CN" altLang="en-US" sz="2400" dirty="0"/>
              <a:t>向量加法：</a:t>
            </a:r>
            <a:endParaRPr lang="en-US" altLang="zh-CN" sz="2400" dirty="0"/>
          </a:p>
          <a:p>
            <a:r>
              <a:rPr lang="en-US" altLang="zh-CN" sz="2400" dirty="0"/>
              <a:t>(a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, a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, …, a</a:t>
            </a:r>
            <a:r>
              <a:rPr lang="en-US" altLang="zh-CN" sz="2400" baseline="-25000" dirty="0"/>
              <a:t>n</a:t>
            </a:r>
            <a:r>
              <a:rPr lang="en-US" altLang="zh-CN" sz="2400" dirty="0"/>
              <a:t>) + (b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, b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, …, </a:t>
            </a:r>
            <a:r>
              <a:rPr lang="en-US" altLang="zh-CN" sz="2400" dirty="0" err="1"/>
              <a:t>b</a:t>
            </a:r>
            <a:r>
              <a:rPr lang="en-US" altLang="zh-CN" sz="2400" baseline="-25000" dirty="0" err="1"/>
              <a:t>n</a:t>
            </a:r>
            <a:r>
              <a:rPr lang="en-US" altLang="zh-CN" sz="2400" dirty="0"/>
              <a:t>) = (a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+b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, a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+b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, …, </a:t>
            </a:r>
            <a:r>
              <a:rPr lang="en-US" altLang="zh-CN" sz="2400" dirty="0" err="1"/>
              <a:t>a</a:t>
            </a:r>
            <a:r>
              <a:rPr lang="en-US" altLang="zh-CN" sz="2400" baseline="-25000" dirty="0" err="1"/>
              <a:t>n</a:t>
            </a:r>
            <a:r>
              <a:rPr lang="en-US" altLang="zh-CN" sz="2400" dirty="0" err="1"/>
              <a:t>+b</a:t>
            </a:r>
            <a:r>
              <a:rPr lang="en-US" altLang="zh-CN" sz="2400" baseline="-25000" dirty="0" err="1"/>
              <a:t>n</a:t>
            </a:r>
            <a:r>
              <a:rPr lang="en-US" altLang="zh-CN" sz="2400" dirty="0"/>
              <a:t>)</a:t>
            </a:r>
            <a:endParaRPr lang="zh-CN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向量</a:t>
            </a:r>
            <a:r>
              <a:rPr lang="zh-CN" altLang="zh-CN" sz="2400" dirty="0"/>
              <a:t>减法</a:t>
            </a:r>
            <a:r>
              <a:rPr lang="zh-CN" altLang="en-US" sz="2400" dirty="0"/>
              <a:t>：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(a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, a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, …, a</a:t>
            </a:r>
            <a:r>
              <a:rPr lang="en-US" altLang="zh-CN" sz="2400" baseline="-25000" dirty="0"/>
              <a:t>n</a:t>
            </a:r>
            <a:r>
              <a:rPr lang="en-US" altLang="zh-CN" sz="2400" dirty="0"/>
              <a:t>) - (b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, b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, …, </a:t>
            </a:r>
            <a:r>
              <a:rPr lang="en-US" altLang="zh-CN" sz="2400" dirty="0" err="1"/>
              <a:t>b</a:t>
            </a:r>
            <a:r>
              <a:rPr lang="en-US" altLang="zh-CN" sz="2400" baseline="-25000" dirty="0" err="1"/>
              <a:t>n</a:t>
            </a:r>
            <a:r>
              <a:rPr lang="en-US" altLang="zh-CN" sz="2400" dirty="0"/>
              <a:t>) = (a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-b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, a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-b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, …, a</a:t>
            </a:r>
            <a:r>
              <a:rPr lang="en-US" altLang="zh-CN" sz="2400" baseline="-25000" dirty="0"/>
              <a:t>n</a:t>
            </a:r>
            <a:r>
              <a:rPr lang="en-US" altLang="zh-CN" sz="2400" dirty="0"/>
              <a:t>-</a:t>
            </a:r>
            <a:r>
              <a:rPr lang="en-US" altLang="zh-CN" sz="2400" dirty="0" err="1"/>
              <a:t>b</a:t>
            </a:r>
            <a:r>
              <a:rPr lang="en-US" altLang="zh-CN" sz="2400" baseline="-25000" dirty="0" err="1"/>
              <a:t>n</a:t>
            </a:r>
            <a:r>
              <a:rPr lang="en-US" altLang="zh-CN" sz="2400" dirty="0"/>
              <a:t>)</a:t>
            </a:r>
            <a:endParaRPr lang="zh-CN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向量的</a:t>
            </a:r>
            <a:r>
              <a:rPr lang="zh-CN" altLang="zh-CN" sz="2400" dirty="0"/>
              <a:t>数乘运算</a:t>
            </a:r>
            <a:r>
              <a:rPr lang="zh-CN" altLang="en-US" sz="2400" dirty="0"/>
              <a:t>：</a:t>
            </a:r>
            <a:endParaRPr lang="en-US" altLang="zh-CN" sz="2400" dirty="0"/>
          </a:p>
          <a:p>
            <a:r>
              <a:rPr lang="en-US" altLang="zh-CN" sz="2400" dirty="0"/>
              <a:t>C(a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, a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, …, a</a:t>
            </a:r>
            <a:r>
              <a:rPr lang="en-US" altLang="zh-CN" sz="2400" baseline="-25000" dirty="0"/>
              <a:t>n</a:t>
            </a:r>
            <a:r>
              <a:rPr lang="en-US" altLang="zh-CN" sz="2400" dirty="0"/>
              <a:t>) = (Ca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, Ca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, …, Ca</a:t>
            </a:r>
            <a:r>
              <a:rPr lang="en-US" altLang="zh-CN" sz="2400" baseline="-25000" dirty="0"/>
              <a:t>n</a:t>
            </a:r>
            <a:r>
              <a:rPr lang="en-US" altLang="zh-CN" sz="2400" dirty="0"/>
              <a:t>)</a:t>
            </a:r>
            <a:endParaRPr lang="zh-CN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06876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3800" b="1" dirty="0"/>
              <a:t>二维向量的加减法</a:t>
            </a:r>
            <a:endParaRPr lang="zh-CN" altLang="zh-CN" sz="3800" b="1" dirty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ln w="12700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CN" altLang="zh-CN" sz="2400" dirty="0"/>
              <a:t>加法   α + β = { x1 + x2 , y1 + y2 }</a:t>
            </a:r>
          </a:p>
          <a:p>
            <a:pPr eaLnBrk="1" hangingPunct="1"/>
            <a:r>
              <a:rPr lang="zh-CN" altLang="zh-CN" sz="2400" dirty="0"/>
              <a:t>减法   α – β = { x1 – x2 , y1 – y2 }</a:t>
            </a:r>
          </a:p>
          <a:p>
            <a:pPr eaLnBrk="1" hangingPunct="1"/>
            <a:endParaRPr lang="zh-CN" altLang="zh-CN" sz="2400" dirty="0"/>
          </a:p>
          <a:p>
            <a:pPr eaLnBrk="1" hangingPunct="1"/>
            <a:endParaRPr lang="zh-CN" altLang="zh-CN" sz="2400" dirty="0"/>
          </a:p>
        </p:txBody>
      </p:sp>
      <p:sp>
        <p:nvSpPr>
          <p:cNvPr id="18437" name="Line 4"/>
          <p:cNvSpPr>
            <a:spLocks noChangeShapeType="1"/>
          </p:cNvSpPr>
          <p:nvPr/>
        </p:nvSpPr>
        <p:spPr bwMode="auto">
          <a:xfrm>
            <a:off x="1447800" y="5181600"/>
            <a:ext cx="548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8438" name="Line 5"/>
          <p:cNvSpPr>
            <a:spLocks noChangeShapeType="1"/>
          </p:cNvSpPr>
          <p:nvPr/>
        </p:nvSpPr>
        <p:spPr bwMode="auto">
          <a:xfrm>
            <a:off x="3505200" y="2667000"/>
            <a:ext cx="0" cy="3581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8439" name="Line 6"/>
          <p:cNvSpPr>
            <a:spLocks noChangeShapeType="1"/>
          </p:cNvSpPr>
          <p:nvPr/>
        </p:nvSpPr>
        <p:spPr bwMode="auto">
          <a:xfrm flipH="1" flipV="1">
            <a:off x="2590800" y="3962400"/>
            <a:ext cx="914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8440" name="Line 7"/>
          <p:cNvSpPr>
            <a:spLocks noChangeShapeType="1"/>
          </p:cNvSpPr>
          <p:nvPr/>
        </p:nvSpPr>
        <p:spPr bwMode="auto">
          <a:xfrm flipV="1">
            <a:off x="3505200" y="4114800"/>
            <a:ext cx="22860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8441" name="Line 8"/>
          <p:cNvSpPr>
            <a:spLocks noChangeShapeType="1"/>
          </p:cNvSpPr>
          <p:nvPr/>
        </p:nvSpPr>
        <p:spPr bwMode="auto">
          <a:xfrm flipV="1">
            <a:off x="2590800" y="2895600"/>
            <a:ext cx="228600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8442" name="Line 9"/>
          <p:cNvSpPr>
            <a:spLocks noChangeShapeType="1"/>
          </p:cNvSpPr>
          <p:nvPr/>
        </p:nvSpPr>
        <p:spPr bwMode="auto">
          <a:xfrm flipH="1" flipV="1">
            <a:off x="4876800" y="2895600"/>
            <a:ext cx="914400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8443" name="Line 10"/>
          <p:cNvSpPr>
            <a:spLocks noChangeShapeType="1"/>
          </p:cNvSpPr>
          <p:nvPr/>
        </p:nvSpPr>
        <p:spPr bwMode="auto">
          <a:xfrm flipV="1">
            <a:off x="3505200" y="2895600"/>
            <a:ext cx="1371600" cy="228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8444" name="Line 11"/>
          <p:cNvSpPr>
            <a:spLocks noChangeShapeType="1"/>
          </p:cNvSpPr>
          <p:nvPr/>
        </p:nvSpPr>
        <p:spPr bwMode="auto">
          <a:xfrm>
            <a:off x="2590800" y="3962400"/>
            <a:ext cx="3124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8445" name="Rectangle 12"/>
          <p:cNvSpPr>
            <a:spLocks noChangeArrowheads="1"/>
          </p:cNvSpPr>
          <p:nvPr/>
        </p:nvSpPr>
        <p:spPr bwMode="auto">
          <a:xfrm>
            <a:off x="2514600" y="4267200"/>
            <a:ext cx="53975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800"/>
              <a:t>β</a:t>
            </a:r>
          </a:p>
        </p:txBody>
      </p:sp>
      <p:sp>
        <p:nvSpPr>
          <p:cNvPr id="18446" name="Rectangle 13"/>
          <p:cNvSpPr>
            <a:spLocks noChangeArrowheads="1"/>
          </p:cNvSpPr>
          <p:nvPr/>
        </p:nvSpPr>
        <p:spPr bwMode="auto">
          <a:xfrm>
            <a:off x="4800600" y="4495800"/>
            <a:ext cx="53975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800"/>
              <a:t>α</a:t>
            </a:r>
          </a:p>
        </p:txBody>
      </p:sp>
      <p:sp>
        <p:nvSpPr>
          <p:cNvPr id="18447" name="Rectangle 14"/>
          <p:cNvSpPr>
            <a:spLocks noChangeArrowheads="1"/>
          </p:cNvSpPr>
          <p:nvPr/>
        </p:nvSpPr>
        <p:spPr bwMode="auto">
          <a:xfrm>
            <a:off x="4648200" y="2532063"/>
            <a:ext cx="11842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800"/>
              <a:t>α +β</a:t>
            </a:r>
          </a:p>
        </p:txBody>
      </p:sp>
      <p:sp>
        <p:nvSpPr>
          <p:cNvPr id="18448" name="Rectangle 15"/>
          <p:cNvSpPr>
            <a:spLocks noChangeArrowheads="1"/>
          </p:cNvSpPr>
          <p:nvPr/>
        </p:nvSpPr>
        <p:spPr bwMode="auto">
          <a:xfrm>
            <a:off x="5867400" y="3886200"/>
            <a:ext cx="10144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800"/>
              <a:t>α-β</a:t>
            </a:r>
          </a:p>
        </p:txBody>
      </p:sp>
    </p:spTree>
    <p:extLst>
      <p:ext uri="{BB962C8B-B14F-4D97-AF65-F5344CB8AC3E}">
        <p14:creationId xmlns:p14="http://schemas.microsoft.com/office/powerpoint/2010/main" val="1481269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2" y="260350"/>
            <a:ext cx="8064128" cy="792163"/>
          </a:xfrm>
        </p:spPr>
        <p:txBody>
          <a:bodyPr/>
          <a:lstStyle/>
          <a:p>
            <a:r>
              <a:rPr lang="zh-CN" altLang="en-US" b="1" dirty="0"/>
              <a:t>零向量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96975"/>
            <a:ext cx="8075240" cy="4929188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539552" y="1158354"/>
            <a:ext cx="7920880" cy="464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28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2" y="260350"/>
            <a:ext cx="8064128" cy="792163"/>
          </a:xfrm>
        </p:spPr>
        <p:txBody>
          <a:bodyPr/>
          <a:lstStyle/>
          <a:p>
            <a:r>
              <a:rPr lang="zh-CN" altLang="en-US" b="1" dirty="0"/>
              <a:t>向量</a:t>
            </a:r>
            <a:r>
              <a:rPr lang="zh-CN" altLang="zh-CN" b="1" dirty="0"/>
              <a:t>的</a:t>
            </a:r>
            <a:r>
              <a:rPr lang="zh-CN" altLang="en-US" b="1" dirty="0"/>
              <a:t>乘法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96975"/>
            <a:ext cx="8075240" cy="4929188"/>
          </a:xfrm>
        </p:spPr>
        <p:txBody>
          <a:bodyPr/>
          <a:lstStyle/>
          <a:p>
            <a:r>
              <a:rPr lang="zh-CN" altLang="en-US" sz="2400" dirty="0"/>
              <a:t>向量</a:t>
            </a:r>
            <a:r>
              <a:rPr lang="zh-CN" altLang="zh-CN" sz="2400" dirty="0"/>
              <a:t>的数乘运算不过是将向量进行等比例缩放。</a:t>
            </a:r>
            <a:endParaRPr lang="en-US" altLang="zh-CN" sz="2400" dirty="0"/>
          </a:p>
          <a:p>
            <a:r>
              <a:rPr lang="zh-CN" altLang="zh-CN" sz="2400" dirty="0"/>
              <a:t>对于</a:t>
            </a:r>
            <a:r>
              <a:rPr lang="zh-CN" altLang="en-US" sz="2400" dirty="0"/>
              <a:t>向量</a:t>
            </a:r>
            <a:r>
              <a:rPr lang="zh-CN" altLang="zh-CN" sz="2400" dirty="0"/>
              <a:t>的乘法，实际上有两种形式：</a:t>
            </a:r>
            <a:endParaRPr lang="en-US" altLang="zh-CN" sz="2400" dirty="0"/>
          </a:p>
          <a:p>
            <a:r>
              <a:rPr lang="zh-CN" altLang="zh-CN" sz="2400" dirty="0"/>
              <a:t>点积（</a:t>
            </a:r>
            <a:r>
              <a:rPr lang="en-US" altLang="zh-CN" sz="2400" dirty="0"/>
              <a:t>dot product</a:t>
            </a:r>
            <a:r>
              <a:rPr lang="zh-CN" altLang="zh-CN" sz="2400" dirty="0"/>
              <a:t>）和叉积（</a:t>
            </a:r>
            <a:r>
              <a:rPr lang="en-US" altLang="zh-CN" sz="2400" dirty="0"/>
              <a:t>cross product</a:t>
            </a:r>
            <a:r>
              <a:rPr lang="zh-CN" altLang="zh-CN" sz="2400" dirty="0"/>
              <a:t>）。</a:t>
            </a:r>
          </a:p>
          <a:p>
            <a:endParaRPr lang="en-US" altLang="zh-CN" sz="2400" dirty="0"/>
          </a:p>
          <a:p>
            <a:endParaRPr lang="zh-CN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06848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2" y="260350"/>
            <a:ext cx="8064128" cy="792163"/>
          </a:xfrm>
        </p:spPr>
        <p:txBody>
          <a:bodyPr/>
          <a:lstStyle/>
          <a:p>
            <a:r>
              <a:rPr lang="zh-CN" altLang="en-US" b="1" dirty="0"/>
              <a:t>点积（内积、数量积）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96975"/>
            <a:ext cx="8075240" cy="4929188"/>
          </a:xfrm>
        </p:spPr>
        <p:txBody>
          <a:bodyPr/>
          <a:lstStyle/>
          <a:p>
            <a:r>
              <a:rPr lang="zh-CN" altLang="en-US" sz="2400" dirty="0"/>
              <a:t>向量的点积：</a:t>
            </a:r>
            <a:endParaRPr lang="en-US" altLang="zh-CN" sz="2400" dirty="0"/>
          </a:p>
          <a:p>
            <a:r>
              <a:rPr lang="en-US" altLang="zh-CN" sz="2400" dirty="0"/>
              <a:t>(a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, a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, …, a</a:t>
            </a:r>
            <a:r>
              <a:rPr lang="en-US" altLang="zh-CN" sz="2400" baseline="-25000" dirty="0"/>
              <a:t>n</a:t>
            </a:r>
            <a:r>
              <a:rPr lang="en-US" altLang="zh-CN" sz="2400" dirty="0"/>
              <a:t>) </a:t>
            </a:r>
            <a:r>
              <a:rPr lang="zh-CN" altLang="zh-CN" sz="2400" dirty="0"/>
              <a:t>·</a:t>
            </a:r>
            <a:r>
              <a:rPr lang="en-US" altLang="zh-CN" sz="2400" dirty="0"/>
              <a:t> (b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, b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, …, </a:t>
            </a:r>
            <a:r>
              <a:rPr lang="en-US" altLang="zh-CN" sz="2400" dirty="0" err="1"/>
              <a:t>b</a:t>
            </a:r>
            <a:r>
              <a:rPr lang="en-US" altLang="zh-CN" sz="2400" baseline="-25000" dirty="0" err="1"/>
              <a:t>n</a:t>
            </a:r>
            <a:r>
              <a:rPr lang="en-US" altLang="zh-CN" sz="2400" dirty="0"/>
              <a:t>) = a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b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 + a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b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 + … + </a:t>
            </a:r>
            <a:r>
              <a:rPr lang="en-US" altLang="zh-CN" sz="2400" dirty="0" err="1"/>
              <a:t>a</a:t>
            </a:r>
            <a:r>
              <a:rPr lang="en-US" altLang="zh-CN" sz="2400" baseline="-25000" dirty="0" err="1"/>
              <a:t>n</a:t>
            </a:r>
            <a:r>
              <a:rPr lang="en-US" altLang="zh-CN" sz="2400" dirty="0" err="1"/>
              <a:t>b</a:t>
            </a:r>
            <a:r>
              <a:rPr lang="en-US" altLang="zh-CN" sz="2400" baseline="-25000" dirty="0" err="1"/>
              <a:t>n</a:t>
            </a:r>
            <a:endParaRPr lang="zh-CN" altLang="zh-CN" sz="2400" dirty="0"/>
          </a:p>
          <a:p>
            <a:r>
              <a:rPr lang="zh-CN" altLang="en-US" sz="2400" dirty="0"/>
              <a:t>向量</a:t>
            </a:r>
            <a:r>
              <a:rPr lang="zh-CN" altLang="zh-CN" sz="2400" dirty="0"/>
              <a:t>的长度：</a:t>
            </a:r>
            <a:endParaRPr lang="en-US" altLang="zh-CN" sz="2400" dirty="0"/>
          </a:p>
          <a:p>
            <a:r>
              <a:rPr lang="en-US" altLang="zh-CN" sz="2400" dirty="0"/>
              <a:t>|   |=</a:t>
            </a:r>
            <a:r>
              <a:rPr lang="en-US" altLang="zh-CN" sz="2400" dirty="0" err="1"/>
              <a:t>sqrt</a:t>
            </a:r>
            <a:r>
              <a:rPr lang="en-US" altLang="zh-CN" sz="2400" dirty="0"/>
              <a:t>(a</a:t>
            </a:r>
            <a:r>
              <a:rPr lang="en-US" altLang="zh-CN" sz="2400" baseline="-25000" dirty="0"/>
              <a:t>1</a:t>
            </a:r>
            <a:r>
              <a:rPr lang="en-US" altLang="zh-CN" sz="2400" baseline="30000" dirty="0"/>
              <a:t>2</a:t>
            </a:r>
            <a:r>
              <a:rPr lang="en-US" altLang="zh-CN" sz="2400" dirty="0"/>
              <a:t> + a</a:t>
            </a:r>
            <a:r>
              <a:rPr lang="en-US" altLang="zh-CN" sz="2400" baseline="-25000" dirty="0"/>
              <a:t>2</a:t>
            </a:r>
            <a:r>
              <a:rPr lang="en-US" altLang="zh-CN" sz="2400" baseline="30000" dirty="0"/>
              <a:t>2</a:t>
            </a:r>
            <a:r>
              <a:rPr lang="en-US" altLang="zh-CN" sz="2400" dirty="0"/>
              <a:t> + … + a</a:t>
            </a:r>
            <a:r>
              <a:rPr lang="en-US" altLang="zh-CN" sz="2400" baseline="-25000" dirty="0"/>
              <a:t>n</a:t>
            </a:r>
            <a:r>
              <a:rPr lang="en-US" altLang="zh-CN" sz="2400" baseline="30000" dirty="0"/>
              <a:t>2</a:t>
            </a:r>
            <a:r>
              <a:rPr lang="en-US" altLang="zh-CN" sz="2400" dirty="0"/>
              <a:t>)</a:t>
            </a:r>
            <a:r>
              <a:rPr lang="zh-CN" altLang="zh-CN" sz="2400" dirty="0"/>
              <a:t>。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zh-CN" altLang="en-US" sz="2400" dirty="0"/>
              <a:t>结论：</a:t>
            </a:r>
            <a:r>
              <a:rPr lang="zh-CN" altLang="zh-CN" sz="2400" b="1" dirty="0">
                <a:solidFill>
                  <a:srgbClr val="FF0000"/>
                </a:solidFill>
              </a:rPr>
              <a:t>向量和自身做点积运算，得到向量长度的平方。</a:t>
            </a:r>
          </a:p>
          <a:p>
            <a:endParaRPr lang="zh-CN" altLang="zh-CN" sz="2400" dirty="0"/>
          </a:p>
        </p:txBody>
      </p:sp>
      <p:pic>
        <p:nvPicPr>
          <p:cNvPr id="4" name="图片 3" descr="https://gss2.bdstatic.com/-fo3dSag_xI4khGkpoWK1HF6hhy/baike/s%3D75/sign=b0b975f3ab6eddc422e7b6fe39db7325/a1ec08fa513d2697e7a3534b53fbb2fb4316d8b0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188" b="17956"/>
          <a:stretch/>
        </p:blipFill>
        <p:spPr bwMode="auto">
          <a:xfrm>
            <a:off x="995983" y="3068961"/>
            <a:ext cx="308858" cy="2880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83" y="3479428"/>
            <a:ext cx="5808265" cy="6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89C8A21-3575-A618-1BF1-E45481EEC251}"/>
              </a:ext>
            </a:extLst>
          </p:cNvPr>
          <p:cNvSpPr txBox="1"/>
          <p:nvPr/>
        </p:nvSpPr>
        <p:spPr>
          <a:xfrm>
            <a:off x="1228416" y="5482026"/>
            <a:ext cx="420768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hlinkClick r:id="rId5"/>
              </a:rPr>
              <a:t>https://open.163.com/newview/movie/free?pid=M82ICR1D9&amp;mid=M83E2GMNC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4631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2" y="260350"/>
            <a:ext cx="8064128" cy="792163"/>
          </a:xfrm>
        </p:spPr>
        <p:txBody>
          <a:bodyPr/>
          <a:lstStyle/>
          <a:p>
            <a:r>
              <a:rPr lang="zh-CN" altLang="en-US" b="1" dirty="0"/>
              <a:t>点积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975"/>
                <a:ext cx="8075240" cy="4929188"/>
              </a:xfrm>
            </p:spPr>
            <p:txBody>
              <a:bodyPr/>
              <a:lstStyle/>
              <a:p>
                <a:r>
                  <a:rPr lang="zh-CN" altLang="zh-CN" sz="2400" dirty="0"/>
                  <a:t>向量点积满足交换律、结合律、分配率。</a:t>
                </a:r>
                <a:endParaRPr lang="en-US" altLang="zh-CN" sz="2400" dirty="0"/>
              </a:p>
              <a:p>
                <a:r>
                  <a:rPr lang="zh-CN" altLang="zh-CN" sz="2400" b="1" dirty="0"/>
                  <a:t>交换律：</a:t>
                </a:r>
                <a:endParaRPr lang="zh-CN" altLang="zh-CN" sz="2400" dirty="0"/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zh-CN" altLang="zh-CN" sz="2400" dirty="0"/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zh-CN" sz="2400" dirty="0"/>
                  <a:t>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𝑤</m:t>
                        </m:r>
                      </m:e>
                    </m:acc>
                  </m:oMath>
                </a14:m>
                <a:r>
                  <a:rPr lang="zh-CN" altLang="zh-CN" sz="2400" dirty="0"/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endParaRPr lang="zh-CN" altLang="zh-CN" sz="2400" dirty="0"/>
              </a:p>
              <a:p>
                <a:r>
                  <a:rPr lang="zh-CN" altLang="zh-CN" sz="2400" b="1" dirty="0"/>
                  <a:t>分配率：</a:t>
                </a:r>
                <a:endParaRPr lang="zh-CN" altLang="zh-CN" sz="2400" dirty="0"/>
              </a:p>
              <a:p>
                <a:r>
                  <a:rPr lang="en-US" altLang="zh-CN" sz="2400" dirty="0"/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en-US" altLang="zh-CN" sz="24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zh-CN" sz="2400" dirty="0"/>
                  <a:t>)</a:t>
                </a:r>
                <a:r>
                  <a:rPr lang="zh-CN" altLang="zh-CN" sz="2400" dirty="0"/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zh-CN" sz="2400" dirty="0"/>
                  <a:t>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zh-CN" altLang="zh-CN" sz="2400" dirty="0"/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zh-CN" sz="2400" dirty="0"/>
                  <a:t> +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𝑤</m:t>
                        </m:r>
                      </m:e>
                    </m:acc>
                  </m:oMath>
                </a14:m>
                <a:r>
                  <a:rPr lang="zh-CN" altLang="zh-CN" sz="2400" dirty="0"/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endParaRPr lang="zh-CN" altLang="zh-CN" sz="2400" dirty="0"/>
              </a:p>
              <a:p>
                <a:r>
                  <a:rPr lang="zh-CN" altLang="zh-CN" sz="2400" b="1" dirty="0"/>
                  <a:t>结合律：</a:t>
                </a:r>
                <a:endParaRPr lang="zh-CN" altLang="zh-CN" sz="2400" dirty="0"/>
              </a:p>
              <a:p>
                <a:r>
                  <a:rPr lang="en-US" altLang="zh-CN" sz="2400" dirty="0"/>
                  <a:t>(c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altLang="zh-CN" sz="2400" dirty="0"/>
                  <a:t>)</a:t>
                </a:r>
                <a:r>
                  <a:rPr lang="zh-CN" altLang="zh-CN" sz="2400" dirty="0"/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zh-CN" sz="2400" dirty="0"/>
                  <a:t> = c(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zh-CN" altLang="zh-CN" sz="2400" dirty="0"/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zh-CN" sz="2400" dirty="0"/>
                  <a:t>)</a:t>
                </a:r>
                <a:endParaRPr lang="zh-CN" altLang="zh-CN" sz="2400" dirty="0"/>
              </a:p>
              <a:p>
                <a:endParaRPr lang="zh-CN" altLang="zh-CN" sz="2400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975"/>
                <a:ext cx="8075240" cy="4929188"/>
              </a:xfrm>
              <a:blipFill rotWithShape="1">
                <a:blip r:embed="rId3"/>
                <a:stretch>
                  <a:fillRect l="-1132" t="-14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15AC870F-2192-527C-D10D-0E3E13255461}"/>
              </a:ext>
            </a:extLst>
          </p:cNvPr>
          <p:cNvSpPr txBox="1"/>
          <p:nvPr/>
        </p:nvSpPr>
        <p:spPr>
          <a:xfrm>
            <a:off x="3995936" y="458112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</a:rPr>
              <a:t>请尝试证明！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DBC18A4-2982-622A-1750-45BA98AC9B45}"/>
              </a:ext>
            </a:extLst>
          </p:cNvPr>
          <p:cNvSpPr txBox="1"/>
          <p:nvPr/>
        </p:nvSpPr>
        <p:spPr>
          <a:xfrm>
            <a:off x="1259632" y="5600040"/>
            <a:ext cx="406794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hlinkClick r:id="rId4"/>
              </a:rPr>
              <a:t>https://open.163.com/newview/movie/free?pid=M82ICR1D9&amp;mid=M83E2I6M5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525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2" y="260350"/>
            <a:ext cx="8064128" cy="792163"/>
          </a:xfrm>
        </p:spPr>
        <p:txBody>
          <a:bodyPr/>
          <a:lstStyle/>
          <a:p>
            <a:r>
              <a:rPr lang="zh-CN" altLang="en-US" b="1" dirty="0"/>
              <a:t>点积的几何意义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975"/>
                <a:ext cx="8075240" cy="4929188"/>
              </a:xfrm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800"/>
                  </a:spcBef>
                </a:pPr>
                <a:r>
                  <a:rPr lang="zh-CN" altLang="zh-CN" sz="2400" dirty="0"/>
                  <a:t>设二维空间内有两个向量</a:t>
                </a: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altLang="zh-CN" sz="2400" dirty="0"/>
                  <a:t> </a:t>
                </a:r>
                <a:r>
                  <a:rPr lang="zh-CN" altLang="zh-CN" sz="2400" dirty="0"/>
                  <a:t>和</a:t>
                </a: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altLang="zh-CN" sz="2400" dirty="0"/>
                  <a:t> </a:t>
                </a:r>
                <a:r>
                  <a:rPr lang="zh-CN" altLang="zh-CN" sz="2400" dirty="0"/>
                  <a:t>，</a:t>
                </a:r>
                <a14:m>
                  <m:oMath xmlns:m="http://schemas.openxmlformats.org/officeDocument/2006/math">
                    <m:r>
                      <a:rPr lang="en-US" altLang="zh-CN" sz="2400" b="0" i="0" smtClean="0">
                        <a:latin typeface="Cambria Math"/>
                      </a:rPr>
                      <m:t>|</m:t>
                    </m:r>
                    <m:acc>
                      <m:accPr>
                        <m:chr m:val="⃗"/>
                        <m:ctrlPr>
                          <a:rPr lang="zh-CN" altLang="zh-CN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|</m:t>
                    </m:r>
                  </m:oMath>
                </a14:m>
                <a:r>
                  <a:rPr lang="en-US" altLang="zh-CN" sz="2400" dirty="0"/>
                  <a:t> </a:t>
                </a:r>
                <a:r>
                  <a:rPr lang="zh-CN" altLang="zh-CN" sz="2400" dirty="0"/>
                  <a:t>和</a:t>
                </a: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/>
                      </a:rPr>
                      <m:t>|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400" i="1">
                        <a:latin typeface="Cambria Math"/>
                      </a:rPr>
                      <m:t>|</m:t>
                    </m:r>
                  </m:oMath>
                </a14:m>
                <a:r>
                  <a:rPr lang="en-US" altLang="zh-CN" sz="2400" dirty="0"/>
                  <a:t> </a:t>
                </a:r>
                <a:r>
                  <a:rPr lang="zh-CN" altLang="zh-CN" sz="2400" dirty="0"/>
                  <a:t>表示向量</a:t>
                </a: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altLang="zh-CN" sz="2400" dirty="0"/>
                  <a:t>  </a:t>
                </a:r>
                <a:r>
                  <a:rPr lang="zh-CN" altLang="zh-CN" sz="2400" dirty="0"/>
                  <a:t>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zh-CN" altLang="zh-CN" sz="2400" dirty="0"/>
                  <a:t>的大小，它们的夹角为</a:t>
                </a: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/>
                      </a:rPr>
                      <m:t>𝜃</m:t>
                    </m:r>
                    <m:r>
                      <a:rPr lang="en-US" altLang="zh-CN" sz="2400" b="0" i="1" smtClean="0">
                        <a:latin typeface="Cambria Math"/>
                      </a:rPr>
                      <m:t>(0</m:t>
                    </m:r>
                    <m:r>
                      <a:rPr lang="zh-CN" altLang="en-US" sz="2400" b="0" i="1" smtClean="0">
                        <a:latin typeface="Cambria Math"/>
                      </a:rPr>
                      <m:t>≤</m:t>
                    </m:r>
                    <m:r>
                      <a:rPr lang="en-US" altLang="zh-CN" sz="2400" b="0" i="1" smtClean="0">
                        <a:latin typeface="Cambria Math"/>
                      </a:rPr>
                      <m:t>𝜃</m:t>
                    </m:r>
                    <m:r>
                      <a:rPr lang="zh-CN" altLang="en-US" sz="2400" b="0" i="1" smtClean="0">
                        <a:latin typeface="Cambria Math"/>
                      </a:rPr>
                      <m:t>≤</m:t>
                    </m:r>
                    <m:r>
                      <a:rPr lang="en-US" altLang="zh-CN" sz="2400" b="0" i="1" smtClean="0">
                        <a:latin typeface="Cambria Math"/>
                      </a:rPr>
                      <m:t>𝜋</m:t>
                    </m:r>
                    <m:r>
                      <a:rPr lang="en-US" altLang="zh-CN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zh-CN" altLang="en-US" sz="2400" dirty="0"/>
                  <a:t>，</a:t>
                </a:r>
                <a:r>
                  <a:rPr lang="zh-CN" altLang="zh-CN" sz="2400" dirty="0"/>
                  <a:t>则内积定义为以下实数：</a:t>
                </a:r>
                <a:endParaRPr lang="en-US" altLang="zh-CN" sz="2400" dirty="0"/>
              </a:p>
              <a:p>
                <a:pPr>
                  <a:lnSpc>
                    <a:spcPct val="120000"/>
                  </a:lnSpc>
                  <a:spcBef>
                    <a:spcPts val="800"/>
                  </a:spcBef>
                </a:pPr>
                <a:r>
                  <a:rPr lang="zh-CN" altLang="en-US" sz="2400" dirty="0"/>
                  <a:t>　　　　　　　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m:rPr>
                        <m:nor/>
                      </m:rPr>
                      <a:rPr lang="zh-CN" altLang="zh-CN" sz="2400" dirty="0"/>
                      <m:t>·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US" altLang="zh-CN" sz="2400" b="0" i="0" smtClean="0">
                            <a:latin typeface="Cambria Math"/>
                          </a:rPr>
                          <m:t>|</m:t>
                        </m:r>
                      </m:e>
                    </m:d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|</m:t>
                    </m:r>
                    <m:r>
                      <a:rPr lang="en-US" altLang="zh-CN" sz="2400" b="0" i="1" smtClean="0">
                        <a:latin typeface="Cambria Math"/>
                      </a:rPr>
                      <m:t>𝑐𝑜𝑠</m:t>
                    </m:r>
                    <m:r>
                      <a:rPr lang="en-US" altLang="zh-CN" sz="2400" b="0" i="1" smtClean="0">
                        <a:latin typeface="Cambria Math"/>
                      </a:rPr>
                      <m:t>𝜃</m:t>
                    </m:r>
                  </m:oMath>
                </a14:m>
                <a:endParaRPr lang="zh-CN" altLang="zh-CN" sz="2400" dirty="0"/>
              </a:p>
              <a:p>
                <a:pPr>
                  <a:lnSpc>
                    <a:spcPct val="120000"/>
                  </a:lnSpc>
                  <a:spcBef>
                    <a:spcPts val="800"/>
                  </a:spcBef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 smtClean="0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CN" altLang="zh-CN" sz="2400" dirty="0"/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zh-CN" altLang="zh-CN" sz="2400" dirty="0"/>
                  <a:t>·等于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zh-CN" altLang="zh-CN" sz="2400" dirty="0"/>
                  <a:t>的长度，乘以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CN" altLang="zh-CN" sz="2400" dirty="0"/>
                  <a:t>在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zh-CN" altLang="zh-CN" sz="2400" dirty="0"/>
                  <a:t>上投影的长度。</a:t>
                </a:r>
              </a:p>
              <a:p>
                <a:pPr>
                  <a:lnSpc>
                    <a:spcPct val="120000"/>
                  </a:lnSpc>
                  <a:spcBef>
                    <a:spcPts val="800"/>
                  </a:spcBef>
                </a:pPr>
                <a:endParaRPr lang="en-US" altLang="zh-CN" sz="2400" dirty="0"/>
              </a:p>
              <a:p>
                <a:pPr>
                  <a:lnSpc>
                    <a:spcPct val="120000"/>
                  </a:lnSpc>
                  <a:spcBef>
                    <a:spcPts val="800"/>
                  </a:spcBef>
                </a:pPr>
                <a:r>
                  <a:rPr lang="zh-CN" altLang="en-US" sz="2400" dirty="0"/>
                  <a:t>当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=</m:t>
                    </m:r>
                    <m:r>
                      <a:rPr lang="en-US" altLang="zh-CN" sz="2400" b="0" i="1" smtClean="0">
                        <a:latin typeface="Cambria Math"/>
                      </a:rPr>
                      <m:t>𝑐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zh-CN" altLang="en-US" sz="2400" dirty="0"/>
                  <a:t>，如果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/>
                      </a:rPr>
                      <m:t>𝑐</m:t>
                    </m:r>
                    <m:r>
                      <a:rPr lang="zh-CN" altLang="en-US" sz="2400" b="0" i="1" smtClean="0">
                        <a:latin typeface="Cambria Math"/>
                      </a:rPr>
                      <m:t>＞</m:t>
                    </m:r>
                    <m:r>
                      <a:rPr lang="en-US" altLang="zh-CN" sz="24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zh-CN" altLang="en-US" sz="2400" dirty="0"/>
                  <a:t>，则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/>
                      </a:rPr>
                      <m:t>𝜃</m:t>
                    </m:r>
                    <m:r>
                      <a:rPr lang="en-US" altLang="zh-CN" sz="2400" b="0" i="1" smtClean="0">
                        <a:latin typeface="Cambria Math"/>
                      </a:rPr>
                      <m:t>=0°</m:t>
                    </m:r>
                  </m:oMath>
                </a14:m>
                <a:r>
                  <a:rPr lang="zh-CN" altLang="en-US" sz="2400" dirty="0"/>
                  <a:t>；</a:t>
                </a:r>
                <a:endParaRPr lang="en-US" altLang="zh-CN" sz="2400" dirty="0"/>
              </a:p>
              <a:p>
                <a:pPr>
                  <a:lnSpc>
                    <a:spcPct val="120000"/>
                  </a:lnSpc>
                  <a:spcBef>
                    <a:spcPts val="800"/>
                  </a:spcBef>
                </a:pPr>
                <a:r>
                  <a:rPr lang="zh-CN" altLang="en-US" sz="2400" dirty="0"/>
                  <a:t>如果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/>
                      </a:rPr>
                      <m:t>𝑐</m:t>
                    </m:r>
                    <m:r>
                      <a:rPr lang="zh-CN" altLang="en-US" sz="2400" b="0" i="1" smtClean="0">
                        <a:latin typeface="Cambria Math"/>
                      </a:rPr>
                      <m:t>＜</m:t>
                    </m:r>
                    <m:r>
                      <a:rPr lang="en-US" altLang="zh-CN" sz="2400" i="1">
                        <a:latin typeface="Cambria Math"/>
                      </a:rPr>
                      <m:t>0 </m:t>
                    </m:r>
                  </m:oMath>
                </a14:m>
                <a:r>
                  <a:rPr lang="zh-CN" altLang="en-US" sz="2400" dirty="0"/>
                  <a:t>，则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/>
                      </a:rPr>
                      <m:t>𝜃</m:t>
                    </m:r>
                    <m:r>
                      <a:rPr lang="en-US" altLang="zh-CN" sz="2400" b="0" i="1" smtClean="0">
                        <a:latin typeface="Cambria Math"/>
                      </a:rPr>
                      <m:t>=180°</m:t>
                    </m:r>
                  </m:oMath>
                </a14:m>
                <a:r>
                  <a:rPr lang="zh-CN" altLang="en-US" sz="2400" dirty="0"/>
                  <a:t>；</a:t>
                </a:r>
                <a:endParaRPr lang="en-US" altLang="zh-CN" sz="2400" dirty="0"/>
              </a:p>
              <a:p>
                <a:pPr>
                  <a:lnSpc>
                    <a:spcPct val="120000"/>
                  </a:lnSpc>
                  <a:spcBef>
                    <a:spcPts val="800"/>
                  </a:spcBef>
                </a:pPr>
                <a:r>
                  <a:rPr lang="zh-CN" altLang="en-US" sz="2400" dirty="0"/>
                  <a:t>当</a:t>
                </a:r>
                <a:r>
                  <a:rPr lang="en-US" altLang="zh-CN" sz="2400" dirty="0"/>
                  <a:t>θ=90°</a:t>
                </a:r>
                <a:r>
                  <a:rPr lang="zh-CN" altLang="en-US" sz="2400" dirty="0"/>
                  <a:t>，有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·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zh-CN" altLang="en-US" sz="2400" dirty="0"/>
                  <a:t>（反之不成立）。</a:t>
                </a:r>
                <a:endParaRPr lang="zh-CN" altLang="zh-CN" sz="2400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975"/>
                <a:ext cx="8075240" cy="4929188"/>
              </a:xfrm>
              <a:blipFill>
                <a:blip r:embed="rId3"/>
                <a:stretch>
                  <a:fillRect l="-1208" r="-377" b="-42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372200" y="5183760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点积最小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790" y="4509120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点积最大</a:t>
            </a:r>
          </a:p>
        </p:txBody>
      </p:sp>
    </p:spTree>
    <p:extLst>
      <p:ext uri="{BB962C8B-B14F-4D97-AF65-F5344CB8AC3E}">
        <p14:creationId xmlns:p14="http://schemas.microsoft.com/office/powerpoint/2010/main" val="261144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589231-F4E3-32AE-8830-87C618F14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25C16F-98D3-5290-4136-166A2544D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7F44B1F-D1DE-4EAA-1B13-DB6DDD2A4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908720"/>
            <a:ext cx="741045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736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E55035-A989-AC4E-4DA0-768AF1C1A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向量点积定义的证明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AFAA56-9CE6-4051-CCE7-5228D14E7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6638226-4F70-55F6-BF16-EBB249393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72" y="1196975"/>
            <a:ext cx="7704856" cy="519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687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2" y="260350"/>
            <a:ext cx="8064128" cy="792163"/>
          </a:xfrm>
        </p:spPr>
        <p:txBody>
          <a:bodyPr/>
          <a:lstStyle/>
          <a:p>
            <a:r>
              <a:rPr lang="zh-CN" altLang="en-US" b="1" dirty="0"/>
              <a:t>叉积（外积、向量积）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96975"/>
            <a:ext cx="8075240" cy="492918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zh-CN" sz="2400" dirty="0"/>
              <a:t>向量的两种乘法，一种是点积（</a:t>
            </a:r>
            <a:r>
              <a:rPr lang="en-US" altLang="zh-CN" sz="2400" dirty="0"/>
              <a:t>dot product</a:t>
            </a:r>
            <a:r>
              <a:rPr lang="zh-CN" altLang="zh-CN" sz="2400" dirty="0"/>
              <a:t>），一种是叉积（</a:t>
            </a:r>
            <a:r>
              <a:rPr lang="en-US" altLang="zh-CN" sz="2400" dirty="0"/>
              <a:t>cross product</a:t>
            </a:r>
            <a:r>
              <a:rPr lang="zh-CN" altLang="zh-CN" sz="2400" dirty="0"/>
              <a:t>）。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zh-CN" sz="2400" dirty="0"/>
              <a:t>点积适用于</a:t>
            </a:r>
            <a:r>
              <a:rPr lang="en-US" altLang="zh-CN" sz="2400" dirty="0"/>
              <a:t>n</a:t>
            </a:r>
            <a:r>
              <a:rPr lang="zh-CN" altLang="zh-CN" sz="2400" dirty="0"/>
              <a:t>维空间，其结果是标量</a:t>
            </a:r>
            <a:r>
              <a:rPr lang="zh-CN" altLang="en-US" sz="2400" dirty="0"/>
              <a:t>，有大小，无方向</a:t>
            </a:r>
            <a:r>
              <a:rPr lang="zh-CN" altLang="zh-CN" sz="2400" dirty="0"/>
              <a:t>；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zh-CN" sz="2400" dirty="0"/>
              <a:t>叉积只适用于三维空间，其结果是矢量</a:t>
            </a:r>
            <a:r>
              <a:rPr lang="zh-CN" altLang="en-US" sz="2400" dirty="0"/>
              <a:t>，有大小，有方向</a:t>
            </a:r>
            <a:r>
              <a:rPr lang="zh-CN" altLang="zh-CN" sz="2400" dirty="0"/>
              <a:t>。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zh-CN" sz="2400" dirty="0"/>
              <a:t>我们是这样定义叉积的：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altLang="zh-CN" sz="2400" dirty="0"/>
              <a:t>(a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,a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,a</a:t>
            </a:r>
            <a:r>
              <a:rPr lang="en-US" altLang="zh-CN" sz="2400" baseline="-25000" dirty="0"/>
              <a:t>3</a:t>
            </a:r>
            <a:r>
              <a:rPr lang="en-US" altLang="zh-CN" sz="2400" dirty="0"/>
              <a:t>)</a:t>
            </a:r>
            <a:r>
              <a:rPr lang="zh-CN" altLang="zh-CN" sz="2400" dirty="0"/>
              <a:t>×</a:t>
            </a:r>
            <a:r>
              <a:rPr lang="en-US" altLang="zh-CN" sz="2400" dirty="0"/>
              <a:t>(b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,b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,b</a:t>
            </a:r>
            <a:r>
              <a:rPr lang="en-US" altLang="zh-CN" sz="2400" baseline="-25000" dirty="0"/>
              <a:t>3</a:t>
            </a:r>
            <a:r>
              <a:rPr lang="en-US" altLang="zh-CN" sz="2400" dirty="0"/>
              <a:t>) = (a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b</a:t>
            </a:r>
            <a:r>
              <a:rPr lang="en-US" altLang="zh-CN" sz="2400" baseline="-25000" dirty="0"/>
              <a:t>3</a:t>
            </a:r>
            <a:r>
              <a:rPr lang="en-US" altLang="zh-CN" sz="2400" dirty="0"/>
              <a:t>-a</a:t>
            </a:r>
            <a:r>
              <a:rPr lang="en-US" altLang="zh-CN" sz="2400" baseline="-25000" dirty="0"/>
              <a:t>3</a:t>
            </a:r>
            <a:r>
              <a:rPr lang="en-US" altLang="zh-CN" sz="2400" dirty="0"/>
              <a:t>b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,a</a:t>
            </a:r>
            <a:r>
              <a:rPr lang="en-US" altLang="zh-CN" sz="2400" baseline="-25000" dirty="0"/>
              <a:t>3</a:t>
            </a:r>
            <a:r>
              <a:rPr lang="en-US" altLang="zh-CN" sz="2400" dirty="0"/>
              <a:t>b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-a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b</a:t>
            </a:r>
            <a:r>
              <a:rPr lang="en-US" altLang="zh-CN" sz="2400" baseline="-25000" dirty="0"/>
              <a:t>3</a:t>
            </a:r>
            <a:r>
              <a:rPr lang="en-US" altLang="zh-CN" sz="2400" dirty="0"/>
              <a:t>,a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b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-a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b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)</a:t>
            </a:r>
            <a:r>
              <a:rPr lang="zh-CN" altLang="zh-CN" sz="2400" dirty="0"/>
              <a:t>。</a:t>
            </a:r>
            <a:endParaRPr lang="en-US" altLang="zh-CN" sz="2400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zh-CN" sz="2400" dirty="0"/>
              <a:t>叉积的结果，与原来的向量垂直，而方向根据右手法则来确定。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73EE4F2-DFD3-46B7-886D-04B0CFB8BFA7}"/>
              </a:ext>
            </a:extLst>
          </p:cNvPr>
          <p:cNvSpPr txBox="1"/>
          <p:nvPr/>
        </p:nvSpPr>
        <p:spPr>
          <a:xfrm>
            <a:off x="4211960" y="5808960"/>
            <a:ext cx="4104456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dirty="0">
                <a:hlinkClick r:id="rId2"/>
              </a:rPr>
              <a:t>https://open.163.com/newview/movie/free?pid=M82ICR1D9&amp;mid=M83E37BS7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757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右手定则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zh-CN" sz="2400" dirty="0"/>
              <a:t>右手定则：若坐标系是满足右手定则的，当右手的四指从</a:t>
            </a:r>
            <a:r>
              <a:rPr lang="en-US" altLang="zh-CN" sz="2400" dirty="0"/>
              <a:t>a</a:t>
            </a:r>
            <a:r>
              <a:rPr lang="zh-CN" altLang="zh-CN" sz="2400" dirty="0"/>
              <a:t>以不超过</a:t>
            </a:r>
            <a:r>
              <a:rPr lang="en-US" altLang="zh-CN" sz="2400" dirty="0"/>
              <a:t>180</a:t>
            </a:r>
            <a:r>
              <a:rPr lang="zh-CN" altLang="zh-CN" sz="2400" dirty="0"/>
              <a:t>度的转角转向</a:t>
            </a:r>
            <a:r>
              <a:rPr lang="en-US" altLang="zh-CN" sz="2400" dirty="0"/>
              <a:t>b</a:t>
            </a:r>
            <a:r>
              <a:rPr lang="zh-CN" altLang="zh-CN" sz="2400" dirty="0"/>
              <a:t>时，竖起的大拇指指向是</a:t>
            </a:r>
            <a:r>
              <a:rPr lang="en-US" altLang="zh-CN" sz="2400" dirty="0"/>
              <a:t>c</a:t>
            </a:r>
            <a:r>
              <a:rPr lang="zh-CN" altLang="zh-CN" sz="2400" dirty="0"/>
              <a:t>的方向。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pic>
        <p:nvPicPr>
          <p:cNvPr id="4" name="图片 3" descr="https://images2015.cnblogs.com/blog/894523/201608/894523-20160801194439106-152698999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24944"/>
            <a:ext cx="6168062" cy="3877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2513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2" y="260350"/>
            <a:ext cx="8064128" cy="792163"/>
          </a:xfrm>
        </p:spPr>
        <p:txBody>
          <a:bodyPr/>
          <a:lstStyle/>
          <a:p>
            <a:r>
              <a:rPr lang="zh-CN" altLang="en-US" b="1" dirty="0"/>
              <a:t>叉积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975"/>
                <a:ext cx="8075240" cy="4929188"/>
              </a:xfrm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1200"/>
                  </a:spcBef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CN" altLang="zh-CN" sz="2400" dirty="0"/>
                  <a:t>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zh-CN" altLang="zh-CN" sz="2400" dirty="0"/>
                  <a:t>与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CN" altLang="zh-CN" sz="2400" dirty="0"/>
                  <a:t>×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zh-CN" altLang="zh-CN" sz="2400" dirty="0"/>
                  <a:t>正交。正交意味着点积为</a:t>
                </a:r>
                <a:r>
                  <a:rPr lang="en-US" altLang="zh-CN" sz="2400" dirty="0"/>
                  <a:t>0</a:t>
                </a:r>
                <a:r>
                  <a:rPr lang="zh-CN" altLang="zh-CN" sz="2400" dirty="0"/>
                  <a:t>。</a:t>
                </a:r>
                <a:endParaRPr lang="en-US" altLang="zh-CN" sz="2400" dirty="0"/>
              </a:p>
              <a:p>
                <a:pPr>
                  <a:lnSpc>
                    <a:spcPct val="120000"/>
                  </a:lnSpc>
                  <a:spcBef>
                    <a:spcPts val="1200"/>
                  </a:spcBef>
                </a:pPr>
                <a:r>
                  <a:rPr lang="en-US" altLang="zh-CN" sz="2400" dirty="0"/>
                  <a:t>(a</a:t>
                </a:r>
                <a:r>
                  <a:rPr lang="en-US" altLang="zh-CN" sz="2400" baseline="-25000" dirty="0"/>
                  <a:t>2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3</a:t>
                </a:r>
                <a:r>
                  <a:rPr lang="en-US" altLang="zh-CN" sz="2400" dirty="0"/>
                  <a:t>-a</a:t>
                </a:r>
                <a:r>
                  <a:rPr lang="en-US" altLang="zh-CN" sz="2400" baseline="-25000" dirty="0"/>
                  <a:t>3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2</a:t>
                </a:r>
                <a:r>
                  <a:rPr lang="en-US" altLang="zh-CN" sz="2400" dirty="0"/>
                  <a:t>, a</a:t>
                </a:r>
                <a:r>
                  <a:rPr lang="en-US" altLang="zh-CN" sz="2400" baseline="-25000" dirty="0"/>
                  <a:t>3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1</a:t>
                </a:r>
                <a:r>
                  <a:rPr lang="en-US" altLang="zh-CN" sz="2400" dirty="0"/>
                  <a:t>-a</a:t>
                </a:r>
                <a:r>
                  <a:rPr lang="en-US" altLang="zh-CN" sz="2400" baseline="-25000" dirty="0"/>
                  <a:t>1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3</a:t>
                </a:r>
                <a:r>
                  <a:rPr lang="en-US" altLang="zh-CN" sz="2400" dirty="0"/>
                  <a:t>, a</a:t>
                </a:r>
                <a:r>
                  <a:rPr lang="en-US" altLang="zh-CN" sz="2400" baseline="-25000" dirty="0"/>
                  <a:t>1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2</a:t>
                </a:r>
                <a:r>
                  <a:rPr lang="en-US" altLang="zh-CN" sz="2400" dirty="0"/>
                  <a:t>-a</a:t>
                </a:r>
                <a:r>
                  <a:rPr lang="en-US" altLang="zh-CN" sz="2400" baseline="-25000" dirty="0"/>
                  <a:t>2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1</a:t>
                </a:r>
                <a:r>
                  <a:rPr lang="en-US" altLang="zh-CN" sz="2400" dirty="0"/>
                  <a:t>) </a:t>
                </a:r>
                <a:r>
                  <a:rPr lang="zh-CN" altLang="zh-CN" sz="2400" dirty="0"/>
                  <a:t>·</a:t>
                </a:r>
                <a:r>
                  <a:rPr lang="en-US" altLang="zh-CN" sz="2400" dirty="0"/>
                  <a:t> (a</a:t>
                </a:r>
                <a:r>
                  <a:rPr lang="en-US" altLang="zh-CN" sz="2400" baseline="-25000" dirty="0"/>
                  <a:t>1</a:t>
                </a:r>
                <a:r>
                  <a:rPr lang="en-US" altLang="zh-CN" sz="2400" dirty="0"/>
                  <a:t>, a</a:t>
                </a:r>
                <a:r>
                  <a:rPr lang="en-US" altLang="zh-CN" sz="2400" baseline="-25000" dirty="0"/>
                  <a:t>2</a:t>
                </a:r>
                <a:r>
                  <a:rPr lang="en-US" altLang="zh-CN" sz="2400" dirty="0"/>
                  <a:t>, a</a:t>
                </a:r>
                <a:r>
                  <a:rPr lang="en-US" altLang="zh-CN" sz="2400" baseline="-25000" dirty="0"/>
                  <a:t>3</a:t>
                </a:r>
                <a:r>
                  <a:rPr lang="en-US" altLang="zh-CN" sz="2400" dirty="0"/>
                  <a:t>) </a:t>
                </a:r>
              </a:p>
              <a:p>
                <a:pPr>
                  <a:lnSpc>
                    <a:spcPct val="120000"/>
                  </a:lnSpc>
                  <a:spcBef>
                    <a:spcPts val="1200"/>
                  </a:spcBef>
                </a:pPr>
                <a:r>
                  <a:rPr lang="en-US" altLang="zh-CN" sz="2400" dirty="0"/>
                  <a:t>= a</a:t>
                </a:r>
                <a:r>
                  <a:rPr lang="en-US" altLang="zh-CN" sz="2400" baseline="-25000" dirty="0"/>
                  <a:t>1</a:t>
                </a:r>
                <a:r>
                  <a:rPr lang="en-US" altLang="zh-CN" sz="2400" dirty="0"/>
                  <a:t>a</a:t>
                </a:r>
                <a:r>
                  <a:rPr lang="en-US" altLang="zh-CN" sz="2400" baseline="-25000" dirty="0"/>
                  <a:t>2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3 </a:t>
                </a:r>
                <a:r>
                  <a:rPr lang="en-US" altLang="zh-CN" sz="2400" dirty="0"/>
                  <a:t>- a</a:t>
                </a:r>
                <a:r>
                  <a:rPr lang="en-US" altLang="zh-CN" sz="2400" baseline="-25000" dirty="0"/>
                  <a:t>1</a:t>
                </a:r>
                <a:r>
                  <a:rPr lang="en-US" altLang="zh-CN" sz="2400" dirty="0"/>
                  <a:t>a</a:t>
                </a:r>
                <a:r>
                  <a:rPr lang="en-US" altLang="zh-CN" sz="2400" baseline="-25000" dirty="0"/>
                  <a:t>3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2 </a:t>
                </a:r>
                <a:r>
                  <a:rPr lang="en-US" altLang="zh-CN" sz="2400" dirty="0"/>
                  <a:t>+ a</a:t>
                </a:r>
                <a:r>
                  <a:rPr lang="en-US" altLang="zh-CN" sz="2400" baseline="-25000" dirty="0"/>
                  <a:t>2</a:t>
                </a:r>
                <a:r>
                  <a:rPr lang="en-US" altLang="zh-CN" sz="2400" dirty="0"/>
                  <a:t>a</a:t>
                </a:r>
                <a:r>
                  <a:rPr lang="en-US" altLang="zh-CN" sz="2400" baseline="-25000" dirty="0"/>
                  <a:t>3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1 </a:t>
                </a:r>
                <a:r>
                  <a:rPr lang="en-US" altLang="zh-CN" sz="2400" dirty="0"/>
                  <a:t>- a</a:t>
                </a:r>
                <a:r>
                  <a:rPr lang="en-US" altLang="zh-CN" sz="2400" baseline="-25000" dirty="0"/>
                  <a:t>1</a:t>
                </a:r>
                <a:r>
                  <a:rPr lang="en-US" altLang="zh-CN" sz="2400" dirty="0"/>
                  <a:t>a</a:t>
                </a:r>
                <a:r>
                  <a:rPr lang="en-US" altLang="zh-CN" sz="2400" baseline="-25000" dirty="0"/>
                  <a:t>2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3 </a:t>
                </a:r>
                <a:r>
                  <a:rPr lang="en-US" altLang="zh-CN" sz="2400" dirty="0"/>
                  <a:t>+ a</a:t>
                </a:r>
                <a:r>
                  <a:rPr lang="en-US" altLang="zh-CN" sz="2400" baseline="-25000" dirty="0"/>
                  <a:t>1</a:t>
                </a:r>
                <a:r>
                  <a:rPr lang="en-US" altLang="zh-CN" sz="2400" dirty="0"/>
                  <a:t>a</a:t>
                </a:r>
                <a:r>
                  <a:rPr lang="en-US" altLang="zh-CN" sz="2400" baseline="-25000" dirty="0"/>
                  <a:t>3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2 </a:t>
                </a:r>
                <a:r>
                  <a:rPr lang="en-US" altLang="zh-CN" sz="2400" dirty="0"/>
                  <a:t>- a</a:t>
                </a:r>
                <a:r>
                  <a:rPr lang="en-US" altLang="zh-CN" sz="2400" baseline="-25000" dirty="0"/>
                  <a:t>2</a:t>
                </a:r>
                <a:r>
                  <a:rPr lang="en-US" altLang="zh-CN" sz="2400" dirty="0"/>
                  <a:t>a</a:t>
                </a:r>
                <a:r>
                  <a:rPr lang="en-US" altLang="zh-CN" sz="2400" baseline="-25000" dirty="0"/>
                  <a:t>3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1</a:t>
                </a:r>
                <a:r>
                  <a:rPr lang="en-US" altLang="zh-CN" sz="2400" dirty="0"/>
                  <a:t> = 0</a:t>
                </a:r>
              </a:p>
              <a:p>
                <a:pPr>
                  <a:lnSpc>
                    <a:spcPct val="120000"/>
                  </a:lnSpc>
                  <a:spcBef>
                    <a:spcPts val="1200"/>
                  </a:spcBef>
                </a:pPr>
                <a:r>
                  <a:rPr lang="zh-CN" altLang="zh-CN" sz="2400" dirty="0"/>
                  <a:t>同理</a:t>
                </a:r>
                <a:r>
                  <a:rPr lang="zh-CN" altLang="en-US" sz="2400" dirty="0"/>
                  <a:t>，</a:t>
                </a:r>
                <a:r>
                  <a:rPr lang="en-US" altLang="zh-CN" sz="2400" dirty="0"/>
                  <a:t>(a</a:t>
                </a:r>
                <a:r>
                  <a:rPr lang="en-US" altLang="zh-CN" sz="2400" baseline="-25000" dirty="0"/>
                  <a:t>2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3</a:t>
                </a:r>
                <a:r>
                  <a:rPr lang="en-US" altLang="zh-CN" sz="2400" dirty="0"/>
                  <a:t>-a</a:t>
                </a:r>
                <a:r>
                  <a:rPr lang="en-US" altLang="zh-CN" sz="2400" baseline="-25000" dirty="0"/>
                  <a:t>3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2</a:t>
                </a:r>
                <a:r>
                  <a:rPr lang="en-US" altLang="zh-CN" sz="2400" dirty="0"/>
                  <a:t>, a</a:t>
                </a:r>
                <a:r>
                  <a:rPr lang="en-US" altLang="zh-CN" sz="2400" baseline="-25000" dirty="0"/>
                  <a:t>3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1</a:t>
                </a:r>
                <a:r>
                  <a:rPr lang="en-US" altLang="zh-CN" sz="2400" dirty="0"/>
                  <a:t>-a</a:t>
                </a:r>
                <a:r>
                  <a:rPr lang="en-US" altLang="zh-CN" sz="2400" baseline="-25000" dirty="0"/>
                  <a:t>1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3</a:t>
                </a:r>
                <a:r>
                  <a:rPr lang="en-US" altLang="zh-CN" sz="2400" dirty="0"/>
                  <a:t>, a</a:t>
                </a:r>
                <a:r>
                  <a:rPr lang="en-US" altLang="zh-CN" sz="2400" baseline="-25000" dirty="0"/>
                  <a:t>1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2</a:t>
                </a:r>
                <a:r>
                  <a:rPr lang="en-US" altLang="zh-CN" sz="2400" dirty="0"/>
                  <a:t>-a</a:t>
                </a:r>
                <a:r>
                  <a:rPr lang="en-US" altLang="zh-CN" sz="2400" baseline="-25000" dirty="0"/>
                  <a:t>2</a:t>
                </a:r>
                <a:r>
                  <a:rPr lang="en-US" altLang="zh-CN" sz="2400" dirty="0"/>
                  <a:t>b</a:t>
                </a:r>
                <a:r>
                  <a:rPr lang="en-US" altLang="zh-CN" sz="2400" baseline="-25000" dirty="0"/>
                  <a:t>1</a:t>
                </a:r>
                <a:r>
                  <a:rPr lang="en-US" altLang="zh-CN" sz="2400" dirty="0"/>
                  <a:t>) </a:t>
                </a:r>
                <a:r>
                  <a:rPr lang="zh-CN" altLang="zh-CN" sz="2400" dirty="0"/>
                  <a:t>·</a:t>
                </a:r>
                <a:r>
                  <a:rPr lang="en-US" altLang="zh-CN" sz="2400" dirty="0"/>
                  <a:t> (b</a:t>
                </a:r>
                <a:r>
                  <a:rPr lang="en-US" altLang="zh-CN" sz="2400" baseline="-25000" dirty="0"/>
                  <a:t>1</a:t>
                </a:r>
                <a:r>
                  <a:rPr lang="en-US" altLang="zh-CN" sz="2400" dirty="0"/>
                  <a:t>, b</a:t>
                </a:r>
                <a:r>
                  <a:rPr lang="en-US" altLang="zh-CN" sz="2400" baseline="-25000" dirty="0"/>
                  <a:t>2</a:t>
                </a:r>
                <a:r>
                  <a:rPr lang="en-US" altLang="zh-CN" sz="2400" dirty="0"/>
                  <a:t>, b</a:t>
                </a:r>
                <a:r>
                  <a:rPr lang="en-US" altLang="zh-CN" sz="2400" baseline="-25000" dirty="0"/>
                  <a:t>3</a:t>
                </a:r>
                <a:r>
                  <a:rPr lang="en-US" altLang="zh-CN" sz="2400" dirty="0"/>
                  <a:t>)</a:t>
                </a:r>
                <a:r>
                  <a:rPr lang="zh-CN" altLang="en-US" sz="2400" dirty="0"/>
                  <a:t>结果</a:t>
                </a:r>
                <a:r>
                  <a:rPr lang="zh-CN" altLang="zh-CN" sz="2400" dirty="0"/>
                  <a:t>为</a:t>
                </a:r>
                <a:r>
                  <a:rPr lang="en-US" altLang="zh-CN" sz="2400" dirty="0"/>
                  <a:t>0</a:t>
                </a:r>
                <a:r>
                  <a:rPr lang="zh-CN" altLang="zh-CN" sz="2400" dirty="0"/>
                  <a:t>。</a:t>
                </a:r>
                <a:endParaRPr lang="en-US" altLang="zh-CN" sz="2400" dirty="0"/>
              </a:p>
              <a:p>
                <a:pPr>
                  <a:lnSpc>
                    <a:spcPct val="120000"/>
                  </a:lnSpc>
                  <a:spcBef>
                    <a:spcPts val="1200"/>
                  </a:spcBef>
                </a:pPr>
                <a:endParaRPr lang="en-US" altLang="zh-CN" sz="2400" dirty="0"/>
              </a:p>
              <a:p>
                <a:pPr>
                  <a:lnSpc>
                    <a:spcPct val="120000"/>
                  </a:lnSpc>
                  <a:spcBef>
                    <a:spcPts val="1200"/>
                  </a:spcBef>
                </a:pPr>
                <a:endParaRPr lang="zh-CN" altLang="zh-CN" sz="2400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975"/>
                <a:ext cx="8075240" cy="4929188"/>
              </a:xfrm>
              <a:blipFill rotWithShape="1">
                <a:blip r:embed="rId2"/>
                <a:stretch>
                  <a:fillRect l="-1132" r="-16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356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2" y="260350"/>
            <a:ext cx="8064128" cy="792163"/>
          </a:xfrm>
        </p:spPr>
        <p:txBody>
          <a:bodyPr/>
          <a:lstStyle/>
          <a:p>
            <a:r>
              <a:rPr lang="zh-CN" altLang="en-US" b="1" dirty="0"/>
              <a:t>叉积的几何意义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975"/>
                <a:ext cx="8075240" cy="4929188"/>
              </a:xfrm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800"/>
                  </a:spcBef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40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US" altLang="zh-CN" sz="2400">
                            <a:latin typeface="Cambria Math"/>
                          </a:rPr>
                          <m:t>|</m:t>
                        </m:r>
                      </m:e>
                    </m:d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400" i="1">
                        <a:latin typeface="Cambria Math"/>
                      </a:rPr>
                      <m:t>|</m:t>
                    </m:r>
                    <m:r>
                      <a:rPr lang="en-US" altLang="zh-CN" sz="2400" b="0" i="1" smtClean="0">
                        <a:latin typeface="Cambria Math"/>
                      </a:rPr>
                      <m:t>𝑠𝑖𝑛</m:t>
                    </m:r>
                    <m:r>
                      <a:rPr lang="en-US" altLang="zh-CN" sz="2400" i="1">
                        <a:latin typeface="Cambria Math"/>
                      </a:rPr>
                      <m:t>𝜃</m:t>
                    </m:r>
                  </m:oMath>
                </a14:m>
                <a:endParaRPr lang="en-US" altLang="zh-CN" sz="2400" dirty="0"/>
              </a:p>
              <a:p>
                <a:pPr>
                  <a:lnSpc>
                    <a:spcPct val="120000"/>
                  </a:lnSpc>
                  <a:spcBef>
                    <a:spcPts val="800"/>
                  </a:spcBef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zh-CN" altLang="zh-CN" sz="24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altLang="zh-CN" sz="2400" dirty="0"/>
                  <a:t> </a:t>
                </a:r>
                <a:r>
                  <a:rPr lang="zh-CN" altLang="zh-CN" sz="2400" dirty="0"/>
                  <a:t>的大小等于两向量构成的平行四边形的面积。</a:t>
                </a:r>
                <a:endParaRPr lang="en-US" altLang="zh-CN" sz="2400" dirty="0"/>
              </a:p>
              <a:p>
                <a:pPr>
                  <a:lnSpc>
                    <a:spcPct val="120000"/>
                  </a:lnSpc>
                  <a:spcBef>
                    <a:spcPts val="800"/>
                  </a:spcBef>
                </a:pPr>
                <a:endParaRPr lang="en-US" altLang="zh-CN" sz="2400" dirty="0"/>
              </a:p>
              <a:p>
                <a:pPr>
                  <a:lnSpc>
                    <a:spcPct val="120000"/>
                  </a:lnSpc>
                  <a:spcBef>
                    <a:spcPts val="800"/>
                  </a:spcBef>
                </a:pPr>
                <a:endParaRPr lang="zh-CN" altLang="zh-CN" sz="2400" dirty="0"/>
              </a:p>
              <a:p>
                <a:pPr>
                  <a:lnSpc>
                    <a:spcPct val="120000"/>
                  </a:lnSpc>
                  <a:spcBef>
                    <a:spcPts val="800"/>
                  </a:spcBef>
                </a:pPr>
                <a:endParaRPr lang="en-US" altLang="zh-CN" sz="2400" dirty="0"/>
              </a:p>
              <a:p>
                <a:pPr>
                  <a:lnSpc>
                    <a:spcPct val="120000"/>
                  </a:lnSpc>
                  <a:spcBef>
                    <a:spcPts val="800"/>
                  </a:spcBef>
                </a:pPr>
                <a:endParaRPr lang="en-US" altLang="zh-CN" sz="2400" dirty="0"/>
              </a:p>
              <a:p>
                <a:r>
                  <a:rPr lang="zh-CN" altLang="zh-CN" sz="2400" dirty="0"/>
                  <a:t>当两向量垂直时，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/>
                      </a:rPr>
                      <m:t>𝑠𝑖𝑛</m:t>
                    </m:r>
                    <m:r>
                      <a:rPr lang="en-US" altLang="zh-CN" sz="2400" i="1">
                        <a:latin typeface="Cambria Math"/>
                      </a:rPr>
                      <m:t>𝜃</m:t>
                    </m:r>
                    <m:r>
                      <a:rPr lang="en-US" altLang="zh-CN" sz="2400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zh-CN" altLang="en-US" sz="2400" dirty="0"/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zh-CN" altLang="zh-CN" sz="24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altLang="zh-CN" sz="2400" dirty="0"/>
                  <a:t> = 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altLang="zh-CN" sz="2400" dirty="0"/>
                  <a:t>| 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altLang="zh-CN" sz="2400" dirty="0"/>
                  <a:t>|</a:t>
                </a:r>
                <a:r>
                  <a:rPr lang="zh-CN" altLang="zh-CN" sz="2400" dirty="0"/>
                  <a:t>，叉积最大。</a:t>
                </a:r>
              </a:p>
              <a:p>
                <a:r>
                  <a:rPr lang="zh-CN" altLang="zh-CN" sz="2400" dirty="0"/>
                  <a:t>当两向量同向时，</a:t>
                </a: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/>
                      </a:rPr>
                      <m:t>𝑠𝑖𝑛</m:t>
                    </m:r>
                    <m:r>
                      <a:rPr lang="en-US" altLang="zh-CN" sz="2400" i="1">
                        <a:latin typeface="Cambria Math"/>
                      </a:rPr>
                      <m:t>𝜃</m:t>
                    </m:r>
                    <m:r>
                      <a:rPr lang="en-US" altLang="zh-CN" sz="2400" i="1">
                        <a:latin typeface="Cambria Math"/>
                      </a:rPr>
                      <m:t>=0 </m:t>
                    </m:r>
                  </m:oMath>
                </a14:m>
                <a:r>
                  <a:rPr lang="zh-CN" altLang="zh-CN" sz="2400" dirty="0"/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zh-CN" altLang="zh-CN" sz="2400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zh-CN" altLang="zh-CN" sz="2400" dirty="0"/>
                  <a:t>，叉积最小。</a:t>
                </a:r>
              </a:p>
              <a:p>
                <a:pPr>
                  <a:lnSpc>
                    <a:spcPct val="120000"/>
                  </a:lnSpc>
                  <a:spcBef>
                    <a:spcPts val="800"/>
                  </a:spcBef>
                </a:pPr>
                <a:endParaRPr lang="zh-CN" altLang="zh-CN" sz="2400" dirty="0"/>
              </a:p>
              <a:p>
                <a:pPr>
                  <a:lnSpc>
                    <a:spcPct val="120000"/>
                  </a:lnSpc>
                  <a:spcBef>
                    <a:spcPts val="1200"/>
                  </a:spcBef>
                </a:pPr>
                <a:endParaRPr lang="en-US" altLang="zh-CN" sz="2400" dirty="0"/>
              </a:p>
              <a:p>
                <a:pPr>
                  <a:lnSpc>
                    <a:spcPct val="120000"/>
                  </a:lnSpc>
                  <a:spcBef>
                    <a:spcPts val="1200"/>
                  </a:spcBef>
                </a:pPr>
                <a:endParaRPr lang="zh-CN" altLang="zh-CN" sz="2400" dirty="0"/>
              </a:p>
              <a:p>
                <a:pPr>
                  <a:lnSpc>
                    <a:spcPct val="120000"/>
                  </a:lnSpc>
                  <a:spcBef>
                    <a:spcPts val="1200"/>
                  </a:spcBef>
                </a:pPr>
                <a:endParaRPr lang="zh-CN" altLang="zh-CN" sz="2400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975"/>
                <a:ext cx="8075240" cy="4929188"/>
              </a:xfrm>
              <a:blipFill rotWithShape="1">
                <a:blip r:embed="rId3"/>
                <a:stretch>
                  <a:fillRect l="-1132" r="-48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 descr="https://images2017.cnblogs.com/blog/892435/201710/892435-20171009220251902-371963331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276871"/>
            <a:ext cx="2736304" cy="21355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BBD25CE-43CB-12F5-846D-503A81189BFC}"/>
              </a:ext>
            </a:extLst>
          </p:cNvPr>
          <p:cNvSpPr txBox="1"/>
          <p:nvPr/>
        </p:nvSpPr>
        <p:spPr>
          <a:xfrm>
            <a:off x="4515018" y="5951319"/>
            <a:ext cx="403244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hlinkClick r:id="rId5"/>
              </a:rPr>
              <a:t>https://open.163.com/newview/movie/free?pid=M82ICR1D9&amp;mid=M83E4DSTL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350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2" y="260350"/>
            <a:ext cx="8064128" cy="792163"/>
          </a:xfrm>
        </p:spPr>
        <p:txBody>
          <a:bodyPr/>
          <a:lstStyle/>
          <a:p>
            <a:r>
              <a:rPr lang="zh-CN" altLang="en-US" b="1" dirty="0"/>
              <a:t>叉积的性质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975"/>
                <a:ext cx="8075240" cy="4929188"/>
              </a:xfrm>
            </p:spPr>
            <p:txBody>
              <a:bodyPr/>
              <a:lstStyle/>
              <a:p>
                <a:r>
                  <a:rPr lang="zh-CN" altLang="en-US" sz="2400" dirty="0"/>
                  <a:t>（</a:t>
                </a:r>
                <a:r>
                  <a:rPr lang="en-US" altLang="zh-CN" sz="2400" dirty="0"/>
                  <a:t>1</a:t>
                </a:r>
                <a:r>
                  <a:rPr lang="zh-CN" altLang="en-US" sz="2400" dirty="0"/>
                  <a:t>）</a:t>
                </a:r>
                <a:r>
                  <a:rPr lang="zh-CN" altLang="zh-CN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CN" sz="2400" i="1">
                        <a:latin typeface="Cambria Math"/>
                      </a:rPr>
                      <m:t> </m:t>
                    </m:r>
                  </m:oMath>
                </a14:m>
                <a:r>
                  <a:rPr lang="zh-CN" altLang="zh-CN" sz="2400" dirty="0"/>
                  <a:t>×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CN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sz="2400" dirty="0"/>
                  <a:t>=</a:t>
                </a:r>
                <a:r>
                  <a:rPr lang="zh-CN" altLang="zh-CN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0</m:t>
                        </m:r>
                      </m:e>
                    </m:acc>
                    <m:r>
                      <a:rPr lang="en-US" altLang="zh-CN" sz="2400" i="1">
                        <a:latin typeface="Cambria Math"/>
                      </a:rPr>
                      <m:t> </m:t>
                    </m:r>
                  </m:oMath>
                </a14:m>
                <a:endParaRPr lang="zh-CN" altLang="zh-CN" sz="2400" dirty="0"/>
              </a:p>
              <a:p>
                <a:r>
                  <a:rPr lang="zh-CN" altLang="zh-CN" sz="2400" dirty="0"/>
                  <a:t>（</a:t>
                </a:r>
                <a:r>
                  <a:rPr lang="en-US" altLang="zh-CN" sz="2400" dirty="0"/>
                  <a:t>2</a:t>
                </a:r>
                <a:r>
                  <a:rPr lang="zh-CN" altLang="zh-CN" sz="2400" dirty="0"/>
                  <a:t>）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=−(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)</m:t>
                    </m:r>
                  </m:oMath>
                </a14:m>
                <a:endParaRPr lang="zh-CN" altLang="zh-CN" sz="2400" dirty="0"/>
              </a:p>
              <a:p>
                <a:r>
                  <a:rPr lang="zh-CN" altLang="zh-CN" sz="2400" dirty="0"/>
                  <a:t>（</a:t>
                </a:r>
                <a:r>
                  <a:rPr lang="en-US" altLang="zh-CN" sz="2400" dirty="0"/>
                  <a:t>3</a:t>
                </a:r>
                <a:r>
                  <a:rPr lang="zh-CN" altLang="zh-CN" sz="2400" dirty="0"/>
                  <a:t>）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𝜆</m:t>
                        </m:r>
                        <m:acc>
                          <m:accPr>
                            <m:chr m:val="⃗"/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r>
                      <a:rPr lang="en-US" altLang="zh-CN" sz="2400" b="0" i="1" smtClean="0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=</m:t>
                    </m:r>
                    <m:r>
                      <a:rPr lang="en-US" altLang="zh-CN" sz="2400" b="0" i="1" smtClean="0">
                        <a:latin typeface="Cambria Math"/>
                      </a:rPr>
                      <m:t>𝜆</m:t>
                    </m:r>
                    <m:r>
                      <a:rPr lang="en-US" altLang="zh-CN" sz="2400" b="0" i="1" smtClean="0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)</m:t>
                    </m:r>
                  </m:oMath>
                </a14:m>
                <a:endParaRPr lang="zh-CN" altLang="zh-CN" sz="2400" dirty="0"/>
              </a:p>
              <a:p>
                <a:r>
                  <a:rPr lang="zh-CN" altLang="zh-CN" sz="2400" dirty="0"/>
                  <a:t>（</a:t>
                </a:r>
                <a:r>
                  <a:rPr lang="en-US" altLang="zh-CN" sz="2400" dirty="0"/>
                  <a:t>4</a:t>
                </a:r>
                <a:r>
                  <a:rPr lang="zh-CN" altLang="zh-CN" sz="2400" dirty="0"/>
                  <a:t>）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  <m:r>
                          <a:rPr lang="en-US" altLang="zh-CN" sz="2400" b="0" i="1" smtClean="0">
                            <a:latin typeface="Cambria Math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zh-CN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0" i="1" smtClean="0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e>
                    </m:d>
                    <m:r>
                      <a:rPr lang="en-US" altLang="zh-CN" sz="2400" b="0" i="1" smtClean="0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400" b="0" i="1" smtClean="0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endParaRPr lang="zh-CN" altLang="zh-CN" sz="2400" dirty="0"/>
              </a:p>
              <a:p>
                <a:pPr>
                  <a:lnSpc>
                    <a:spcPct val="120000"/>
                  </a:lnSpc>
                  <a:spcBef>
                    <a:spcPts val="1200"/>
                  </a:spcBef>
                </a:pPr>
                <a:endParaRPr lang="en-US" altLang="zh-CN" sz="2400" dirty="0"/>
              </a:p>
              <a:p>
                <a:pPr>
                  <a:lnSpc>
                    <a:spcPct val="120000"/>
                  </a:lnSpc>
                  <a:spcBef>
                    <a:spcPts val="1200"/>
                  </a:spcBef>
                </a:pPr>
                <a:endParaRPr lang="zh-CN" altLang="zh-CN" sz="2400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975"/>
                <a:ext cx="8075240" cy="4929188"/>
              </a:xfrm>
              <a:blipFill rotWithShape="1">
                <a:blip r:embed="rId2"/>
                <a:stretch>
                  <a:fillRect l="-1132" t="-6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9876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2" y="260350"/>
            <a:ext cx="8064128" cy="792163"/>
          </a:xfrm>
        </p:spPr>
        <p:txBody>
          <a:bodyPr/>
          <a:lstStyle/>
          <a:p>
            <a:r>
              <a:rPr lang="zh-CN" altLang="en-US" b="1" dirty="0"/>
              <a:t>叉积的应用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96975"/>
            <a:ext cx="8075240" cy="4929188"/>
          </a:xfrm>
        </p:spPr>
        <p:txBody>
          <a:bodyPr/>
          <a:lstStyle/>
          <a:p>
            <a:r>
              <a:rPr lang="zh-CN" altLang="zh-CN" sz="2400" dirty="0"/>
              <a:t>通过它的符号判断两矢量相互之间的顺逆时针关系：</a:t>
            </a:r>
          </a:p>
          <a:p>
            <a:r>
              <a:rPr lang="zh-CN" altLang="zh-CN" sz="2400" dirty="0"/>
              <a:t>若</a:t>
            </a:r>
            <a:r>
              <a:rPr lang="en-US" altLang="zh-CN" sz="2400" dirty="0"/>
              <a:t> P × Q &gt; 0 , </a:t>
            </a:r>
            <a:r>
              <a:rPr lang="zh-CN" altLang="zh-CN" sz="2400" dirty="0"/>
              <a:t>则</a:t>
            </a:r>
            <a:r>
              <a:rPr lang="en-US" altLang="zh-CN" sz="2400" dirty="0"/>
              <a:t>P</a:t>
            </a:r>
            <a:r>
              <a:rPr lang="zh-CN" altLang="zh-CN" sz="2400" dirty="0"/>
              <a:t>在</a:t>
            </a:r>
            <a:r>
              <a:rPr lang="en-US" altLang="zh-CN" sz="2400" dirty="0"/>
              <a:t>Q</a:t>
            </a:r>
            <a:r>
              <a:rPr lang="zh-CN" altLang="zh-CN" sz="2400" dirty="0"/>
              <a:t>的顺时针方向。</a:t>
            </a:r>
          </a:p>
          <a:p>
            <a:r>
              <a:rPr lang="zh-CN" altLang="zh-CN" sz="2400" dirty="0"/>
              <a:t>若</a:t>
            </a:r>
            <a:r>
              <a:rPr lang="en-US" altLang="zh-CN" sz="2400" dirty="0"/>
              <a:t> P × Q &lt; 0 , </a:t>
            </a:r>
            <a:r>
              <a:rPr lang="zh-CN" altLang="zh-CN" sz="2400" dirty="0"/>
              <a:t>则</a:t>
            </a:r>
            <a:r>
              <a:rPr lang="en-US" altLang="zh-CN" sz="2400" dirty="0"/>
              <a:t>P</a:t>
            </a:r>
            <a:r>
              <a:rPr lang="zh-CN" altLang="zh-CN" sz="2400" dirty="0"/>
              <a:t>在</a:t>
            </a:r>
            <a:r>
              <a:rPr lang="en-US" altLang="zh-CN" sz="2400" dirty="0"/>
              <a:t>Q</a:t>
            </a:r>
            <a:r>
              <a:rPr lang="zh-CN" altLang="zh-CN" sz="2400" dirty="0"/>
              <a:t>的逆时针方向。</a:t>
            </a:r>
          </a:p>
          <a:p>
            <a:r>
              <a:rPr lang="zh-CN" altLang="zh-CN" sz="2400" dirty="0"/>
              <a:t>若</a:t>
            </a:r>
            <a:r>
              <a:rPr lang="en-US" altLang="zh-CN" sz="2400" dirty="0"/>
              <a:t> P × Q = 0 , </a:t>
            </a:r>
            <a:r>
              <a:rPr lang="zh-CN" altLang="zh-CN" sz="2400" dirty="0"/>
              <a:t>则</a:t>
            </a:r>
            <a:r>
              <a:rPr lang="en-US" altLang="zh-CN" sz="2400" dirty="0"/>
              <a:t>P</a:t>
            </a:r>
            <a:r>
              <a:rPr lang="zh-CN" altLang="zh-CN" sz="2400" dirty="0"/>
              <a:t>与</a:t>
            </a:r>
            <a:r>
              <a:rPr lang="en-US" altLang="zh-CN" sz="2400" dirty="0"/>
              <a:t>Q</a:t>
            </a:r>
            <a:r>
              <a:rPr lang="zh-CN" altLang="zh-CN" sz="2400" dirty="0"/>
              <a:t>共线，但可能同向也可能反向。</a:t>
            </a:r>
          </a:p>
          <a:p>
            <a:endParaRPr lang="zh-CN" altLang="zh-CN" sz="2400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endParaRPr lang="en-US" altLang="zh-CN" sz="2400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endParaRPr lang="zh-CN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593366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z="3800" b="1" dirty="0"/>
              <a:t>向量的运算</a:t>
            </a: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381000" y="1204913"/>
            <a:ext cx="8458200" cy="5195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10000"/>
              </a:spcBef>
              <a:buClr>
                <a:schemeClr val="accent2"/>
              </a:buClr>
            </a:pPr>
            <a:r>
              <a:rPr lang="zh-CN" altLang="en-US" sz="2800" dirty="0"/>
              <a:t>点积  α ·  β = x1×x2 + y1×y2 = |α|·|β|·cosθ</a:t>
            </a:r>
          </a:p>
          <a:p>
            <a:pPr eaLnBrk="1" hangingPunct="1">
              <a:spcBef>
                <a:spcPct val="10000"/>
              </a:spcBef>
              <a:buClr>
                <a:schemeClr val="accent2"/>
              </a:buClr>
            </a:pPr>
            <a:r>
              <a:rPr lang="zh-CN" altLang="en-US" sz="2800" dirty="0"/>
              <a:t>叉积 α×β = x1×y2 – x2×y1 = |α|·|β|·sinθ</a:t>
            </a:r>
          </a:p>
          <a:p>
            <a:pPr marL="469900" indent="-469900" eaLnBrk="1" hangingPunct="1"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Char char="o"/>
            </a:pPr>
            <a:endParaRPr lang="zh-CN" altLang="en-US" sz="2800" dirty="0"/>
          </a:p>
        </p:txBody>
      </p:sp>
      <p:sp>
        <p:nvSpPr>
          <p:cNvPr id="19461" name="Line 4"/>
          <p:cNvSpPr>
            <a:spLocks noChangeShapeType="1"/>
          </p:cNvSpPr>
          <p:nvPr/>
        </p:nvSpPr>
        <p:spPr bwMode="auto">
          <a:xfrm>
            <a:off x="1447800" y="5181600"/>
            <a:ext cx="548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9462" name="Line 5"/>
          <p:cNvSpPr>
            <a:spLocks noChangeShapeType="1"/>
          </p:cNvSpPr>
          <p:nvPr/>
        </p:nvSpPr>
        <p:spPr bwMode="auto">
          <a:xfrm>
            <a:off x="3505200" y="2667000"/>
            <a:ext cx="0" cy="3581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9463" name="Line 6"/>
          <p:cNvSpPr>
            <a:spLocks noChangeShapeType="1"/>
          </p:cNvSpPr>
          <p:nvPr/>
        </p:nvSpPr>
        <p:spPr bwMode="auto">
          <a:xfrm flipH="1" flipV="1">
            <a:off x="2590800" y="3962400"/>
            <a:ext cx="914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9464" name="Line 7"/>
          <p:cNvSpPr>
            <a:spLocks noChangeShapeType="1"/>
          </p:cNvSpPr>
          <p:nvPr/>
        </p:nvSpPr>
        <p:spPr bwMode="auto">
          <a:xfrm flipV="1">
            <a:off x="3505200" y="4114800"/>
            <a:ext cx="22860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9465" name="Line 8"/>
          <p:cNvSpPr>
            <a:spLocks noChangeShapeType="1"/>
          </p:cNvSpPr>
          <p:nvPr/>
        </p:nvSpPr>
        <p:spPr bwMode="auto">
          <a:xfrm flipV="1">
            <a:off x="2590800" y="2895600"/>
            <a:ext cx="228600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9466" name="Line 9"/>
          <p:cNvSpPr>
            <a:spLocks noChangeShapeType="1"/>
          </p:cNvSpPr>
          <p:nvPr/>
        </p:nvSpPr>
        <p:spPr bwMode="auto">
          <a:xfrm flipH="1" flipV="1">
            <a:off x="4876800" y="2895600"/>
            <a:ext cx="914400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9467" name="Line 10"/>
          <p:cNvSpPr>
            <a:spLocks noChangeShapeType="1"/>
          </p:cNvSpPr>
          <p:nvPr/>
        </p:nvSpPr>
        <p:spPr bwMode="auto">
          <a:xfrm>
            <a:off x="2590800" y="3962400"/>
            <a:ext cx="3124200" cy="152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19468" name="Rectangle 11"/>
          <p:cNvSpPr>
            <a:spLocks noChangeArrowheads="1"/>
          </p:cNvSpPr>
          <p:nvPr/>
        </p:nvSpPr>
        <p:spPr bwMode="auto">
          <a:xfrm>
            <a:off x="2514600" y="4267200"/>
            <a:ext cx="53975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800"/>
              <a:t>β</a:t>
            </a:r>
          </a:p>
        </p:txBody>
      </p:sp>
      <p:sp>
        <p:nvSpPr>
          <p:cNvPr id="19469" name="Rectangle 12"/>
          <p:cNvSpPr>
            <a:spLocks noChangeArrowheads="1"/>
          </p:cNvSpPr>
          <p:nvPr/>
        </p:nvSpPr>
        <p:spPr bwMode="auto">
          <a:xfrm>
            <a:off x="4800600" y="4495800"/>
            <a:ext cx="53975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800"/>
              <a:t>α</a:t>
            </a:r>
          </a:p>
        </p:txBody>
      </p:sp>
      <p:sp>
        <p:nvSpPr>
          <p:cNvPr id="19470" name="Arc 13"/>
          <p:cNvSpPr>
            <a:spLocks/>
          </p:cNvSpPr>
          <p:nvPr/>
        </p:nvSpPr>
        <p:spPr bwMode="auto">
          <a:xfrm rot="-461488">
            <a:off x="3067050" y="4487863"/>
            <a:ext cx="985838" cy="457200"/>
          </a:xfrm>
          <a:custGeom>
            <a:avLst/>
            <a:gdLst>
              <a:gd name="T0" fmla="*/ 0 w 25416"/>
              <a:gd name="T1" fmla="*/ 3224467 h 21600"/>
              <a:gd name="T2" fmla="*/ 1483208670 w 25416"/>
              <a:gd name="T3" fmla="*/ 204838300 h 21600"/>
              <a:gd name="T4" fmla="*/ 222690898 w 25416"/>
              <a:gd name="T5" fmla="*/ 2048383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5416" h="21600" fill="none" extrusionOk="0">
                <a:moveTo>
                  <a:pt x="-1" y="339"/>
                </a:moveTo>
                <a:cubicBezTo>
                  <a:pt x="1259" y="113"/>
                  <a:pt x="2536" y="0"/>
                  <a:pt x="3816" y="0"/>
                </a:cubicBezTo>
                <a:cubicBezTo>
                  <a:pt x="15745" y="0"/>
                  <a:pt x="25416" y="9670"/>
                  <a:pt x="25416" y="21600"/>
                </a:cubicBezTo>
              </a:path>
              <a:path w="25416" h="21600" stroke="0" extrusionOk="0">
                <a:moveTo>
                  <a:pt x="-1" y="339"/>
                </a:moveTo>
                <a:cubicBezTo>
                  <a:pt x="1259" y="113"/>
                  <a:pt x="2536" y="0"/>
                  <a:pt x="3816" y="0"/>
                </a:cubicBezTo>
                <a:cubicBezTo>
                  <a:pt x="15745" y="0"/>
                  <a:pt x="25416" y="9670"/>
                  <a:pt x="25416" y="21600"/>
                </a:cubicBezTo>
                <a:lnTo>
                  <a:pt x="3816" y="21600"/>
                </a:lnTo>
                <a:lnTo>
                  <a:pt x="-1" y="339"/>
                </a:lnTo>
                <a:close/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 anchor="ctr"/>
          <a:lstStyle/>
          <a:p>
            <a:endParaRPr lang="zh-CN" altLang="en-US"/>
          </a:p>
        </p:txBody>
      </p:sp>
      <p:sp>
        <p:nvSpPr>
          <p:cNvPr id="19471" name="Rectangle 14"/>
          <p:cNvSpPr>
            <a:spLocks noChangeArrowheads="1"/>
          </p:cNvSpPr>
          <p:nvPr/>
        </p:nvSpPr>
        <p:spPr bwMode="auto">
          <a:xfrm>
            <a:off x="3657600" y="4271963"/>
            <a:ext cx="539750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800"/>
              <a:t>θ</a:t>
            </a:r>
          </a:p>
        </p:txBody>
      </p:sp>
    </p:spTree>
    <p:extLst>
      <p:ext uri="{BB962C8B-B14F-4D97-AF65-F5344CB8AC3E}">
        <p14:creationId xmlns:p14="http://schemas.microsoft.com/office/powerpoint/2010/main" val="24200604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z="3800" b="1" dirty="0"/>
              <a:t>向量的旋转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4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196975"/>
                <a:ext cx="8003232" cy="4929188"/>
              </a:xfrm>
            </p:spPr>
            <p:txBody>
              <a:bodyPr/>
              <a:lstStyle/>
              <a:p>
                <a:r>
                  <a:rPr lang="zh-CN" altLang="zh-CN" sz="2400"/>
                  <a:t>坐标或向量</a:t>
                </a:r>
                <a14:m>
                  <m:oMath xmlns:m="http://schemas.openxmlformats.org/officeDocument/2006/math">
                    <m:r>
                      <a:rPr lang="en-US" altLang="zh-CN" sz="2400" b="0" i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/>
                      </a:rPr>
                      <m:t>x</m:t>
                    </m:r>
                    <m:r>
                      <a:rPr lang="en-US" altLang="zh-CN" sz="2400" b="0" i="0" smtClean="0">
                        <a:latin typeface="Cambria Math"/>
                      </a:rPr>
                      <m:t>, </m:t>
                    </m:r>
                    <m:r>
                      <a:rPr lang="en-US" altLang="zh-CN" sz="2400" b="0" i="1" smtClean="0">
                        <a:latin typeface="Cambria Math"/>
                      </a:rPr>
                      <m:t> </m:t>
                    </m:r>
                    <m:r>
                      <a:rPr lang="en-US" altLang="zh-CN" sz="2400" b="0" i="1" smtClean="0">
                        <a:latin typeface="Cambria Math"/>
                      </a:rPr>
                      <m:t>𝑦</m:t>
                    </m:r>
                    <m:r>
                      <a:rPr lang="en-US" altLang="zh-CN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zh-CN" altLang="zh-CN" sz="2400" dirty="0"/>
                  <a:t>关于原点的逆时针旋转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dirty="0">
                        <a:latin typeface="Cambria Math"/>
                      </a:rPr>
                      <m:t>θ</m:t>
                    </m:r>
                  </m:oMath>
                </a14:m>
                <a:r>
                  <a:rPr lang="zh-CN" altLang="zh-CN" sz="2400" dirty="0"/>
                  <a:t>后的坐标为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sz="2400">
                        <a:latin typeface="Cambria Math"/>
                      </a:rPr>
                      <m:t>x</m:t>
                    </m:r>
                    <m:r>
                      <a:rPr lang="en-US" altLang="zh-CN" sz="2400" b="0" i="0" smtClean="0">
                        <a:latin typeface="Cambria Math"/>
                      </a:rPr>
                      <m:t>′</m:t>
                    </m:r>
                    <m:r>
                      <a:rPr lang="en-US" altLang="zh-CN" sz="2400">
                        <a:latin typeface="Cambria Math"/>
                      </a:rPr>
                      <m:t>, </m:t>
                    </m:r>
                    <m:r>
                      <a:rPr lang="en-US" altLang="zh-CN" sz="2400" i="1">
                        <a:latin typeface="Cambria Math"/>
                      </a:rPr>
                      <m:t> </m:t>
                    </m:r>
                    <m:r>
                      <a:rPr lang="en-US" altLang="zh-CN" sz="2400" i="1">
                        <a:latin typeface="Cambria Math"/>
                      </a:rPr>
                      <m:t>𝑦</m:t>
                    </m:r>
                    <m:r>
                      <a:rPr lang="en-US" altLang="zh-CN" sz="2400" b="0" i="1" smtClean="0">
                        <a:latin typeface="Cambria Math"/>
                      </a:rPr>
                      <m:t>′</m:t>
                    </m:r>
                    <m:r>
                      <a:rPr lang="en-US" altLang="zh-CN" sz="2400" i="1">
                        <a:latin typeface="Cambria Math"/>
                      </a:rPr>
                      <m:t>)</m:t>
                    </m:r>
                  </m:oMath>
                </a14:m>
                <a:r>
                  <a:rPr lang="zh-CN" altLang="en-US" sz="2400" dirty="0"/>
                  <a:t>：</a:t>
                </a:r>
                <a:endParaRPr lang="zh-CN" altLang="zh-CN" sz="2400" dirty="0"/>
              </a:p>
              <a:p>
                <a:pPr eaLnBrk="1" hangingPunct="1"/>
                <a:endParaRPr lang="zh-CN" altLang="zh-CN" dirty="0"/>
              </a:p>
            </p:txBody>
          </p:sp>
        </mc:Choice>
        <mc:Fallback xmlns="">
          <p:sp>
            <p:nvSpPr>
              <p:cNvPr id="2048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196975"/>
                <a:ext cx="8003232" cy="4929188"/>
              </a:xfrm>
              <a:blipFill>
                <a:blip r:embed="rId3"/>
                <a:stretch>
                  <a:fillRect l="-1219" t="-13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485" name="AutoShape 4"/>
          <p:cNvSpPr>
            <a:spLocks/>
          </p:cNvSpPr>
          <p:nvPr/>
        </p:nvSpPr>
        <p:spPr bwMode="auto">
          <a:xfrm>
            <a:off x="3902075" y="2192338"/>
            <a:ext cx="152400" cy="838200"/>
          </a:xfrm>
          <a:prstGeom prst="leftBrace">
            <a:avLst>
              <a:gd name="adj1" fmla="val 45833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 anchor="ctr"/>
          <a:lstStyle/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4191000" y="2057400"/>
            <a:ext cx="3690434" cy="366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>
            <a:spAutoFit/>
          </a:bodyPr>
          <a:lstStyle>
            <a:lvl1pPr marL="469900" indent="-4699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800" dirty="0"/>
              <a:t>x’ = x * cosθ </a:t>
            </a:r>
            <a:r>
              <a:rPr lang="en-US" altLang="zh-CN" sz="2800" dirty="0"/>
              <a:t>-</a:t>
            </a:r>
            <a:r>
              <a:rPr lang="zh-CN" altLang="zh-CN" sz="2800" dirty="0"/>
              <a:t> y * sinθ</a:t>
            </a:r>
          </a:p>
        </p:txBody>
      </p:sp>
      <p:sp>
        <p:nvSpPr>
          <p:cNvPr id="20487" name="Text Box 6"/>
          <p:cNvSpPr txBox="1">
            <a:spLocks noChangeArrowheads="1"/>
          </p:cNvSpPr>
          <p:nvPr/>
        </p:nvSpPr>
        <p:spPr bwMode="auto">
          <a:xfrm>
            <a:off x="4206875" y="2725738"/>
            <a:ext cx="39020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>
            <a:spAutoFit/>
          </a:bodyPr>
          <a:lstStyle>
            <a:lvl1pPr marL="469900" indent="-4699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800"/>
              <a:t>y’ = x * sinθ + y * cosθ</a:t>
            </a:r>
          </a:p>
        </p:txBody>
      </p:sp>
      <p:sp>
        <p:nvSpPr>
          <p:cNvPr id="20488" name="Line 7"/>
          <p:cNvSpPr>
            <a:spLocks noChangeShapeType="1"/>
          </p:cNvSpPr>
          <p:nvPr/>
        </p:nvSpPr>
        <p:spPr bwMode="auto">
          <a:xfrm>
            <a:off x="381000" y="5181600"/>
            <a:ext cx="548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0489" name="Line 8"/>
          <p:cNvSpPr>
            <a:spLocks noChangeShapeType="1"/>
          </p:cNvSpPr>
          <p:nvPr/>
        </p:nvSpPr>
        <p:spPr bwMode="auto">
          <a:xfrm>
            <a:off x="2438400" y="2667000"/>
            <a:ext cx="0" cy="3581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0490" name="Rectangle 9"/>
          <p:cNvSpPr>
            <a:spLocks noChangeArrowheads="1"/>
          </p:cNvSpPr>
          <p:nvPr/>
        </p:nvSpPr>
        <p:spPr bwMode="auto">
          <a:xfrm>
            <a:off x="1447800" y="4267200"/>
            <a:ext cx="53975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800"/>
              <a:t>β</a:t>
            </a:r>
          </a:p>
        </p:txBody>
      </p:sp>
      <p:sp>
        <p:nvSpPr>
          <p:cNvPr id="20491" name="Rectangle 10"/>
          <p:cNvSpPr>
            <a:spLocks noChangeArrowheads="1"/>
          </p:cNvSpPr>
          <p:nvPr/>
        </p:nvSpPr>
        <p:spPr bwMode="auto">
          <a:xfrm>
            <a:off x="2590800" y="3429000"/>
            <a:ext cx="53975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800"/>
              <a:t>θ</a:t>
            </a:r>
          </a:p>
        </p:txBody>
      </p:sp>
      <p:sp>
        <p:nvSpPr>
          <p:cNvPr id="20492" name="Line 11"/>
          <p:cNvSpPr>
            <a:spLocks noChangeShapeType="1"/>
          </p:cNvSpPr>
          <p:nvPr/>
        </p:nvSpPr>
        <p:spPr bwMode="auto">
          <a:xfrm flipH="1" flipV="1">
            <a:off x="1524000" y="3962400"/>
            <a:ext cx="914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0493" name="Rectangle 12"/>
          <p:cNvSpPr>
            <a:spLocks noChangeArrowheads="1"/>
          </p:cNvSpPr>
          <p:nvPr/>
        </p:nvSpPr>
        <p:spPr bwMode="auto">
          <a:xfrm>
            <a:off x="3810000" y="4495800"/>
            <a:ext cx="53975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800"/>
              <a:t>α</a:t>
            </a:r>
          </a:p>
        </p:txBody>
      </p:sp>
      <p:sp>
        <p:nvSpPr>
          <p:cNvPr id="20494" name="Line 13"/>
          <p:cNvSpPr>
            <a:spLocks noChangeShapeType="1"/>
          </p:cNvSpPr>
          <p:nvPr/>
        </p:nvSpPr>
        <p:spPr bwMode="auto">
          <a:xfrm flipV="1">
            <a:off x="2438400" y="4114800"/>
            <a:ext cx="1676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0495" name="Arc 14"/>
          <p:cNvSpPr>
            <a:spLocks/>
          </p:cNvSpPr>
          <p:nvPr/>
        </p:nvSpPr>
        <p:spPr bwMode="auto">
          <a:xfrm flipH="1">
            <a:off x="1524000" y="3733800"/>
            <a:ext cx="2667000" cy="246063"/>
          </a:xfrm>
          <a:custGeom>
            <a:avLst/>
            <a:gdLst>
              <a:gd name="T0" fmla="*/ 245180150 w 43200"/>
              <a:gd name="T1" fmla="*/ 18698617 h 28227"/>
              <a:gd name="T2" fmla="*/ 2147483646 w 43200"/>
              <a:gd name="T3" fmla="*/ 14308685 h 28227"/>
              <a:gd name="T4" fmla="*/ 2147483646 w 43200"/>
              <a:gd name="T5" fmla="*/ 14308685 h 2822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28227" fill="none" extrusionOk="0">
                <a:moveTo>
                  <a:pt x="1041" y="28227"/>
                </a:moveTo>
                <a:cubicBezTo>
                  <a:pt x="351" y="26085"/>
                  <a:pt x="0" y="2384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599"/>
                </a:cubicBezTo>
              </a:path>
              <a:path w="43200" h="28227" stroke="0" extrusionOk="0">
                <a:moveTo>
                  <a:pt x="1041" y="28227"/>
                </a:moveTo>
                <a:cubicBezTo>
                  <a:pt x="351" y="26085"/>
                  <a:pt x="0" y="2384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599"/>
                </a:cubicBezTo>
                <a:lnTo>
                  <a:pt x="21600" y="21600"/>
                </a:lnTo>
                <a:lnTo>
                  <a:pt x="1041" y="28227"/>
                </a:lnTo>
                <a:close/>
              </a:path>
            </a:pathLst>
          </a:cu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 anchor="ctr"/>
          <a:lstStyle/>
          <a:p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EFB94DA-31E6-CC9B-2EEE-E61B4C66AF95}"/>
              </a:ext>
            </a:extLst>
          </p:cNvPr>
          <p:cNvSpPr txBox="1"/>
          <p:nvPr/>
        </p:nvSpPr>
        <p:spPr>
          <a:xfrm>
            <a:off x="4732972" y="3256326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证明见网上邻居共享的文档。</a:t>
            </a:r>
          </a:p>
        </p:txBody>
      </p:sp>
    </p:spTree>
    <p:extLst>
      <p:ext uri="{BB962C8B-B14F-4D97-AF65-F5344CB8AC3E}">
        <p14:creationId xmlns:p14="http://schemas.microsoft.com/office/powerpoint/2010/main" val="12413239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z="3800" b="1" dirty="0"/>
              <a:t>向量的运算的应用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zh-CN" sz="2400" dirty="0"/>
              <a:t>求两个向量的夹角(acos, asin)</a:t>
            </a:r>
          </a:p>
          <a:p>
            <a:pPr eaLnBrk="1" hangingPunct="1"/>
            <a:r>
              <a:rPr lang="zh-CN" altLang="zh-CN" sz="2400" dirty="0"/>
              <a:t>判断向量的位置和方向</a:t>
            </a:r>
          </a:p>
          <a:p>
            <a:pPr eaLnBrk="1" hangingPunct="1"/>
            <a:r>
              <a:rPr lang="zh-CN" altLang="zh-CN" sz="2400" dirty="0"/>
              <a:t>求三角形面积</a:t>
            </a:r>
          </a:p>
          <a:p>
            <a:pPr eaLnBrk="1" hangingPunct="1"/>
            <a:r>
              <a:rPr lang="zh-CN" altLang="zh-CN" sz="2400" dirty="0"/>
              <a:t>判断三点共线</a:t>
            </a:r>
          </a:p>
          <a:p>
            <a:pPr eaLnBrk="1" hangingPunct="1"/>
            <a:endParaRPr lang="zh-CN" altLang="zh-CN" sz="2400" dirty="0"/>
          </a:p>
          <a:p>
            <a:pPr eaLnBrk="1" hangingPunct="1"/>
            <a:endParaRPr lang="zh-CN" altLang="zh-CN" sz="2400" dirty="0"/>
          </a:p>
          <a:p>
            <a:pPr eaLnBrk="1" hangingPunct="1"/>
            <a:endParaRPr lang="zh-CN" altLang="zh-CN" sz="2400" dirty="0"/>
          </a:p>
          <a:p>
            <a:pPr eaLnBrk="1" hangingPunct="1"/>
            <a:endParaRPr lang="zh-CN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9716875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z="3800" b="1" dirty="0"/>
              <a:t>判断点与线段关系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400" dirty="0"/>
              <a:t>点在线段上（叉乘 = 0）</a:t>
            </a:r>
          </a:p>
          <a:p>
            <a:pPr eaLnBrk="1" hangingPunct="1"/>
            <a:r>
              <a:rPr lang="zh-CN" altLang="en-US" sz="2400" dirty="0"/>
              <a:t>点在线段延长线上（叉乘 = 0）</a:t>
            </a:r>
          </a:p>
          <a:p>
            <a:pPr eaLnBrk="1" hangingPunct="1"/>
            <a:r>
              <a:rPr lang="zh-CN" altLang="en-US" sz="2400" dirty="0"/>
              <a:t>点在线段顺时针方向（叉乘 &gt; 0）</a:t>
            </a:r>
          </a:p>
          <a:p>
            <a:pPr eaLnBrk="1" hangingPunct="1"/>
            <a:r>
              <a:rPr lang="zh-CN" altLang="en-US" sz="2400" dirty="0"/>
              <a:t>点在线段逆时针方向（叉乘 &lt; 0）</a:t>
            </a:r>
          </a:p>
          <a:p>
            <a:pPr eaLnBrk="1" hangingPunct="1"/>
            <a:endParaRPr lang="zh-CN" altLang="en-US" sz="2400" dirty="0"/>
          </a:p>
          <a:p>
            <a:pPr eaLnBrk="1" hangingPunct="1"/>
            <a:endParaRPr lang="zh-CN" altLang="en-US" sz="2400" dirty="0"/>
          </a:p>
          <a:p>
            <a:pPr eaLnBrk="1" hangingPunct="1"/>
            <a:endParaRPr lang="zh-CN" altLang="en-US" sz="2400" dirty="0"/>
          </a:p>
          <a:p>
            <a:pPr eaLnBrk="1" hangingPunct="1"/>
            <a:endParaRPr lang="zh-CN" altLang="en-US" sz="2400" dirty="0"/>
          </a:p>
        </p:txBody>
      </p:sp>
      <p:sp>
        <p:nvSpPr>
          <p:cNvPr id="22533" name="Line 4"/>
          <p:cNvSpPr>
            <a:spLocks noChangeShapeType="1"/>
          </p:cNvSpPr>
          <p:nvPr/>
        </p:nvSpPr>
        <p:spPr bwMode="auto">
          <a:xfrm flipH="1">
            <a:off x="2286000" y="3886200"/>
            <a:ext cx="228600" cy="1752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2534" name="Line 5"/>
          <p:cNvSpPr>
            <a:spLocks noChangeShapeType="1"/>
          </p:cNvSpPr>
          <p:nvPr/>
        </p:nvSpPr>
        <p:spPr bwMode="auto">
          <a:xfrm>
            <a:off x="2286000" y="5638800"/>
            <a:ext cx="2362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2535" name="Line 6"/>
          <p:cNvSpPr>
            <a:spLocks noChangeShapeType="1"/>
          </p:cNvSpPr>
          <p:nvPr/>
        </p:nvSpPr>
        <p:spPr bwMode="auto">
          <a:xfrm flipV="1">
            <a:off x="2286000" y="3886200"/>
            <a:ext cx="2362200" cy="1752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2536" name="Line 7"/>
          <p:cNvSpPr>
            <a:spLocks noChangeShapeType="1"/>
          </p:cNvSpPr>
          <p:nvPr/>
        </p:nvSpPr>
        <p:spPr bwMode="auto">
          <a:xfrm flipV="1">
            <a:off x="2286000" y="4343400"/>
            <a:ext cx="1752600" cy="1295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7877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z="3800" b="1" dirty="0"/>
              <a:t>判断线段和直线是否相交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zh-CN" sz="2400" dirty="0"/>
              <a:t>取直线上一点，连接线段的两点，如果所得的两</a:t>
            </a:r>
            <a:r>
              <a:rPr lang="zh-CN" altLang="en-US" sz="2400" dirty="0"/>
              <a:t>条</a:t>
            </a:r>
            <a:r>
              <a:rPr lang="zh-CN" altLang="zh-CN" sz="2400" dirty="0"/>
              <a:t>线段都在直线的同一侧，则不相交。</a:t>
            </a:r>
          </a:p>
        </p:txBody>
      </p:sp>
      <p:sp>
        <p:nvSpPr>
          <p:cNvPr id="23557" name="Line 4"/>
          <p:cNvSpPr>
            <a:spLocks noChangeShapeType="1"/>
          </p:cNvSpPr>
          <p:nvPr/>
        </p:nvSpPr>
        <p:spPr bwMode="auto">
          <a:xfrm flipV="1">
            <a:off x="1143000" y="2667000"/>
            <a:ext cx="5257800" cy="2590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3558" name="Line 5"/>
          <p:cNvSpPr>
            <a:spLocks noChangeShapeType="1"/>
          </p:cNvSpPr>
          <p:nvPr/>
        </p:nvSpPr>
        <p:spPr bwMode="auto">
          <a:xfrm>
            <a:off x="2971800" y="3124200"/>
            <a:ext cx="2057400" cy="1371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3559" name="Line 6"/>
          <p:cNvSpPr>
            <a:spLocks noChangeShapeType="1"/>
          </p:cNvSpPr>
          <p:nvPr/>
        </p:nvSpPr>
        <p:spPr bwMode="auto">
          <a:xfrm flipH="1">
            <a:off x="2895600" y="3124200"/>
            <a:ext cx="76200" cy="129540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3560" name="Line 7"/>
          <p:cNvSpPr>
            <a:spLocks noChangeShapeType="1"/>
          </p:cNvSpPr>
          <p:nvPr/>
        </p:nvSpPr>
        <p:spPr bwMode="auto">
          <a:xfrm flipH="1" flipV="1">
            <a:off x="2895600" y="4419600"/>
            <a:ext cx="2133600" cy="7620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3561" name="Line 8"/>
          <p:cNvSpPr>
            <a:spLocks noChangeShapeType="1"/>
          </p:cNvSpPr>
          <p:nvPr/>
        </p:nvSpPr>
        <p:spPr bwMode="auto">
          <a:xfrm flipH="1">
            <a:off x="5105400" y="4038600"/>
            <a:ext cx="1447800" cy="12954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3562" name="Line 9"/>
          <p:cNvSpPr>
            <a:spLocks noChangeShapeType="1"/>
          </p:cNvSpPr>
          <p:nvPr/>
        </p:nvSpPr>
        <p:spPr bwMode="auto">
          <a:xfrm flipH="1">
            <a:off x="2895600" y="4038600"/>
            <a:ext cx="36576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3563" name="Line 10"/>
          <p:cNvSpPr>
            <a:spLocks noChangeShapeType="1"/>
          </p:cNvSpPr>
          <p:nvPr/>
        </p:nvSpPr>
        <p:spPr bwMode="auto">
          <a:xfrm>
            <a:off x="2895600" y="4419600"/>
            <a:ext cx="2209800" cy="91440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4106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648"/>
            <a:ext cx="6583680" cy="792163"/>
          </a:xfrm>
        </p:spPr>
        <p:txBody>
          <a:bodyPr/>
          <a:lstStyle/>
          <a:p>
            <a:pPr eaLnBrk="1" hangingPunct="1"/>
            <a:r>
              <a:rPr lang="zh-CN" altLang="zh-CN" sz="3800" b="1" dirty="0"/>
              <a:t>判断两线段是否相交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zh-CN" sz="2400" dirty="0"/>
              <a:t>两条线段恰有惟一一个不是端点的公共点，称之为“规范相交”。 否则称为非规范相交。</a:t>
            </a:r>
          </a:p>
          <a:p>
            <a:pPr eaLnBrk="1" hangingPunct="1">
              <a:lnSpc>
                <a:spcPct val="150000"/>
              </a:lnSpc>
            </a:pPr>
            <a:endParaRPr lang="zh-CN" altLang="zh-CN" sz="2400" dirty="0"/>
          </a:p>
          <a:p>
            <a:pPr eaLnBrk="1" hangingPunct="1">
              <a:lnSpc>
                <a:spcPct val="150000"/>
              </a:lnSpc>
            </a:pPr>
            <a:endParaRPr lang="zh-CN" altLang="zh-CN" sz="2400" dirty="0"/>
          </a:p>
        </p:txBody>
      </p:sp>
      <p:sp>
        <p:nvSpPr>
          <p:cNvPr id="24581" name="Line 4"/>
          <p:cNvSpPr>
            <a:spLocks noChangeShapeType="1"/>
          </p:cNvSpPr>
          <p:nvPr/>
        </p:nvSpPr>
        <p:spPr bwMode="auto">
          <a:xfrm>
            <a:off x="1219200" y="3505200"/>
            <a:ext cx="121920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4582" name="Line 5"/>
          <p:cNvSpPr>
            <a:spLocks noChangeShapeType="1"/>
          </p:cNvSpPr>
          <p:nvPr/>
        </p:nvSpPr>
        <p:spPr bwMode="auto">
          <a:xfrm flipV="1">
            <a:off x="1295400" y="3429000"/>
            <a:ext cx="1524000" cy="144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4583" name="Line 6"/>
          <p:cNvSpPr>
            <a:spLocks noChangeShapeType="1"/>
          </p:cNvSpPr>
          <p:nvPr/>
        </p:nvSpPr>
        <p:spPr bwMode="auto">
          <a:xfrm>
            <a:off x="3886200" y="3962400"/>
            <a:ext cx="9144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4584" name="Line 7"/>
          <p:cNvSpPr>
            <a:spLocks noChangeShapeType="1"/>
          </p:cNvSpPr>
          <p:nvPr/>
        </p:nvSpPr>
        <p:spPr bwMode="auto">
          <a:xfrm flipV="1">
            <a:off x="3276600" y="3124200"/>
            <a:ext cx="1524000" cy="144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4585" name="Line 8"/>
          <p:cNvSpPr>
            <a:spLocks noChangeShapeType="1"/>
          </p:cNvSpPr>
          <p:nvPr/>
        </p:nvSpPr>
        <p:spPr bwMode="auto">
          <a:xfrm flipV="1">
            <a:off x="5715000" y="3505200"/>
            <a:ext cx="1524000" cy="144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4586" name="Line 9"/>
          <p:cNvSpPr>
            <a:spLocks noChangeShapeType="1"/>
          </p:cNvSpPr>
          <p:nvPr/>
        </p:nvSpPr>
        <p:spPr bwMode="auto">
          <a:xfrm flipV="1">
            <a:off x="6400800" y="2819400"/>
            <a:ext cx="1524000" cy="144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4587" name="Text Box 10"/>
          <p:cNvSpPr txBox="1">
            <a:spLocks noChangeArrowheads="1"/>
          </p:cNvSpPr>
          <p:nvPr/>
        </p:nvSpPr>
        <p:spPr bwMode="auto">
          <a:xfrm>
            <a:off x="381000" y="5529263"/>
            <a:ext cx="807720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>
            <a:spAutoFit/>
          </a:bodyPr>
          <a:lstStyle>
            <a:lvl1pPr marL="4699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800"/>
              <a:t>两条线段规范相交时，每条线段两个端点都在另一条线段的异侧。</a:t>
            </a:r>
          </a:p>
        </p:txBody>
      </p:sp>
    </p:spTree>
    <p:extLst>
      <p:ext uri="{BB962C8B-B14F-4D97-AF65-F5344CB8AC3E}">
        <p14:creationId xmlns:p14="http://schemas.microsoft.com/office/powerpoint/2010/main" val="25888632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435280" cy="4929188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ts val="1000"/>
              </a:spcBef>
            </a:pPr>
            <a:r>
              <a:rPr lang="zh-CN" altLang="zh-CN" sz="2400" dirty="0"/>
              <a:t>我们分两步确定两条线段是否相交</a:t>
            </a:r>
            <a:r>
              <a:rPr lang="zh-CN" altLang="en-US" sz="2400" dirty="0"/>
              <a:t>：</a:t>
            </a:r>
            <a:endParaRPr lang="zh-CN" altLang="zh-CN" sz="2400" dirty="0"/>
          </a:p>
          <a:p>
            <a:pPr eaLnBrk="1" hangingPunct="1">
              <a:lnSpc>
                <a:spcPct val="150000"/>
              </a:lnSpc>
              <a:spcBef>
                <a:spcPts val="1000"/>
              </a:spcBef>
            </a:pPr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</a:t>
            </a:r>
            <a:r>
              <a:rPr lang="zh-CN" altLang="zh-CN" sz="2400" dirty="0"/>
              <a:t>快速排斥试验</a:t>
            </a:r>
            <a:br>
              <a:rPr lang="zh-CN" altLang="zh-CN" sz="2400" dirty="0"/>
            </a:br>
            <a:r>
              <a:rPr lang="zh-CN" altLang="zh-CN" sz="2400" dirty="0"/>
              <a:t>设以线段 P1P2 为对角线的矩形为R，设以线段 Q</a:t>
            </a:r>
            <a:r>
              <a:rPr lang="zh-CN" altLang="zh-CN" sz="2400" baseline="-25000" dirty="0"/>
              <a:t>1</a:t>
            </a:r>
            <a:r>
              <a:rPr lang="zh-CN" altLang="zh-CN" sz="2400" dirty="0"/>
              <a:t>Q</a:t>
            </a:r>
            <a:r>
              <a:rPr lang="zh-CN" altLang="zh-CN" sz="2400" baseline="-25000" dirty="0"/>
              <a:t>2</a:t>
            </a:r>
            <a:r>
              <a:rPr lang="zh-CN" altLang="zh-CN" sz="2400" dirty="0"/>
              <a:t> 为对角线的矩形为T，如果R和T不相交，显然两线段不会相交。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zh-CN" sz="3800" b="1" dirty="0"/>
              <a:t>判断两线段是否相交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838200" y="3962400"/>
            <a:ext cx="1524000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 anchor="ctr"/>
          <a:lstStyle/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5606" name="Rectangle 5"/>
          <p:cNvSpPr>
            <a:spLocks noChangeArrowheads="1"/>
          </p:cNvSpPr>
          <p:nvPr/>
        </p:nvSpPr>
        <p:spPr bwMode="auto">
          <a:xfrm>
            <a:off x="2438400" y="5029200"/>
            <a:ext cx="213360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 anchor="ctr"/>
          <a:lstStyle/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5607" name="Line 6"/>
          <p:cNvSpPr>
            <a:spLocks noChangeShapeType="1"/>
          </p:cNvSpPr>
          <p:nvPr/>
        </p:nvSpPr>
        <p:spPr bwMode="auto">
          <a:xfrm flipV="1">
            <a:off x="838200" y="3962400"/>
            <a:ext cx="1524000" cy="1371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5608" name="Line 7"/>
          <p:cNvSpPr>
            <a:spLocks noChangeShapeType="1"/>
          </p:cNvSpPr>
          <p:nvPr/>
        </p:nvSpPr>
        <p:spPr bwMode="auto">
          <a:xfrm>
            <a:off x="2438400" y="5029200"/>
            <a:ext cx="213360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5609" name="Rectangle 8"/>
          <p:cNvSpPr>
            <a:spLocks noChangeArrowheads="1"/>
          </p:cNvSpPr>
          <p:nvPr/>
        </p:nvSpPr>
        <p:spPr bwMode="auto">
          <a:xfrm>
            <a:off x="5486400" y="3886200"/>
            <a:ext cx="1524000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 anchor="ctr"/>
          <a:lstStyle/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5610" name="Rectangle 9"/>
          <p:cNvSpPr>
            <a:spLocks noChangeArrowheads="1"/>
          </p:cNvSpPr>
          <p:nvPr/>
        </p:nvSpPr>
        <p:spPr bwMode="auto">
          <a:xfrm>
            <a:off x="6019800" y="4419600"/>
            <a:ext cx="213360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0800" bIns="10800" anchor="ctr"/>
          <a:lstStyle/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5611" name="Line 10"/>
          <p:cNvSpPr>
            <a:spLocks noChangeShapeType="1"/>
          </p:cNvSpPr>
          <p:nvPr/>
        </p:nvSpPr>
        <p:spPr bwMode="auto">
          <a:xfrm flipV="1">
            <a:off x="5486400" y="3886200"/>
            <a:ext cx="1524000" cy="1371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5612" name="Line 11"/>
          <p:cNvSpPr>
            <a:spLocks noChangeShapeType="1"/>
          </p:cNvSpPr>
          <p:nvPr/>
        </p:nvSpPr>
        <p:spPr bwMode="auto">
          <a:xfrm>
            <a:off x="6019800" y="4419600"/>
            <a:ext cx="213360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2974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z="3800" b="1" dirty="0"/>
              <a:t>判断两线段是否相交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363272" cy="4929188"/>
          </a:xfrm>
        </p:spPr>
        <p:txBody>
          <a:bodyPr/>
          <a:lstStyle/>
          <a:p>
            <a:pPr eaLnBrk="1" hangingPunct="1"/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</a:t>
            </a:r>
            <a:r>
              <a:rPr lang="zh-CN" altLang="zh-CN" sz="2400" dirty="0"/>
              <a:t>跨立试验</a:t>
            </a:r>
          </a:p>
          <a:p>
            <a:pPr eaLnBrk="1" hangingPunct="1"/>
            <a:r>
              <a:rPr lang="zh-CN" altLang="zh-CN" sz="2400" dirty="0"/>
              <a:t>如果两线段相交，则两线段必然相互跨立对方。 </a:t>
            </a:r>
          </a:p>
          <a:p>
            <a:pPr eaLnBrk="1" hangingPunct="1"/>
            <a:r>
              <a:rPr lang="zh-CN" altLang="zh-CN" sz="2400" dirty="0"/>
              <a:t>若P</a:t>
            </a:r>
            <a:r>
              <a:rPr lang="zh-CN" altLang="zh-CN" sz="2400" baseline="-25000" dirty="0"/>
              <a:t>1</a:t>
            </a:r>
            <a:r>
              <a:rPr lang="zh-CN" altLang="zh-CN" sz="2400" dirty="0"/>
              <a:t>P</a:t>
            </a:r>
            <a:r>
              <a:rPr lang="zh-CN" altLang="zh-CN" sz="2400" baseline="-25000" dirty="0"/>
              <a:t>2</a:t>
            </a:r>
            <a:r>
              <a:rPr lang="zh-CN" altLang="zh-CN" sz="2400" dirty="0"/>
              <a:t>跨立Q</a:t>
            </a:r>
            <a:r>
              <a:rPr lang="zh-CN" altLang="zh-CN" sz="2400" baseline="-25000" dirty="0"/>
              <a:t>1</a:t>
            </a:r>
            <a:r>
              <a:rPr lang="zh-CN" altLang="zh-CN" sz="2400" dirty="0"/>
              <a:t>Q</a:t>
            </a:r>
            <a:r>
              <a:rPr lang="zh-CN" altLang="zh-CN" sz="2400" baseline="-25000" dirty="0"/>
              <a:t>2</a:t>
            </a:r>
            <a:r>
              <a:rPr lang="zh-CN" altLang="zh-CN" sz="2400" dirty="0"/>
              <a:t> ，则矢量 ( P</a:t>
            </a:r>
            <a:r>
              <a:rPr lang="zh-CN" altLang="zh-CN" sz="2400" baseline="-25000" dirty="0"/>
              <a:t>1</a:t>
            </a:r>
            <a:r>
              <a:rPr lang="zh-CN" altLang="zh-CN" sz="2400" dirty="0"/>
              <a:t> - Q</a:t>
            </a:r>
            <a:r>
              <a:rPr lang="zh-CN" altLang="zh-CN" sz="2400" baseline="-25000" dirty="0"/>
              <a:t>1</a:t>
            </a:r>
            <a:r>
              <a:rPr lang="zh-CN" altLang="zh-CN" sz="2400" dirty="0"/>
              <a:t> ) 和( P</a:t>
            </a:r>
            <a:r>
              <a:rPr lang="zh-CN" altLang="zh-CN" sz="2400" baseline="-25000" dirty="0"/>
              <a:t>2</a:t>
            </a:r>
            <a:r>
              <a:rPr lang="zh-CN" altLang="zh-CN" sz="2400" dirty="0"/>
              <a:t> - Q</a:t>
            </a:r>
            <a:r>
              <a:rPr lang="zh-CN" altLang="zh-CN" sz="2400" baseline="-25000" dirty="0"/>
              <a:t>1</a:t>
            </a:r>
            <a:r>
              <a:rPr lang="zh-CN" altLang="zh-CN" sz="2400" dirty="0"/>
              <a:t> )位于矢量( Q</a:t>
            </a:r>
            <a:r>
              <a:rPr lang="zh-CN" altLang="zh-CN" sz="2400" baseline="-25000" dirty="0"/>
              <a:t>2</a:t>
            </a:r>
            <a:r>
              <a:rPr lang="zh-CN" altLang="zh-CN" sz="2400" dirty="0"/>
              <a:t> - Q</a:t>
            </a:r>
            <a:r>
              <a:rPr lang="zh-CN" altLang="zh-CN" sz="2400" baseline="-25000" dirty="0"/>
              <a:t>1</a:t>
            </a:r>
            <a:r>
              <a:rPr lang="zh-CN" altLang="zh-CN" sz="2400" dirty="0"/>
              <a:t> ) 的两侧。</a:t>
            </a:r>
          </a:p>
          <a:p>
            <a:pPr eaLnBrk="1" hangingPunct="1"/>
            <a:r>
              <a:rPr lang="zh-CN" altLang="zh-CN" sz="2400" dirty="0"/>
              <a:t>同理判断Q</a:t>
            </a:r>
            <a:r>
              <a:rPr lang="zh-CN" altLang="zh-CN" sz="2400" baseline="-25000" dirty="0"/>
              <a:t>1</a:t>
            </a:r>
            <a:r>
              <a:rPr lang="zh-CN" altLang="zh-CN" sz="2400" dirty="0"/>
              <a:t>Q</a:t>
            </a:r>
            <a:r>
              <a:rPr lang="zh-CN" altLang="zh-CN" sz="2400" baseline="-25000" dirty="0"/>
              <a:t>2</a:t>
            </a:r>
            <a:r>
              <a:rPr lang="zh-CN" altLang="zh-CN" sz="2400" dirty="0"/>
              <a:t>跨立P</a:t>
            </a:r>
            <a:r>
              <a:rPr lang="zh-CN" altLang="zh-CN" sz="2400" baseline="-25000" dirty="0"/>
              <a:t>1</a:t>
            </a:r>
            <a:r>
              <a:rPr lang="zh-CN" altLang="zh-CN" sz="2400" dirty="0"/>
              <a:t>P</a:t>
            </a:r>
            <a:r>
              <a:rPr lang="zh-CN" altLang="zh-CN" sz="2400" baseline="-25000" dirty="0"/>
              <a:t>2</a:t>
            </a:r>
            <a:r>
              <a:rPr lang="zh-CN" altLang="zh-CN" sz="2400" dirty="0"/>
              <a:t>。</a:t>
            </a:r>
          </a:p>
        </p:txBody>
      </p:sp>
      <p:sp>
        <p:nvSpPr>
          <p:cNvPr id="26629" name="Line 4"/>
          <p:cNvSpPr>
            <a:spLocks noChangeShapeType="1"/>
          </p:cNvSpPr>
          <p:nvPr/>
        </p:nvSpPr>
        <p:spPr bwMode="auto">
          <a:xfrm flipV="1">
            <a:off x="1477144" y="5250904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6630" name="Line 5"/>
          <p:cNvSpPr>
            <a:spLocks noChangeShapeType="1"/>
          </p:cNvSpPr>
          <p:nvPr/>
        </p:nvSpPr>
        <p:spPr bwMode="auto">
          <a:xfrm flipV="1">
            <a:off x="1629544" y="4869904"/>
            <a:ext cx="763588" cy="6873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6631" name="Line 6"/>
          <p:cNvSpPr>
            <a:spLocks noChangeShapeType="1"/>
          </p:cNvSpPr>
          <p:nvPr/>
        </p:nvSpPr>
        <p:spPr bwMode="auto">
          <a:xfrm>
            <a:off x="2239144" y="4412704"/>
            <a:ext cx="990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6632" name="Rectangle 7"/>
          <p:cNvSpPr>
            <a:spLocks noChangeArrowheads="1"/>
          </p:cNvSpPr>
          <p:nvPr/>
        </p:nvSpPr>
        <p:spPr bwMode="auto">
          <a:xfrm>
            <a:off x="1400944" y="5708104"/>
            <a:ext cx="685800" cy="324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400" dirty="0"/>
              <a:t>P</a:t>
            </a:r>
            <a:r>
              <a:rPr lang="zh-CN" altLang="zh-CN" sz="2400" baseline="-25000" dirty="0"/>
              <a:t>1</a:t>
            </a:r>
          </a:p>
        </p:txBody>
      </p:sp>
      <p:sp>
        <p:nvSpPr>
          <p:cNvPr id="26633" name="Rectangle 8"/>
          <p:cNvSpPr>
            <a:spLocks noChangeArrowheads="1"/>
          </p:cNvSpPr>
          <p:nvPr/>
        </p:nvSpPr>
        <p:spPr bwMode="auto">
          <a:xfrm>
            <a:off x="2391544" y="5022304"/>
            <a:ext cx="685800" cy="324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400" dirty="0"/>
              <a:t>P</a:t>
            </a:r>
            <a:r>
              <a:rPr lang="zh-CN" altLang="zh-CN" sz="2400" baseline="-25000" dirty="0"/>
              <a:t>2</a:t>
            </a:r>
          </a:p>
        </p:txBody>
      </p:sp>
      <p:sp>
        <p:nvSpPr>
          <p:cNvPr id="26634" name="Rectangle 9"/>
          <p:cNvSpPr>
            <a:spLocks noChangeArrowheads="1"/>
          </p:cNvSpPr>
          <p:nvPr/>
        </p:nvSpPr>
        <p:spPr bwMode="auto">
          <a:xfrm>
            <a:off x="2086744" y="4031704"/>
            <a:ext cx="685800" cy="324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400" dirty="0"/>
              <a:t>Q</a:t>
            </a:r>
            <a:r>
              <a:rPr lang="zh-CN" altLang="zh-CN" sz="2400" baseline="-25000" dirty="0"/>
              <a:t>1</a:t>
            </a:r>
          </a:p>
        </p:txBody>
      </p:sp>
      <p:sp>
        <p:nvSpPr>
          <p:cNvPr id="26635" name="Rectangle 10"/>
          <p:cNvSpPr>
            <a:spLocks noChangeArrowheads="1"/>
          </p:cNvSpPr>
          <p:nvPr/>
        </p:nvSpPr>
        <p:spPr bwMode="auto">
          <a:xfrm>
            <a:off x="3382144" y="4946104"/>
            <a:ext cx="685800" cy="324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400" dirty="0"/>
              <a:t>Q</a:t>
            </a:r>
            <a:r>
              <a:rPr lang="zh-CN" altLang="zh-CN" sz="2400" baseline="-25000" dirty="0"/>
              <a:t>2</a:t>
            </a:r>
          </a:p>
        </p:txBody>
      </p:sp>
      <p:sp>
        <p:nvSpPr>
          <p:cNvPr id="26636" name="Line 11"/>
          <p:cNvSpPr>
            <a:spLocks noChangeShapeType="1"/>
          </p:cNvSpPr>
          <p:nvPr/>
        </p:nvSpPr>
        <p:spPr bwMode="auto">
          <a:xfrm flipV="1">
            <a:off x="5268416" y="4386064"/>
            <a:ext cx="763588" cy="6873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6637" name="Line 12"/>
          <p:cNvSpPr>
            <a:spLocks noChangeShapeType="1"/>
          </p:cNvSpPr>
          <p:nvPr/>
        </p:nvSpPr>
        <p:spPr bwMode="auto">
          <a:xfrm>
            <a:off x="5268416" y="4462264"/>
            <a:ext cx="990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/>
          <a:lstStyle/>
          <a:p>
            <a:endParaRPr lang="zh-CN" altLang="en-US"/>
          </a:p>
        </p:txBody>
      </p:sp>
      <p:sp>
        <p:nvSpPr>
          <p:cNvPr id="26638" name="Rectangle 13"/>
          <p:cNvSpPr>
            <a:spLocks noChangeArrowheads="1"/>
          </p:cNvSpPr>
          <p:nvPr/>
        </p:nvSpPr>
        <p:spPr bwMode="auto">
          <a:xfrm>
            <a:off x="5039816" y="5224264"/>
            <a:ext cx="685800" cy="324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400" dirty="0"/>
              <a:t>P</a:t>
            </a:r>
            <a:r>
              <a:rPr lang="zh-CN" altLang="zh-CN" sz="2400" baseline="-25000" dirty="0"/>
              <a:t>1</a:t>
            </a:r>
          </a:p>
        </p:txBody>
      </p:sp>
      <p:sp>
        <p:nvSpPr>
          <p:cNvPr id="26639" name="Rectangle 14"/>
          <p:cNvSpPr>
            <a:spLocks noChangeArrowheads="1"/>
          </p:cNvSpPr>
          <p:nvPr/>
        </p:nvSpPr>
        <p:spPr bwMode="auto">
          <a:xfrm>
            <a:off x="6030416" y="4538464"/>
            <a:ext cx="685800" cy="324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400" dirty="0"/>
              <a:t>P</a:t>
            </a:r>
            <a:r>
              <a:rPr lang="zh-CN" altLang="zh-CN" sz="2400" baseline="-25000" dirty="0"/>
              <a:t>2</a:t>
            </a:r>
          </a:p>
        </p:txBody>
      </p:sp>
      <p:sp>
        <p:nvSpPr>
          <p:cNvPr id="26640" name="Rectangle 15"/>
          <p:cNvSpPr>
            <a:spLocks noChangeArrowheads="1"/>
          </p:cNvSpPr>
          <p:nvPr/>
        </p:nvSpPr>
        <p:spPr bwMode="auto">
          <a:xfrm>
            <a:off x="4963616" y="4005064"/>
            <a:ext cx="685800" cy="324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400" dirty="0"/>
              <a:t>Q</a:t>
            </a:r>
            <a:r>
              <a:rPr lang="zh-CN" altLang="zh-CN" sz="2400" baseline="-25000" dirty="0"/>
              <a:t>1</a:t>
            </a:r>
          </a:p>
        </p:txBody>
      </p:sp>
      <p:sp>
        <p:nvSpPr>
          <p:cNvPr id="26641" name="Rectangle 16"/>
          <p:cNvSpPr>
            <a:spLocks noChangeArrowheads="1"/>
          </p:cNvSpPr>
          <p:nvPr/>
        </p:nvSpPr>
        <p:spPr bwMode="auto">
          <a:xfrm>
            <a:off x="6487616" y="5071864"/>
            <a:ext cx="685800" cy="324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800" bIns="10800">
            <a:spAutoFit/>
          </a:bodyPr>
          <a:lstStyle/>
          <a:p>
            <a:pPr marL="469900" indent="-469900" eaLnBrk="1" hangingPunct="1">
              <a:lnSpc>
                <a:spcPct val="80000"/>
              </a:lnSpc>
              <a:spcBef>
                <a:spcPct val="1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zh-CN" sz="2400" dirty="0"/>
              <a:t>Q</a:t>
            </a:r>
            <a:r>
              <a:rPr lang="zh-CN" altLang="zh-CN" sz="2400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436526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z="3800" b="1" dirty="0"/>
              <a:t>向量的运算的应用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zh-CN" sz="2400" b="1" dirty="0"/>
              <a:t>计算点到线段、直线的最近点</a:t>
            </a:r>
          </a:p>
          <a:p>
            <a:pPr eaLnBrk="1" hangingPunct="1"/>
            <a:r>
              <a:rPr lang="zh-CN" altLang="zh-CN" sz="2400" b="1" dirty="0"/>
              <a:t>求点到直线的距离</a:t>
            </a:r>
          </a:p>
          <a:p>
            <a:pPr eaLnBrk="1" hangingPunct="1"/>
            <a:r>
              <a:rPr lang="zh-CN" altLang="zh-CN" sz="2400" b="1" dirty="0">
                <a:solidFill>
                  <a:srgbClr val="FF00FF"/>
                </a:solidFill>
              </a:rPr>
              <a:t>求点关于直线的对称点</a:t>
            </a:r>
            <a:r>
              <a:rPr lang="zh-CN" altLang="zh-CN" sz="2400" dirty="0">
                <a:solidFill>
                  <a:srgbClr val="FF00FF"/>
                </a:solidFill>
              </a:rPr>
              <a:t> </a:t>
            </a:r>
          </a:p>
          <a:p>
            <a:pPr eaLnBrk="1" hangingPunct="1"/>
            <a:r>
              <a:rPr lang="zh-CN" altLang="zh-CN" sz="2400" b="1" dirty="0">
                <a:solidFill>
                  <a:srgbClr val="FF00FF"/>
                </a:solidFill>
              </a:rPr>
              <a:t>构造两点中垂线</a:t>
            </a:r>
            <a:r>
              <a:rPr lang="zh-CN" altLang="zh-CN" sz="2400" dirty="0">
                <a:solidFill>
                  <a:srgbClr val="FF00FF"/>
                </a:solidFill>
              </a:rPr>
              <a:t> </a:t>
            </a:r>
          </a:p>
          <a:p>
            <a:pPr eaLnBrk="1" hangingPunct="1"/>
            <a:r>
              <a:rPr lang="zh-CN" altLang="zh-CN" sz="2400" dirty="0"/>
              <a:t>……</a:t>
            </a:r>
            <a:endParaRPr lang="zh-CN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3267192983"/>
      </p:ext>
    </p:extLst>
  </p:cSld>
  <p:clrMapOvr>
    <a:masterClrMapping/>
  </p:clrMapOvr>
</p:sld>
</file>

<file path=ppt/theme/theme1.xml><?xml version="1.0" encoding="utf-8"?>
<a:theme xmlns:a="http://schemas.openxmlformats.org/drawingml/2006/main" name="A000120141114A19PWBG">
  <a:themeElements>
    <a:clrScheme name="自定义 1">
      <a:dk1>
        <a:srgbClr val="47494B"/>
      </a:dk1>
      <a:lt1>
        <a:srgbClr val="FFFFFF"/>
      </a:lt1>
      <a:dk2>
        <a:srgbClr val="47494B"/>
      </a:dk2>
      <a:lt2>
        <a:srgbClr val="FFFFFF"/>
      </a:lt2>
      <a:accent1>
        <a:srgbClr val="5B9BCF"/>
      </a:accent1>
      <a:accent2>
        <a:srgbClr val="A2CE47"/>
      </a:accent2>
      <a:accent3>
        <a:srgbClr val="B65A6B"/>
      </a:accent3>
      <a:accent4>
        <a:srgbClr val="B5307D"/>
      </a:accent4>
      <a:accent5>
        <a:srgbClr val="FFC000"/>
      </a:accent5>
      <a:accent6>
        <a:srgbClr val="F3731E"/>
      </a:accent6>
      <a:hlink>
        <a:srgbClr val="00B0F0"/>
      </a:hlink>
      <a:folHlink>
        <a:srgbClr val="AFB2B4"/>
      </a:folHlink>
    </a:clrScheme>
    <a:fontScheme name="自定义 23">
      <a:majorFont>
        <a:latin typeface="Britannic Bold"/>
        <a:ea typeface="微软雅黑"/>
        <a:cs typeface=""/>
      </a:majorFont>
      <a:minorFont>
        <a:latin typeface="Calibri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A000120141114A19PPBG</Template>
  <TotalTime>531</TotalTime>
  <Words>2140</Words>
  <Application>Microsoft Office PowerPoint</Application>
  <PresentationFormat>全屏显示(4:3)</PresentationFormat>
  <Paragraphs>210</Paragraphs>
  <Slides>33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1" baseType="lpstr">
      <vt:lpstr>-apple-system</vt:lpstr>
      <vt:lpstr>Arial</vt:lpstr>
      <vt:lpstr>Britannic Bold</vt:lpstr>
      <vt:lpstr>Calibri</vt:lpstr>
      <vt:lpstr>Cambria Math</vt:lpstr>
      <vt:lpstr>Times New Roman</vt:lpstr>
      <vt:lpstr>Wingdings</vt:lpstr>
      <vt:lpstr>A000120141114A19PWBG</vt:lpstr>
      <vt:lpstr>向量、点积、叉积</vt:lpstr>
      <vt:lpstr>前言</vt:lpstr>
      <vt:lpstr>准备知识</vt:lpstr>
      <vt:lpstr>准备知识</vt:lpstr>
      <vt:lpstr>准备知识</vt:lpstr>
      <vt:lpstr>浮点误差</vt:lpstr>
      <vt:lpstr>浮点误差</vt:lpstr>
      <vt:lpstr>向量（矢量）</vt:lpstr>
      <vt:lpstr>向量</vt:lpstr>
      <vt:lpstr>向量的加减</vt:lpstr>
      <vt:lpstr>二维向量的加减法</vt:lpstr>
      <vt:lpstr>零向量</vt:lpstr>
      <vt:lpstr>向量的乘法</vt:lpstr>
      <vt:lpstr>点积（内积、数量积）</vt:lpstr>
      <vt:lpstr>点积</vt:lpstr>
      <vt:lpstr>点积的几何意义</vt:lpstr>
      <vt:lpstr>PowerPoint 演示文稿</vt:lpstr>
      <vt:lpstr>向量点积定义的证明</vt:lpstr>
      <vt:lpstr>叉积（外积、向量积）</vt:lpstr>
      <vt:lpstr>右手定则</vt:lpstr>
      <vt:lpstr>叉积</vt:lpstr>
      <vt:lpstr>叉积的几何意义</vt:lpstr>
      <vt:lpstr>叉积的性质</vt:lpstr>
      <vt:lpstr>叉积的应用</vt:lpstr>
      <vt:lpstr>向量的运算</vt:lpstr>
      <vt:lpstr>向量的旋转</vt:lpstr>
      <vt:lpstr>向量的运算的应用</vt:lpstr>
      <vt:lpstr>判断点与线段关系</vt:lpstr>
      <vt:lpstr>判断线段和直线是否相交</vt:lpstr>
      <vt:lpstr>判断两线段是否相交</vt:lpstr>
      <vt:lpstr>判断两线段是否相交</vt:lpstr>
      <vt:lpstr>判断两线段是否相交</vt:lpstr>
      <vt:lpstr>向量的运算的应用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向量、点积、叉积</dc:title>
  <dc:creator>Administrator</dc:creator>
  <cp:lastModifiedBy>Dongyue Fong</cp:lastModifiedBy>
  <cp:revision>27</cp:revision>
  <dcterms:created xsi:type="dcterms:W3CDTF">2018-08-07T13:00:40Z</dcterms:created>
  <dcterms:modified xsi:type="dcterms:W3CDTF">2022-08-09T15:09:04Z</dcterms:modified>
</cp:coreProperties>
</file>