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7" r:id="rId6"/>
    <p:sldId id="268" r:id="rId7"/>
    <p:sldId id="269" r:id="rId8"/>
    <p:sldId id="270" r:id="rId9"/>
    <p:sldId id="271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A8D302-82F8-42E9-B8CE-96972B62AA3B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5A2B63-4518-4941-9386-DB5FCB5952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1830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A2B63-4518-4941-9386-DB5FCB59521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585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" t="-403" r="1016" b="403"/>
          <a:stretch/>
        </p:blipFill>
        <p:spPr>
          <a:xfrm>
            <a:off x="4355" y="-13227"/>
            <a:ext cx="9135291" cy="432503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8709" y="0"/>
            <a:ext cx="9144000" cy="6879770"/>
          </a:xfrm>
          <a:prstGeom prst="rect">
            <a:avLst/>
          </a:prstGeom>
          <a:solidFill>
            <a:srgbClr val="FFFFFF">
              <a:alpha val="9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KSO_CT2"/>
          <p:cNvSpPr>
            <a:spLocks noGrp="1"/>
          </p:cNvSpPr>
          <p:nvPr>
            <p:ph type="subTitle" idx="1" hasCustomPrompt="1"/>
          </p:nvPr>
        </p:nvSpPr>
        <p:spPr>
          <a:xfrm>
            <a:off x="1420221" y="5548988"/>
            <a:ext cx="6303559" cy="428712"/>
          </a:xfrm>
          <a:prstGeom prst="rect">
            <a:avLst/>
          </a:prstGeom>
          <a:solidFill>
            <a:schemeClr val="bg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zh-CN" altLang="en-US" sz="1800" dirty="0" smtClean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pPr marL="0" lvl="0" algn="ctr"/>
            <a:r>
              <a:rPr lang="zh-CN" altLang="en-US" dirty="0"/>
              <a:t>单击此处添加您的副标题文字</a:t>
            </a:r>
          </a:p>
        </p:txBody>
      </p:sp>
      <p:sp>
        <p:nvSpPr>
          <p:cNvPr id="23" name="等腰三角形 22"/>
          <p:cNvSpPr/>
          <p:nvPr/>
        </p:nvSpPr>
        <p:spPr>
          <a:xfrm flipV="1">
            <a:off x="1568266" y="-17418"/>
            <a:ext cx="6007468" cy="3183972"/>
          </a:xfrm>
          <a:prstGeom prst="triangl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>
            <a:off x="4397109" y="6565172"/>
            <a:ext cx="349783" cy="301537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</p:nvPr>
        </p:nvSpPr>
        <p:spPr>
          <a:xfrm>
            <a:off x="1420221" y="4489390"/>
            <a:ext cx="6303559" cy="790058"/>
          </a:xfrm>
          <a:prstGeom prst="rect">
            <a:avLst/>
          </a:prstGeom>
          <a:noFill/>
        </p:spPr>
        <p:txBody>
          <a:bodyPr lIns="0" tIns="0">
            <a:noAutofit/>
          </a:bodyPr>
          <a:lstStyle>
            <a:lvl1pPr algn="ctr">
              <a:lnSpc>
                <a:spcPct val="100000"/>
              </a:lnSpc>
              <a:defRPr sz="3600">
                <a:ln w="19050"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单击此处添加您的标题文字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1420221" y="5518405"/>
            <a:ext cx="6303559" cy="0"/>
          </a:xfrm>
          <a:prstGeom prst="line">
            <a:avLst/>
          </a:prstGeom>
          <a:ln w="12700">
            <a:solidFill>
              <a:schemeClr val="accent1">
                <a:lumMod val="40000"/>
                <a:lumOff val="60000"/>
              </a:schemeClr>
            </a:solidFill>
            <a:headEnd type="oval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0270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801189" y="0"/>
            <a:ext cx="7567747" cy="68797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807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0" y="0"/>
            <a:ext cx="9131808" cy="4474464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-8709" y="0"/>
            <a:ext cx="9114473" cy="6862347"/>
          </a:xfrm>
          <a:prstGeom prst="rect">
            <a:avLst/>
          </a:prstGeom>
          <a:solidFill>
            <a:srgbClr val="FFFFFF">
              <a:alpha val="9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-313" y="2671424"/>
            <a:ext cx="9144313" cy="853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KSO_ST1"/>
          <p:cNvSpPr>
            <a:spLocks noGrp="1"/>
          </p:cNvSpPr>
          <p:nvPr>
            <p:ph type="title" hasCustomPrompt="1"/>
          </p:nvPr>
        </p:nvSpPr>
        <p:spPr>
          <a:xfrm>
            <a:off x="3030689" y="2671424"/>
            <a:ext cx="4200924" cy="853440"/>
          </a:xfrm>
        </p:spPr>
        <p:txBody>
          <a:bodyPr anchor="ctr">
            <a:normAutofit/>
          </a:bodyPr>
          <a:lstStyle>
            <a:lvl1pPr algn="ctr">
              <a:defRPr sz="40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此处添加标题</a:t>
            </a:r>
            <a:endParaRPr lang="en-US" dirty="0"/>
          </a:p>
        </p:txBody>
      </p:sp>
      <p:sp>
        <p:nvSpPr>
          <p:cNvPr id="3" name="KSO_ST2"/>
          <p:cNvSpPr>
            <a:spLocks noGrp="1"/>
          </p:cNvSpPr>
          <p:nvPr>
            <p:ph type="body" idx="1" hasCustomPrompt="1"/>
          </p:nvPr>
        </p:nvSpPr>
        <p:spPr>
          <a:xfrm>
            <a:off x="3030688" y="3646782"/>
            <a:ext cx="4214533" cy="634472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单击此处添加您的副标题</a:t>
            </a:r>
            <a:endParaRPr lang="en-US" altLang="zh-CN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flipV="1">
            <a:off x="1022812" y="2401029"/>
            <a:ext cx="1950720" cy="1535364"/>
          </a:xfrm>
          <a:prstGeom prst="triangl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占位符 9"/>
          <p:cNvSpPr txBox="1">
            <a:spLocks/>
          </p:cNvSpPr>
          <p:nvPr/>
        </p:nvSpPr>
        <p:spPr>
          <a:xfrm>
            <a:off x="1302515" y="2032167"/>
            <a:ext cx="1445623" cy="19594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60000"/>
              <a:buFont typeface="Arial" panose="020B0604020202020204" pitchFamily="34" charset="0"/>
              <a:buNone/>
              <a:defRPr sz="6400" kern="1200" baseline="0"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714375" indent="-357188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1600" kern="1200" baseline="0">
                <a:solidFill>
                  <a:srgbClr val="7D7D7D"/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ln>
                  <a:solidFill>
                    <a:schemeClr val="accent1"/>
                  </a:solidFill>
                </a:ln>
              </a:rPr>
              <a:t>01</a:t>
            </a:r>
            <a:endParaRPr lang="zh-CN" altLang="en-US" dirty="0">
              <a:ln>
                <a:solidFill>
                  <a:schemeClr val="accent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1228380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1049867" y="1244600"/>
            <a:ext cx="3810000" cy="49323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4889499" y="1244600"/>
            <a:ext cx="3820587" cy="49323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574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200878" y="-3388"/>
            <a:ext cx="6984076" cy="71702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76" y="1376362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824576" y="2200274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884" y="1376362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4823884" y="2200274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7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8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3299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783771" y="-17416"/>
            <a:ext cx="7585165" cy="70539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737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76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858442" y="533402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4115992" y="1063628"/>
            <a:ext cx="4629150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858442" y="2133602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2352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934644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 noChangeAspect="1"/>
          </p:cNvSpPr>
          <p:nvPr>
            <p:ph type="pic" idx="1"/>
          </p:nvPr>
        </p:nvSpPr>
        <p:spPr>
          <a:xfrm>
            <a:off x="4082125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934644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087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1394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7628467" y="365125"/>
            <a:ext cx="886883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1585381" y="365125"/>
            <a:ext cx="5949952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956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KSO_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775063" y="49347"/>
            <a:ext cx="7576457" cy="699594"/>
          </a:xfrm>
        </p:spPr>
        <p:txBody>
          <a:bodyPr/>
          <a:lstStyle/>
          <a:p>
            <a:r>
              <a:rPr lang="zh-CN" altLang="en-US" dirty="0"/>
              <a:t>单击此处添加目录页标题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目录条目"/>
          <p:cNvSpPr>
            <a:spLocks noGrp="1"/>
          </p:cNvSpPr>
          <p:nvPr>
            <p:ph type="body" sz="quarter" idx="13" hasCustomPrompt="1"/>
          </p:nvPr>
        </p:nvSpPr>
        <p:spPr>
          <a:xfrm>
            <a:off x="489820" y="1306286"/>
            <a:ext cx="7861700" cy="4528461"/>
          </a:xfrm>
          <a:effectLst/>
        </p:spPr>
        <p:txBody>
          <a:bodyPr>
            <a:normAutofit/>
          </a:bodyPr>
          <a:lstStyle>
            <a:lvl1pPr marL="514350" indent="-514350">
              <a:buClr>
                <a:schemeClr val="accent1">
                  <a:lumMod val="75000"/>
                </a:schemeClr>
              </a:buClr>
              <a:buSzPct val="100000"/>
              <a:buFont typeface="+mj-lt"/>
              <a:buAutoNum type="arabicPeriod"/>
              <a:defRPr sz="2800" b="0" cap="none" spc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+mn-ea"/>
                <a:ea typeface="+mn-ea"/>
              </a:defRPr>
            </a:lvl1pPr>
          </a:lstStyle>
          <a:p>
            <a:pPr lvl="0"/>
            <a:r>
              <a:rPr lang="zh-CN" altLang="en-US" dirty="0"/>
              <a:t>单击此处添加目录条目</a:t>
            </a:r>
          </a:p>
        </p:txBody>
      </p:sp>
    </p:spTree>
    <p:extLst>
      <p:ext uri="{BB962C8B-B14F-4D97-AF65-F5344CB8AC3E}">
        <p14:creationId xmlns:p14="http://schemas.microsoft.com/office/powerpoint/2010/main" val="1299429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491" y="6237488"/>
            <a:ext cx="835152" cy="62788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0" y="0"/>
            <a:ext cx="9131808" cy="4474464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0" y="0"/>
            <a:ext cx="9144000" cy="6865375"/>
          </a:xfrm>
          <a:prstGeom prst="rect">
            <a:avLst/>
          </a:prstGeom>
          <a:solidFill>
            <a:srgbClr val="FFFFFF">
              <a:alpha val="9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BC1"/>
          <p:cNvSpPr>
            <a:spLocks noGrp="1"/>
          </p:cNvSpPr>
          <p:nvPr>
            <p:ph type="body" idx="1"/>
          </p:nvPr>
        </p:nvSpPr>
        <p:spPr>
          <a:xfrm>
            <a:off x="339634" y="983751"/>
            <a:ext cx="8361986" cy="5193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22" name="直接连接符 21"/>
          <p:cNvCxnSpPr/>
          <p:nvPr/>
        </p:nvCxnSpPr>
        <p:spPr>
          <a:xfrm>
            <a:off x="0" y="740228"/>
            <a:ext cx="9144000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783771" y="740228"/>
            <a:ext cx="7585166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783771" y="-164"/>
            <a:ext cx="7585165" cy="705390"/>
          </a:xfrm>
          <a:prstGeom prst="rect">
            <a:avLst/>
          </a:prstGeom>
        </p:spPr>
        <p:txBody>
          <a:bodyPr vert="horz" lIns="288000" tIns="72000" rIns="0" bIns="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939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accent1">
              <a:lumMod val="50000"/>
            </a:schemeClr>
          </a:solidFill>
          <a:latin typeface="Arial Black" panose="020B0A040201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357188" indent="-357188" algn="just" defTabSz="914400" rtl="0" eaLnBrk="1" latinLnBrk="0" hangingPunct="1">
        <a:lnSpc>
          <a:spcPct val="110000"/>
        </a:lnSpc>
        <a:spcBef>
          <a:spcPts val="1800"/>
        </a:spcBef>
        <a:spcAft>
          <a:spcPts val="0"/>
        </a:spcAft>
        <a:buClr>
          <a:schemeClr val="accent6">
            <a:lumMod val="75000"/>
          </a:schemeClr>
        </a:buClr>
        <a:buSzPct val="60000"/>
        <a:buFont typeface="Arial" panose="020B0604020202020204" pitchFamily="34" charset="0"/>
        <a:buChar char="▲"/>
        <a:defRPr sz="2000" kern="1200" baseline="0">
          <a:solidFill>
            <a:schemeClr val="accent6">
              <a:lumMod val="75000"/>
            </a:schemeClr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357188" indent="-357188" algn="just" defTabSz="914400" rtl="0" eaLnBrk="1" latinLnBrk="0" hangingPunct="1">
        <a:lnSpc>
          <a:spcPct val="130000"/>
        </a:lnSpc>
        <a:spcBef>
          <a:spcPts val="0"/>
        </a:spcBef>
        <a:spcAft>
          <a:spcPts val="60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1600" kern="1200" baseline="0">
          <a:solidFill>
            <a:srgbClr val="7D7D7D"/>
          </a:solidFill>
          <a:latin typeface="幼圆" panose="02010509060101010101" pitchFamily="49" charset="-122"/>
          <a:ea typeface="幼圆" panose="020105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0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9.wmf"/><Relationship Id="rId5" Type="http://schemas.openxmlformats.org/officeDocument/2006/relationships/image" Target="../media/image6.wmf"/><Relationship Id="rId15" Type="http://schemas.openxmlformats.org/officeDocument/2006/relationships/image" Target="../media/image11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8.wmf"/><Relationship Id="rId14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东莞中学 方东跃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欧几里得算法</a:t>
            </a:r>
          </a:p>
        </p:txBody>
      </p:sp>
    </p:spTree>
    <p:extLst>
      <p:ext uri="{BB962C8B-B14F-4D97-AF65-F5344CB8AC3E}">
        <p14:creationId xmlns:p14="http://schemas.microsoft.com/office/powerpoint/2010/main" val="841994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一、欧几里得算法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求两个整数</a:t>
            </a:r>
            <a:r>
              <a:rPr lang="en-US" altLang="zh-CN" dirty="0"/>
              <a:t>a</a:t>
            </a:r>
            <a:r>
              <a:rPr lang="zh-CN" altLang="en-US" dirty="0"/>
              <a:t>和</a:t>
            </a:r>
            <a:r>
              <a:rPr lang="en-US" altLang="zh-CN" dirty="0"/>
              <a:t>b</a:t>
            </a:r>
            <a:r>
              <a:rPr lang="zh-CN" altLang="en-US" dirty="0"/>
              <a:t>（不全为</a:t>
            </a:r>
            <a:r>
              <a:rPr lang="en-US" altLang="zh-CN" dirty="0"/>
              <a:t>0</a:t>
            </a:r>
            <a:r>
              <a:rPr lang="zh-CN" altLang="en-US" dirty="0"/>
              <a:t>）的最大公因数，分解</a:t>
            </a:r>
            <a:r>
              <a:rPr lang="en-US" altLang="zh-CN" dirty="0"/>
              <a:t>a</a:t>
            </a:r>
            <a:r>
              <a:rPr lang="zh-CN" altLang="en-US" dirty="0"/>
              <a:t>与</a:t>
            </a:r>
            <a:r>
              <a:rPr lang="en-US" altLang="zh-CN" dirty="0"/>
              <a:t>b</a:t>
            </a:r>
            <a:r>
              <a:rPr lang="zh-CN" altLang="en-US" dirty="0"/>
              <a:t>不是有效的方法。</a:t>
            </a:r>
            <a:endParaRPr lang="en-US" altLang="zh-CN" dirty="0"/>
          </a:p>
          <a:p>
            <a:r>
              <a:rPr lang="zh-CN" altLang="en-US" dirty="0"/>
              <a:t>最有效的方法是                              。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GCD(x, y)=GCD(y, </a:t>
            </a:r>
            <a:r>
              <a:rPr lang="en-US" altLang="zh-CN" dirty="0" err="1"/>
              <a:t>x%y</a:t>
            </a:r>
            <a:r>
              <a:rPr lang="en-US" altLang="zh-CN" dirty="0"/>
              <a:t>)</a:t>
            </a:r>
          </a:p>
        </p:txBody>
      </p:sp>
      <p:pic>
        <p:nvPicPr>
          <p:cNvPr id="1026" name="Picture 2" descr="https://gss2.bdstatic.com/-fo3dSag_xI4khGkpoWK1HF6hhy/baike/w%3D268%3Bg%3D0/sign=f6083ea0a018972ba33a07ccdef61cb4/9213b07eca8065382ac9a6a79cdda144ad3482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093524"/>
            <a:ext cx="2552700" cy="396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01475" y="1446643"/>
            <a:ext cx="2031325" cy="525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欧几里得算法</a:t>
            </a:r>
          </a:p>
        </p:txBody>
      </p:sp>
    </p:spTree>
    <p:extLst>
      <p:ext uri="{BB962C8B-B14F-4D97-AF65-F5344CB8AC3E}">
        <p14:creationId xmlns:p14="http://schemas.microsoft.com/office/powerpoint/2010/main" val="3318841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一、欧几里得算法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zh-CN" altLang="en-US" dirty="0"/>
              <a:t>以计算</a:t>
            </a:r>
            <a:r>
              <a:rPr lang="en-US" altLang="zh-CN" dirty="0" err="1"/>
              <a:t>gcd</a:t>
            </a:r>
            <a:r>
              <a:rPr lang="en-US" altLang="zh-CN" dirty="0"/>
              <a:t>(36, 132)</a:t>
            </a:r>
            <a:r>
              <a:rPr lang="zh-CN" altLang="en-US" dirty="0"/>
              <a:t>为例：</a:t>
            </a:r>
            <a:endParaRPr lang="en-US" altLang="zh-CN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zh-CN" altLang="en-US" dirty="0"/>
              <a:t>　　　</a:t>
            </a:r>
            <a:r>
              <a:rPr lang="en-US" altLang="zh-CN" dirty="0"/>
              <a:t>132 = 3 × 36 + 24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zh-CN" altLang="en-US" dirty="0"/>
              <a:t>　　　</a:t>
            </a:r>
            <a:r>
              <a:rPr lang="en-US" altLang="zh-CN" dirty="0"/>
              <a:t>36 = 1 × 24 + 12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zh-CN" altLang="en-US" dirty="0"/>
              <a:t>　　　</a:t>
            </a:r>
            <a:r>
              <a:rPr lang="en-US" altLang="zh-CN" dirty="0"/>
              <a:t>24 = 2 × 12 + 0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zh-CN" altLang="en-US" dirty="0"/>
              <a:t>欧几里得算法说明当得到余数</a:t>
            </a:r>
            <a:r>
              <a:rPr lang="en-US" altLang="zh-CN" dirty="0"/>
              <a:t>0</a:t>
            </a:r>
            <a:r>
              <a:rPr lang="zh-CN" altLang="en-US" dirty="0"/>
              <a:t>时，则前一步的余数就是最初两个数的最大公约数。</a:t>
            </a:r>
            <a:endParaRPr lang="en-US" altLang="zh-CN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zh-CN" altLang="en-US" dirty="0"/>
              <a:t>对于一般情形：　　　</a:t>
            </a: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4068645"/>
              </p:ext>
            </p:extLst>
          </p:nvPr>
        </p:nvGraphicFramePr>
        <p:xfrm>
          <a:off x="2915816" y="4077072"/>
          <a:ext cx="1395412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3" name="Equation" r:id="rId4" imgW="787320" imgH="203040" progId="Equation.DSMT4">
                  <p:embed/>
                </p:oleObj>
              </mc:Choice>
              <mc:Fallback>
                <p:oleObj name="Equation" r:id="rId4" imgW="78732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915816" y="4077072"/>
                        <a:ext cx="1395412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0598335"/>
              </p:ext>
            </p:extLst>
          </p:nvPr>
        </p:nvGraphicFramePr>
        <p:xfrm>
          <a:off x="2827338" y="4584700"/>
          <a:ext cx="1484312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4" name="Equation" r:id="rId6" imgW="838080" imgH="203040" progId="Equation.DSMT4">
                  <p:embed/>
                </p:oleObj>
              </mc:Choice>
              <mc:Fallback>
                <p:oleObj name="Equation" r:id="rId6" imgW="8380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827338" y="4584700"/>
                        <a:ext cx="1484312" cy="360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9915843"/>
              </p:ext>
            </p:extLst>
          </p:nvPr>
        </p:nvGraphicFramePr>
        <p:xfrm>
          <a:off x="2758653" y="5092886"/>
          <a:ext cx="1552575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5" name="Equation" r:id="rId8" imgW="876240" imgH="177480" progId="Equation.DSMT4">
                  <p:embed/>
                </p:oleObj>
              </mc:Choice>
              <mc:Fallback>
                <p:oleObj name="Equation" r:id="rId8" imgW="8762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758653" y="5092886"/>
                        <a:ext cx="1552575" cy="315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3958280"/>
              </p:ext>
            </p:extLst>
          </p:nvPr>
        </p:nvGraphicFramePr>
        <p:xfrm>
          <a:off x="2714203" y="5557137"/>
          <a:ext cx="1597025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6" name="Equation" r:id="rId10" imgW="901440" imgH="177480" progId="Equation.DSMT4">
                  <p:embed/>
                </p:oleObj>
              </mc:Choice>
              <mc:Fallback>
                <p:oleObj name="Equation" r:id="rId10" imgW="9014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714203" y="5557137"/>
                        <a:ext cx="1597025" cy="315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4885348"/>
              </p:ext>
            </p:extLst>
          </p:nvPr>
        </p:nvGraphicFramePr>
        <p:xfrm>
          <a:off x="4932040" y="4077072"/>
          <a:ext cx="1754188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7" name="Equation" r:id="rId12" imgW="990360" imgH="177480" progId="Equation.DSMT4">
                  <p:embed/>
                </p:oleObj>
              </mc:Choice>
              <mc:Fallback>
                <p:oleObj name="Equation" r:id="rId12" imgW="99036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932040" y="4077072"/>
                        <a:ext cx="1754188" cy="315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383988" y="5891189"/>
            <a:ext cx="255198" cy="5739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50000"/>
              </a:lnSpc>
            </a:pPr>
            <a:r>
              <a:rPr lang="en-US" altLang="zh-CN" sz="20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.</a:t>
            </a:r>
          </a:p>
          <a:p>
            <a:pPr>
              <a:lnSpc>
                <a:spcPct val="50000"/>
              </a:lnSpc>
            </a:pPr>
            <a:r>
              <a:rPr lang="en-US" altLang="zh-CN" sz="20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.</a:t>
            </a:r>
          </a:p>
          <a:p>
            <a:pPr>
              <a:lnSpc>
                <a:spcPct val="50000"/>
              </a:lnSpc>
            </a:pPr>
            <a:r>
              <a:rPr lang="en-US" altLang="zh-CN" sz="20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.</a:t>
            </a:r>
            <a:endParaRPr lang="zh-CN" altLang="en-US" sz="2000" b="1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9642077"/>
              </p:ext>
            </p:extLst>
          </p:nvPr>
        </p:nvGraphicFramePr>
        <p:xfrm>
          <a:off x="4954265" y="4582598"/>
          <a:ext cx="1731963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8" name="Equation" r:id="rId14" imgW="977760" imgH="203040" progId="Equation.DSMT4">
                  <p:embed/>
                </p:oleObj>
              </mc:Choice>
              <mc:Fallback>
                <p:oleObj name="Equation" r:id="rId14" imgW="97776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954265" y="4582598"/>
                        <a:ext cx="1731963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矩形 12"/>
          <p:cNvSpPr/>
          <p:nvPr/>
        </p:nvSpPr>
        <p:spPr>
          <a:xfrm>
            <a:off x="6421630" y="4077072"/>
            <a:ext cx="360040" cy="28803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箭头连接符 14"/>
          <p:cNvCxnSpPr/>
          <p:nvPr/>
        </p:nvCxnSpPr>
        <p:spPr>
          <a:xfrm flipH="1">
            <a:off x="6781670" y="4221088"/>
            <a:ext cx="371329" cy="0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164288" y="4168833"/>
            <a:ext cx="1467068" cy="268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5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最大公因数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68BC728-03CD-49D8-A95B-C2312608EB87}"/>
              </a:ext>
            </a:extLst>
          </p:cNvPr>
          <p:cNvSpPr txBox="1"/>
          <p:nvPr/>
        </p:nvSpPr>
        <p:spPr>
          <a:xfrm>
            <a:off x="6084168" y="5557137"/>
            <a:ext cx="2880320" cy="78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b="1" dirty="0">
                <a:solidFill>
                  <a:srgbClr val="FF0000"/>
                </a:solidFill>
              </a:rPr>
              <a:t>时间复杂度稳定于</a:t>
            </a:r>
            <a:r>
              <a:rPr lang="en-US" altLang="zh-CN" b="1" dirty="0">
                <a:solidFill>
                  <a:srgbClr val="FF0000"/>
                </a:solidFill>
              </a:rPr>
              <a:t>O( log(max(</a:t>
            </a:r>
            <a:r>
              <a:rPr lang="en-US" altLang="zh-CN" b="1" dirty="0" err="1">
                <a:solidFill>
                  <a:srgbClr val="FF0000"/>
                </a:solidFill>
              </a:rPr>
              <a:t>a,b</a:t>
            </a:r>
            <a:r>
              <a:rPr lang="en-US" altLang="zh-CN" b="1" dirty="0">
                <a:solidFill>
                  <a:srgbClr val="FF0000"/>
                </a:solidFill>
              </a:rPr>
              <a:t>) )</a:t>
            </a:r>
            <a:endParaRPr lang="zh-CN" altLang="en-US" sz="14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898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animBg="1"/>
      <p:bldP spid="1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04" y="0"/>
            <a:ext cx="8492012" cy="371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30" y="3717032"/>
            <a:ext cx="8698150" cy="3070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399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</a:t>
            </a:r>
            <a:r>
              <a:rPr lang="en-US" altLang="zh-CN" dirty="0"/>
              <a:t>stein</a:t>
            </a:r>
            <a:r>
              <a:rPr lang="zh-CN" altLang="en-US" dirty="0"/>
              <a:t>算法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欧几里德算法有一个致命的缺陷，这个缺陷在素数比较小的时候一般是感觉不到的，只有在大素数时才会显现出来。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一般实际应用中的整数很少会超过</a:t>
            </a:r>
            <a:r>
              <a:rPr lang="en-US" altLang="zh-CN" dirty="0"/>
              <a:t>64</a:t>
            </a:r>
            <a:r>
              <a:rPr lang="zh-CN" altLang="en-US" dirty="0"/>
              <a:t>位（当然现在已经允许</a:t>
            </a:r>
            <a:r>
              <a:rPr lang="en-US" altLang="zh-CN" dirty="0"/>
              <a:t>128</a:t>
            </a:r>
            <a:r>
              <a:rPr lang="zh-CN" altLang="en-US" dirty="0"/>
              <a:t>位了），对于这样的整数，计算两个数之间的模是很简单的。但是对于更大的素数，这样的计算过程就不得不由用户来设计，为了计算两个超过</a:t>
            </a:r>
            <a:r>
              <a:rPr lang="en-US" altLang="zh-CN" dirty="0"/>
              <a:t>64</a:t>
            </a:r>
            <a:r>
              <a:rPr lang="zh-CN" altLang="en-US" dirty="0"/>
              <a:t>位的整数的模，用户也许不得不采用类似于多位数除法手算过程中的试商法，这个过程不但复杂，而且消耗了很多</a:t>
            </a:r>
            <a:r>
              <a:rPr lang="en-US" altLang="zh-CN" dirty="0"/>
              <a:t>CPU</a:t>
            </a:r>
            <a:r>
              <a:rPr lang="zh-CN" altLang="en-US" dirty="0"/>
              <a:t>时间。对于现代密码算法，要求计算</a:t>
            </a:r>
            <a:r>
              <a:rPr lang="en-US" altLang="zh-CN" dirty="0"/>
              <a:t>128</a:t>
            </a:r>
            <a:r>
              <a:rPr lang="zh-CN" altLang="en-US" dirty="0"/>
              <a:t>位以上的素数的情况比比皆是，设计这样的程序迫切希望能够抛弃除法和取模。</a:t>
            </a:r>
          </a:p>
        </p:txBody>
      </p:sp>
    </p:spTree>
    <p:extLst>
      <p:ext uri="{BB962C8B-B14F-4D97-AF65-F5344CB8AC3E}">
        <p14:creationId xmlns:p14="http://schemas.microsoft.com/office/powerpoint/2010/main" val="3372195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</a:t>
            </a:r>
            <a:r>
              <a:rPr lang="en-US" altLang="zh-CN" dirty="0"/>
              <a:t>stein</a:t>
            </a:r>
            <a:r>
              <a:rPr lang="zh-CN" altLang="en-US" dirty="0"/>
              <a:t>算法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由</a:t>
            </a:r>
            <a:r>
              <a:rPr lang="en-US" altLang="zh-CN" dirty="0"/>
              <a:t>J. Stein 1961</a:t>
            </a:r>
            <a:r>
              <a:rPr lang="zh-CN" altLang="en-US" dirty="0"/>
              <a:t>年提出的</a:t>
            </a:r>
            <a:r>
              <a:rPr lang="en-US" altLang="zh-CN" dirty="0"/>
              <a:t>Stein</a:t>
            </a:r>
            <a:r>
              <a:rPr lang="zh-CN" altLang="en-US" dirty="0"/>
              <a:t>算法很好的解决了欧几里德算法中的这个缺陷，</a:t>
            </a:r>
            <a:r>
              <a:rPr lang="en-US" altLang="zh-CN" dirty="0"/>
              <a:t>Stein</a:t>
            </a:r>
            <a:r>
              <a:rPr lang="zh-CN" altLang="en-US" dirty="0"/>
              <a:t>算法只有整数的移位和加减法，为了说明</a:t>
            </a:r>
            <a:r>
              <a:rPr lang="en-US" altLang="zh-CN" dirty="0"/>
              <a:t>Stein</a:t>
            </a:r>
            <a:r>
              <a:rPr lang="zh-CN" altLang="en-US" dirty="0"/>
              <a:t>算法的正确性，首先必须注意到以下结论：</a:t>
            </a:r>
          </a:p>
          <a:p>
            <a:pPr>
              <a:lnSpc>
                <a:spcPct val="150000"/>
              </a:lnSpc>
            </a:pPr>
            <a:r>
              <a:rPr lang="en-US" altLang="zh-CN" dirty="0" err="1"/>
              <a:t>gcd</a:t>
            </a:r>
            <a:r>
              <a:rPr lang="en-US" altLang="zh-CN" dirty="0"/>
              <a:t>(</a:t>
            </a:r>
            <a:r>
              <a:rPr lang="en-US" altLang="zh-CN" dirty="0" err="1"/>
              <a:t>a,a</a:t>
            </a:r>
            <a:r>
              <a:rPr lang="en-US" altLang="zh-CN" dirty="0"/>
              <a:t>)=a</a:t>
            </a:r>
            <a:r>
              <a:rPr lang="zh-CN" altLang="en-US" dirty="0"/>
              <a:t>，也就是一个数和其自身的公约数仍是其自身。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 err="1"/>
              <a:t>gcd</a:t>
            </a:r>
            <a:r>
              <a:rPr lang="en-US" altLang="zh-CN" dirty="0"/>
              <a:t>(</a:t>
            </a:r>
            <a:r>
              <a:rPr lang="en-US" altLang="zh-CN" dirty="0" err="1"/>
              <a:t>ka,kb</a:t>
            </a:r>
            <a:r>
              <a:rPr lang="en-US" altLang="zh-CN" dirty="0"/>
              <a:t>)=k </a:t>
            </a:r>
            <a:r>
              <a:rPr lang="en-US" altLang="zh-CN" dirty="0" err="1"/>
              <a:t>gcd</a:t>
            </a:r>
            <a:r>
              <a:rPr lang="en-US" altLang="zh-CN" dirty="0"/>
              <a:t>(</a:t>
            </a:r>
            <a:r>
              <a:rPr lang="en-US" altLang="zh-CN" dirty="0" err="1"/>
              <a:t>a,b</a:t>
            </a:r>
            <a:r>
              <a:rPr lang="en-US" altLang="zh-CN" dirty="0"/>
              <a:t>)</a:t>
            </a:r>
            <a:r>
              <a:rPr lang="zh-CN" altLang="en-US" dirty="0"/>
              <a:t>，也就是最大公约数运算和倍乘运算可以交换。特殊地，当</a:t>
            </a:r>
            <a:r>
              <a:rPr lang="en-US" altLang="zh-CN" dirty="0"/>
              <a:t>k=2</a:t>
            </a:r>
            <a:r>
              <a:rPr lang="zh-CN" altLang="en-US" dirty="0"/>
              <a:t>时，说明两个偶数的最大公约数必然能被</a:t>
            </a:r>
            <a:r>
              <a:rPr lang="en-US" altLang="zh-CN" dirty="0"/>
              <a:t>2</a:t>
            </a:r>
            <a:r>
              <a:rPr lang="zh-CN" altLang="en-US" dirty="0"/>
              <a:t>整除。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当</a:t>
            </a:r>
            <a:r>
              <a:rPr lang="en-US" altLang="zh-CN" dirty="0"/>
              <a:t>k</a:t>
            </a:r>
            <a:r>
              <a:rPr lang="zh-CN" altLang="en-US" dirty="0"/>
              <a:t>与</a:t>
            </a:r>
            <a:r>
              <a:rPr lang="en-US" altLang="zh-CN" dirty="0"/>
              <a:t>b</a:t>
            </a:r>
            <a:r>
              <a:rPr lang="zh-CN" altLang="en-US" dirty="0"/>
              <a:t>互为质数，</a:t>
            </a:r>
            <a:r>
              <a:rPr lang="en-US" altLang="zh-CN" dirty="0" err="1"/>
              <a:t>gcd</a:t>
            </a:r>
            <a:r>
              <a:rPr lang="en-US" altLang="zh-CN" dirty="0"/>
              <a:t>(</a:t>
            </a:r>
            <a:r>
              <a:rPr lang="en-US" altLang="zh-CN" dirty="0" err="1"/>
              <a:t>ka,b</a:t>
            </a:r>
            <a:r>
              <a:rPr lang="en-US" altLang="zh-CN" dirty="0"/>
              <a:t>)=</a:t>
            </a:r>
            <a:r>
              <a:rPr lang="en-US" altLang="zh-CN" dirty="0" err="1"/>
              <a:t>gcd</a:t>
            </a:r>
            <a:r>
              <a:rPr lang="en-US" altLang="zh-CN" dirty="0"/>
              <a:t>(</a:t>
            </a:r>
            <a:r>
              <a:rPr lang="en-US" altLang="zh-CN" dirty="0" err="1"/>
              <a:t>a,b</a:t>
            </a:r>
            <a:r>
              <a:rPr lang="en-US" altLang="zh-CN" dirty="0"/>
              <a:t>)</a:t>
            </a:r>
            <a:r>
              <a:rPr lang="zh-CN" altLang="en-US" dirty="0"/>
              <a:t>，也就是约掉两个数中只有其中一个含有的因子不</a:t>
            </a:r>
            <a:r>
              <a:rPr lang="zh-CN" altLang="en-US"/>
              <a:t>影响最大公约数</a:t>
            </a:r>
            <a:r>
              <a:rPr lang="zh-CN" altLang="en-US" dirty="0"/>
              <a:t>。</a:t>
            </a:r>
            <a:r>
              <a:rPr lang="zh-CN" altLang="en-US"/>
              <a:t>特殊</a:t>
            </a:r>
            <a:r>
              <a:rPr lang="zh-CN" altLang="en-US" dirty="0"/>
              <a:t>地，当</a:t>
            </a:r>
            <a:r>
              <a:rPr lang="en-US" altLang="zh-CN" dirty="0"/>
              <a:t>k=2</a:t>
            </a:r>
            <a:r>
              <a:rPr lang="zh-CN" altLang="en-US" dirty="0"/>
              <a:t>时，说明计算一个偶数和一个奇数的最大公约数时，可以先将偶数除以</a:t>
            </a:r>
            <a:r>
              <a:rPr lang="en-US" altLang="zh-CN" dirty="0"/>
              <a:t>2</a:t>
            </a:r>
            <a:r>
              <a:rPr lang="zh-CN" altLang="en-US" dirty="0"/>
              <a:t>。</a:t>
            </a:r>
            <a:endParaRPr lang="en-US" altLang="zh-CN" dirty="0"/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30915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</a:t>
            </a:r>
            <a:r>
              <a:rPr lang="en-US" altLang="zh-CN" dirty="0"/>
              <a:t>stein</a:t>
            </a:r>
            <a:r>
              <a:rPr lang="zh-CN" altLang="en-US" dirty="0"/>
              <a:t>算法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Stein</a:t>
            </a:r>
            <a:r>
              <a:rPr lang="zh-CN" altLang="en-US" dirty="0"/>
              <a:t>算法求</a:t>
            </a:r>
            <a:r>
              <a:rPr lang="en-US" altLang="zh-CN" dirty="0"/>
              <a:t>A</a:t>
            </a:r>
            <a:r>
              <a:rPr lang="zh-CN" altLang="en-US" dirty="0"/>
              <a:t>和</a:t>
            </a:r>
            <a:r>
              <a:rPr lang="en-US" altLang="zh-CN" dirty="0"/>
              <a:t>B</a:t>
            </a:r>
            <a:r>
              <a:rPr lang="zh-CN" altLang="en-US" dirty="0"/>
              <a:t>的最大公约数：</a:t>
            </a:r>
          </a:p>
          <a:p>
            <a:r>
              <a:rPr lang="en-US" altLang="zh-CN" dirty="0"/>
              <a:t>1.</a:t>
            </a:r>
            <a:r>
              <a:rPr lang="zh-CN" altLang="en-US" dirty="0"/>
              <a:t>如果</a:t>
            </a:r>
            <a:r>
              <a:rPr lang="en-US" altLang="zh-CN" dirty="0"/>
              <a:t>A=B</a:t>
            </a:r>
            <a:r>
              <a:rPr lang="zh-CN" altLang="en-US" dirty="0"/>
              <a:t>，返回</a:t>
            </a:r>
            <a:r>
              <a:rPr lang="en-US" altLang="zh-CN" dirty="0"/>
              <a:t>A</a:t>
            </a:r>
            <a:r>
              <a:rPr lang="zh-CN" altLang="en-US" dirty="0"/>
              <a:t>。</a:t>
            </a:r>
          </a:p>
          <a:p>
            <a:r>
              <a:rPr lang="en-US" altLang="zh-CN" dirty="0"/>
              <a:t>2.</a:t>
            </a:r>
            <a:r>
              <a:rPr lang="zh-CN" altLang="en-US" dirty="0"/>
              <a:t>如果</a:t>
            </a:r>
            <a:r>
              <a:rPr lang="en-US" altLang="zh-CN" dirty="0"/>
              <a:t>A</a:t>
            </a:r>
            <a:r>
              <a:rPr lang="zh-CN" altLang="en-US" dirty="0"/>
              <a:t>和</a:t>
            </a:r>
            <a:r>
              <a:rPr lang="en-US" altLang="zh-CN" dirty="0"/>
              <a:t>B</a:t>
            </a:r>
            <a:r>
              <a:rPr lang="zh-CN" altLang="en-US" dirty="0"/>
              <a:t>都是偶数，</a:t>
            </a:r>
            <a:r>
              <a:rPr lang="en-US" altLang="zh-CN" dirty="0"/>
              <a:t>A</a:t>
            </a:r>
            <a:r>
              <a:rPr lang="zh-CN" altLang="en-US" dirty="0"/>
              <a:t>和</a:t>
            </a:r>
            <a:r>
              <a:rPr lang="en-US" altLang="zh-CN" dirty="0"/>
              <a:t>B</a:t>
            </a:r>
            <a:r>
              <a:rPr lang="zh-CN" altLang="en-US" dirty="0"/>
              <a:t>都除以</a:t>
            </a:r>
            <a:r>
              <a:rPr lang="en-US" altLang="zh-CN" dirty="0"/>
              <a:t>2</a:t>
            </a:r>
            <a:r>
              <a:rPr lang="zh-CN" altLang="en-US" dirty="0"/>
              <a:t>。</a:t>
            </a:r>
          </a:p>
          <a:p>
            <a:r>
              <a:rPr lang="en-US" altLang="zh-CN" dirty="0"/>
              <a:t>3.</a:t>
            </a:r>
            <a:r>
              <a:rPr lang="zh-CN" altLang="en-US" dirty="0"/>
              <a:t>如果</a:t>
            </a:r>
            <a:r>
              <a:rPr lang="en-US" altLang="zh-CN" dirty="0"/>
              <a:t>A</a:t>
            </a:r>
            <a:r>
              <a:rPr lang="zh-CN" altLang="en-US" dirty="0"/>
              <a:t>和</a:t>
            </a:r>
            <a:r>
              <a:rPr lang="en-US" altLang="zh-CN" dirty="0"/>
              <a:t>B</a:t>
            </a:r>
            <a:r>
              <a:rPr lang="zh-CN" altLang="en-US" dirty="0"/>
              <a:t>是一奇一偶，把偶数除以</a:t>
            </a:r>
            <a:r>
              <a:rPr lang="en-US" altLang="zh-CN" dirty="0"/>
              <a:t>2</a:t>
            </a:r>
            <a:r>
              <a:rPr lang="zh-CN" altLang="en-US" dirty="0"/>
              <a:t>，奇数不变。</a:t>
            </a:r>
          </a:p>
          <a:p>
            <a:r>
              <a:rPr lang="en-US" altLang="zh-CN" dirty="0"/>
              <a:t>4.</a:t>
            </a:r>
            <a:r>
              <a:rPr lang="zh-CN" altLang="en-US" dirty="0"/>
              <a:t>如果</a:t>
            </a:r>
            <a:r>
              <a:rPr lang="en-US" altLang="zh-CN" dirty="0"/>
              <a:t>A</a:t>
            </a:r>
            <a:r>
              <a:rPr lang="zh-CN" altLang="en-US" dirty="0"/>
              <a:t>和</a:t>
            </a:r>
            <a:r>
              <a:rPr lang="en-US" altLang="zh-CN" dirty="0"/>
              <a:t>B</a:t>
            </a:r>
            <a:r>
              <a:rPr lang="zh-CN" altLang="en-US" dirty="0"/>
              <a:t>都是奇数，则</a:t>
            </a:r>
            <a:r>
              <a:rPr lang="en-US" altLang="zh-CN" dirty="0"/>
              <a:t>A=|A-B|/2</a:t>
            </a:r>
            <a:r>
              <a:rPr lang="zh-CN" altLang="en-US" dirty="0"/>
              <a:t>，</a:t>
            </a:r>
            <a:r>
              <a:rPr lang="en-US" altLang="zh-CN" dirty="0"/>
              <a:t>B=min(A,B)</a:t>
            </a:r>
            <a:r>
              <a:rPr lang="zh-CN" altLang="en-US" dirty="0"/>
              <a:t>。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Stein</a:t>
            </a:r>
            <a:r>
              <a:rPr lang="zh-CN" altLang="en-US" dirty="0"/>
              <a:t>算法只有整数的</a:t>
            </a:r>
            <a:r>
              <a:rPr lang="zh-CN" altLang="en-US" dirty="0">
                <a:solidFill>
                  <a:srgbClr val="FF0000"/>
                </a:solidFill>
              </a:rPr>
              <a:t>移位</a:t>
            </a:r>
            <a:r>
              <a:rPr lang="zh-CN" altLang="en-US" dirty="0"/>
              <a:t>和</a:t>
            </a:r>
            <a:r>
              <a:rPr lang="zh-CN" altLang="en-US" dirty="0">
                <a:solidFill>
                  <a:srgbClr val="FF0000"/>
                </a:solidFill>
              </a:rPr>
              <a:t>加减法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en-US" dirty="0"/>
              <a:t>时间复杂度：</a:t>
            </a:r>
            <a:r>
              <a:rPr lang="en-US" altLang="zh-CN" dirty="0"/>
              <a:t>O( log(max(</a:t>
            </a:r>
            <a:r>
              <a:rPr lang="en-US" altLang="zh-CN" dirty="0" err="1"/>
              <a:t>a,b</a:t>
            </a:r>
            <a:r>
              <a:rPr lang="en-US" altLang="zh-CN" dirty="0"/>
              <a:t>)) )</a:t>
            </a:r>
            <a:r>
              <a:rPr lang="zh-CN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611737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</a:t>
            </a:r>
            <a:r>
              <a:rPr lang="en-US" altLang="zh-CN" dirty="0"/>
              <a:t>stein</a:t>
            </a:r>
            <a:r>
              <a:rPr lang="zh-CN" altLang="en-US" dirty="0"/>
              <a:t>算法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836712"/>
            <a:ext cx="7340759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1196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三、最小公倍数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pt-BR" sz="2800" dirty="0"/>
              <a:t>定理：</a:t>
            </a:r>
            <a:r>
              <a:rPr lang="pt-BR" altLang="zh-CN" sz="2800" dirty="0"/>
              <a:t>lcm(a, b)=a*b/gcd(a, b).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637659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四、线性方程定理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1200"/>
              </a:spcBef>
            </a:pPr>
            <a:r>
              <a:rPr lang="zh-CN" altLang="en-US" dirty="0"/>
              <a:t>取</a:t>
            </a:r>
            <a:r>
              <a:rPr lang="en-US" altLang="zh-CN" dirty="0"/>
              <a:t>a=42</a:t>
            </a:r>
            <a:r>
              <a:rPr lang="zh-CN" altLang="en-US" dirty="0"/>
              <a:t>，</a:t>
            </a:r>
            <a:r>
              <a:rPr lang="en-US" altLang="zh-CN" dirty="0"/>
              <a:t>b=30</a:t>
            </a:r>
            <a:r>
              <a:rPr lang="zh-CN" altLang="en-US" dirty="0"/>
              <a:t>，考察</a:t>
            </a:r>
            <a:r>
              <a:rPr lang="en-US" altLang="zh-CN" dirty="0" err="1"/>
              <a:t>ax+by</a:t>
            </a:r>
            <a:r>
              <a:rPr lang="zh-CN" altLang="en-US" dirty="0"/>
              <a:t>得到的整数：</a:t>
            </a:r>
            <a:endParaRPr lang="en-US" altLang="zh-CN" dirty="0"/>
          </a:p>
          <a:p>
            <a:pPr>
              <a:spcBef>
                <a:spcPts val="1200"/>
              </a:spcBef>
            </a:pPr>
            <a:endParaRPr lang="en-US" altLang="zh-CN" dirty="0"/>
          </a:p>
          <a:p>
            <a:pPr>
              <a:spcBef>
                <a:spcPts val="1200"/>
              </a:spcBef>
            </a:pPr>
            <a:endParaRPr lang="en-US" altLang="zh-CN" dirty="0"/>
          </a:p>
          <a:p>
            <a:pPr>
              <a:spcBef>
                <a:spcPts val="1200"/>
              </a:spcBef>
            </a:pPr>
            <a:endParaRPr lang="en-US" altLang="zh-CN" dirty="0"/>
          </a:p>
          <a:p>
            <a:pPr>
              <a:spcBef>
                <a:spcPts val="1200"/>
              </a:spcBef>
            </a:pPr>
            <a:endParaRPr lang="en-US" altLang="zh-CN" dirty="0"/>
          </a:p>
          <a:p>
            <a:pPr>
              <a:spcBef>
                <a:spcPts val="1200"/>
              </a:spcBef>
            </a:pPr>
            <a:endParaRPr lang="en-US" altLang="zh-CN" dirty="0"/>
          </a:p>
          <a:p>
            <a:pPr>
              <a:spcBef>
                <a:spcPts val="1200"/>
              </a:spcBef>
            </a:pPr>
            <a:r>
              <a:rPr lang="zh-CN" altLang="en-US" dirty="0"/>
              <a:t>观察上表，可以得到什么结论？</a:t>
            </a:r>
            <a:endParaRPr lang="en-US" altLang="zh-CN" dirty="0"/>
          </a:p>
          <a:p>
            <a:pPr>
              <a:spcBef>
                <a:spcPts val="1200"/>
              </a:spcBef>
            </a:pPr>
            <a:r>
              <a:rPr lang="zh-CN" altLang="en-US" dirty="0"/>
              <a:t>每一个表项都能被</a:t>
            </a:r>
            <a:r>
              <a:rPr lang="en-US" altLang="zh-CN" dirty="0"/>
              <a:t>6</a:t>
            </a:r>
            <a:r>
              <a:rPr lang="zh-CN" altLang="en-US" dirty="0"/>
              <a:t>整除</a:t>
            </a:r>
            <a:r>
              <a:rPr lang="en-US" altLang="zh-CN" dirty="0"/>
              <a:t>……</a:t>
            </a:r>
          </a:p>
          <a:p>
            <a:pPr>
              <a:spcBef>
                <a:spcPts val="1200"/>
              </a:spcBef>
            </a:pPr>
            <a:r>
              <a:rPr lang="en-US" altLang="zh-CN" dirty="0"/>
              <a:t>6</a:t>
            </a:r>
            <a:r>
              <a:rPr lang="zh-CN" altLang="en-US" dirty="0"/>
              <a:t>出现在上表中</a:t>
            </a:r>
            <a:r>
              <a:rPr lang="en-US" altLang="zh-CN" dirty="0"/>
              <a:t>……</a:t>
            </a:r>
          </a:p>
          <a:p>
            <a:pPr>
              <a:spcBef>
                <a:spcPts val="1200"/>
              </a:spcBef>
            </a:pPr>
            <a:r>
              <a:rPr lang="zh-CN" altLang="en-US" dirty="0"/>
              <a:t>上述例子揭示了：</a:t>
            </a:r>
            <a:r>
              <a:rPr lang="zh-CN" altLang="en-US" b="1" dirty="0"/>
              <a:t>形如</a:t>
            </a:r>
            <a:r>
              <a:rPr lang="en-US" altLang="zh-CN" b="1" dirty="0" err="1"/>
              <a:t>ax+by</a:t>
            </a:r>
            <a:r>
              <a:rPr lang="zh-CN" altLang="en-US" b="1" dirty="0"/>
              <a:t>的最小正整数等于</a:t>
            </a:r>
            <a:r>
              <a:rPr lang="en-US" altLang="zh-CN" b="1" dirty="0" err="1"/>
              <a:t>gcd</a:t>
            </a:r>
            <a:r>
              <a:rPr lang="en-US" altLang="zh-CN" b="1" dirty="0"/>
              <a:t>(</a:t>
            </a:r>
            <a:r>
              <a:rPr lang="en-US" altLang="zh-CN" b="1" dirty="0" err="1"/>
              <a:t>a,b</a:t>
            </a:r>
            <a:r>
              <a:rPr lang="en-US" altLang="zh-CN" b="1" dirty="0"/>
              <a:t>)</a:t>
            </a:r>
            <a:r>
              <a:rPr lang="zh-CN" altLang="en-US" dirty="0"/>
              <a:t>。</a:t>
            </a:r>
            <a:endParaRPr lang="en-US" altLang="zh-CN" dirty="0"/>
          </a:p>
          <a:p>
            <a:pPr>
              <a:spcBef>
                <a:spcPts val="1200"/>
              </a:spcBef>
            </a:pPr>
            <a:r>
              <a:rPr lang="zh-CN" altLang="en-US" dirty="0"/>
              <a:t>如何解方程 </a:t>
            </a:r>
            <a:r>
              <a:rPr lang="en-US" altLang="zh-CN" b="1" dirty="0"/>
              <a:t>ax + by = </a:t>
            </a:r>
            <a:r>
              <a:rPr lang="en-US" altLang="zh-CN" b="1" dirty="0" err="1"/>
              <a:t>gcd</a:t>
            </a:r>
            <a:r>
              <a:rPr lang="en-US" altLang="zh-CN" b="1" dirty="0"/>
              <a:t>(</a:t>
            </a:r>
            <a:r>
              <a:rPr lang="en-US" altLang="zh-CN" b="1" dirty="0" err="1"/>
              <a:t>a,b</a:t>
            </a:r>
            <a:r>
              <a:rPr lang="en-US" altLang="zh-CN" b="1" dirty="0"/>
              <a:t>) </a:t>
            </a:r>
            <a:r>
              <a:rPr lang="zh-CN" altLang="en-US" dirty="0"/>
              <a:t>呢？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5"/>
            <a:ext cx="7571891" cy="2274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2407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四、线性方程定理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应用欧几里得算法，求得：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95795"/>
            <a:ext cx="2437813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56035"/>
            <a:ext cx="7992888" cy="4601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296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39634" y="4752635"/>
            <a:ext cx="8361986" cy="1628693"/>
          </a:xfrm>
        </p:spPr>
        <p:txBody>
          <a:bodyPr/>
          <a:lstStyle/>
          <a:p>
            <a:r>
              <a:rPr lang="zh-CN" altLang="en-US" dirty="0"/>
              <a:t>现在我们知道方程</a:t>
            </a:r>
            <a:r>
              <a:rPr lang="en-US" altLang="zh-CN" dirty="0" err="1"/>
              <a:t>ax+by</a:t>
            </a:r>
            <a:r>
              <a:rPr lang="en-US" altLang="zh-CN" dirty="0"/>
              <a:t>=</a:t>
            </a:r>
            <a:r>
              <a:rPr lang="en-US" altLang="zh-CN" dirty="0" err="1"/>
              <a:t>gcd</a:t>
            </a:r>
            <a:r>
              <a:rPr lang="en-US" altLang="zh-CN" dirty="0"/>
              <a:t>(</a:t>
            </a:r>
            <a:r>
              <a:rPr lang="en-US" altLang="zh-CN" dirty="0" err="1"/>
              <a:t>a,b</a:t>
            </a:r>
            <a:r>
              <a:rPr lang="en-US" altLang="zh-CN" dirty="0"/>
              <a:t>)</a:t>
            </a:r>
            <a:r>
              <a:rPr lang="zh-CN" altLang="en-US" dirty="0"/>
              <a:t>总有整数解</a:t>
            </a:r>
            <a:r>
              <a:rPr lang="en-US" altLang="zh-CN" dirty="0"/>
              <a:t>x</a:t>
            </a:r>
            <a:r>
              <a:rPr lang="zh-CN" altLang="en-US" dirty="0"/>
              <a:t>和</a:t>
            </a:r>
            <a:r>
              <a:rPr lang="en-US" altLang="zh-CN" dirty="0"/>
              <a:t>y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en-US" dirty="0"/>
              <a:t>那么，方程的解唯一吗？有多少个解？如何表示这些解？</a:t>
            </a:r>
            <a:endParaRPr lang="en-US" altLang="zh-CN" dirty="0"/>
          </a:p>
          <a:p>
            <a:r>
              <a:rPr lang="zh-CN" altLang="en-US" dirty="0"/>
              <a:t>不妨先研究</a:t>
            </a:r>
            <a:r>
              <a:rPr lang="en-US" altLang="zh-CN" dirty="0"/>
              <a:t>a</a:t>
            </a:r>
            <a:r>
              <a:rPr lang="zh-CN" altLang="en-US" dirty="0"/>
              <a:t>和</a:t>
            </a:r>
            <a:r>
              <a:rPr lang="en-US" altLang="zh-CN" dirty="0"/>
              <a:t>b</a:t>
            </a:r>
            <a:r>
              <a:rPr lang="zh-CN" altLang="en-US" dirty="0"/>
              <a:t>互素的情况，这时对应方程为</a:t>
            </a:r>
            <a:r>
              <a:rPr lang="en-US" altLang="zh-CN" dirty="0" err="1"/>
              <a:t>ax+by</a:t>
            </a:r>
            <a:r>
              <a:rPr lang="en-US" altLang="zh-CN" dirty="0"/>
              <a:t>=1</a:t>
            </a:r>
            <a:r>
              <a:rPr lang="zh-CN" altLang="en-US" dirty="0"/>
              <a:t>。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10" y="-39150"/>
            <a:ext cx="9144000" cy="4548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448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四、线性方程定理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若</a:t>
            </a:r>
            <a:r>
              <a:rPr lang="en-US" altLang="zh-CN" dirty="0"/>
              <a:t>(x</a:t>
            </a:r>
            <a:r>
              <a:rPr lang="en-US" altLang="zh-CN" baseline="-25000" dirty="0"/>
              <a:t>1</a:t>
            </a:r>
            <a:r>
              <a:rPr lang="en-US" altLang="zh-CN" dirty="0"/>
              <a:t>, y</a:t>
            </a:r>
            <a:r>
              <a:rPr lang="en-US" altLang="zh-CN" baseline="-25000" dirty="0"/>
              <a:t>1</a:t>
            </a:r>
            <a:r>
              <a:rPr lang="en-US" altLang="zh-CN" dirty="0"/>
              <a:t>)</a:t>
            </a:r>
            <a:r>
              <a:rPr lang="zh-CN" altLang="en-US" dirty="0"/>
              <a:t>是方程</a:t>
            </a:r>
            <a:r>
              <a:rPr lang="en-US" altLang="zh-CN" dirty="0" err="1"/>
              <a:t>ax+by</a:t>
            </a:r>
            <a:r>
              <a:rPr lang="en-US" altLang="zh-CN" dirty="0"/>
              <a:t>=1</a:t>
            </a:r>
            <a:r>
              <a:rPr lang="zh-CN" altLang="en-US" dirty="0"/>
              <a:t>的一个解，则对于任意整数</a:t>
            </a:r>
            <a:r>
              <a:rPr lang="en-US" altLang="zh-CN" dirty="0"/>
              <a:t>k</a:t>
            </a:r>
            <a:r>
              <a:rPr lang="zh-CN" altLang="en-US" dirty="0"/>
              <a:t>，</a:t>
            </a:r>
            <a:r>
              <a:rPr lang="en-US" altLang="zh-CN" dirty="0"/>
              <a:t>(x</a:t>
            </a:r>
            <a:r>
              <a:rPr lang="en-US" altLang="zh-CN" baseline="-25000" dirty="0"/>
              <a:t>1</a:t>
            </a:r>
            <a:r>
              <a:rPr lang="en-US" altLang="zh-CN" dirty="0"/>
              <a:t>+kb, y</a:t>
            </a:r>
            <a:r>
              <a:rPr lang="en-US" altLang="zh-CN" baseline="-25000" dirty="0"/>
              <a:t>1</a:t>
            </a:r>
            <a:r>
              <a:rPr lang="en-US" altLang="zh-CN" dirty="0"/>
              <a:t>-ka)</a:t>
            </a:r>
            <a:r>
              <a:rPr lang="zh-CN" altLang="en-US" dirty="0"/>
              <a:t>也是方程的一个解。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790416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564904"/>
            <a:ext cx="8725453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4446"/>
            <a:ext cx="9076897" cy="4848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3695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五、扩展欧几里得算法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39634" y="4065413"/>
            <a:ext cx="8361986" cy="2171899"/>
          </a:xfrm>
        </p:spPr>
        <p:txBody>
          <a:bodyPr/>
          <a:lstStyle/>
          <a:p>
            <a:r>
              <a:rPr lang="zh-CN" altLang="zh-CN" dirty="0"/>
              <a:t>扩展欧几里得算法是按欧几里得算法的过程</a:t>
            </a:r>
            <a:r>
              <a:rPr lang="zh-CN" altLang="en-US" dirty="0"/>
              <a:t>，</a:t>
            </a:r>
            <a:r>
              <a:rPr lang="zh-CN" altLang="zh-CN" dirty="0"/>
              <a:t>从下往上来计算</a:t>
            </a:r>
            <a:r>
              <a:rPr lang="en-US" altLang="zh-CN" dirty="0"/>
              <a:t>a</a:t>
            </a:r>
            <a:r>
              <a:rPr lang="zh-CN" altLang="zh-CN" dirty="0"/>
              <a:t>和</a:t>
            </a:r>
            <a:r>
              <a:rPr lang="en-US" altLang="zh-CN" dirty="0"/>
              <a:t>b</a:t>
            </a:r>
            <a:r>
              <a:rPr lang="zh-CN" altLang="zh-CN" dirty="0"/>
              <a:t>的系数</a:t>
            </a:r>
            <a:r>
              <a:rPr lang="zh-CN" altLang="en-US" dirty="0"/>
              <a:t>。</a:t>
            </a:r>
            <a:r>
              <a:rPr lang="zh-CN" altLang="zh-CN" dirty="0"/>
              <a:t>比如</a:t>
            </a:r>
            <a:r>
              <a:rPr lang="zh-CN" altLang="en-US" dirty="0"/>
              <a:t>，</a:t>
            </a:r>
            <a:r>
              <a:rPr lang="zh-CN" altLang="zh-CN" dirty="0"/>
              <a:t>由</a:t>
            </a:r>
            <a:r>
              <a:rPr lang="en-US" altLang="zh-CN" dirty="0"/>
              <a:t>(b, </a:t>
            </a:r>
            <a:r>
              <a:rPr lang="en-US" altLang="zh-CN" dirty="0" err="1"/>
              <a:t>a%b</a:t>
            </a:r>
            <a:r>
              <a:rPr lang="en-US" altLang="zh-CN" dirty="0"/>
              <a:t>)</a:t>
            </a:r>
            <a:r>
              <a:rPr lang="zh-CN" altLang="zh-CN" dirty="0"/>
              <a:t>的系数，算得</a:t>
            </a:r>
            <a:r>
              <a:rPr lang="en-US" altLang="zh-CN" dirty="0"/>
              <a:t>(a, b)</a:t>
            </a:r>
            <a:r>
              <a:rPr lang="zh-CN" altLang="zh-CN" dirty="0"/>
              <a:t>的系数</a:t>
            </a:r>
            <a:r>
              <a:rPr lang="zh-CN" altLang="en-US" dirty="0"/>
              <a:t>。</a:t>
            </a:r>
            <a:r>
              <a:rPr lang="zh-CN" altLang="zh-CN" dirty="0"/>
              <a:t>根据上面的推导，得到</a:t>
            </a:r>
            <a:r>
              <a:rPr lang="en-US" altLang="zh-CN" dirty="0"/>
              <a:t>p’=q</a:t>
            </a:r>
            <a:r>
              <a:rPr lang="zh-CN" altLang="zh-CN" dirty="0"/>
              <a:t>，</a:t>
            </a:r>
            <a:r>
              <a:rPr lang="en-US" altLang="zh-CN" dirty="0"/>
              <a:t>q’=p-a/b*q</a:t>
            </a:r>
            <a:r>
              <a:rPr lang="zh-CN" altLang="en-US" dirty="0"/>
              <a:t>。</a:t>
            </a:r>
            <a:endParaRPr lang="zh-CN" altLang="zh-CN" dirty="0"/>
          </a:p>
          <a:p>
            <a:endParaRPr lang="zh-CN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64" y="937692"/>
            <a:ext cx="8732837" cy="292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4714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500"/>
              </a:spcBef>
            </a:pPr>
            <a:endParaRPr lang="zh-CN" altLang="en-US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60" y="0"/>
            <a:ext cx="830592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23140" y="2132856"/>
            <a:ext cx="3209300" cy="2973122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</a:rPr>
              <a:t>当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b=0</a:t>
            </a: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</a:rPr>
              <a:t>的时候，求得最大公约数是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</a:rPr>
              <a:t>，这时候为了使</a:t>
            </a:r>
            <a:r>
              <a:rPr lang="en-US" altLang="zh-CN" dirty="0" err="1">
                <a:solidFill>
                  <a:schemeClr val="accent6">
                    <a:lumMod val="75000"/>
                  </a:schemeClr>
                </a:solidFill>
              </a:rPr>
              <a:t>ax+by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=a</a:t>
            </a: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</a:rPr>
              <a:t>成立，可以令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x=1</a:t>
            </a: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</a:rPr>
              <a:t>，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y=0. </a:t>
            </a: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</a:rPr>
              <a:t>事实上，因为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b=0</a:t>
            </a: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</a:rPr>
              <a:t>，所以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y</a:t>
            </a: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</a:rPr>
              <a:t>可以是任何数字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</a:rPr>
              <a:t>当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y</a:t>
            </a: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</a:rPr>
              <a:t>不同时，最后主函数</a:t>
            </a:r>
            <a:r>
              <a:rPr lang="en-US" altLang="zh-CN" dirty="0" err="1">
                <a:solidFill>
                  <a:schemeClr val="accent6">
                    <a:lumMod val="75000"/>
                  </a:schemeClr>
                </a:solidFill>
              </a:rPr>
              <a:t>printf</a:t>
            </a: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</a:rPr>
              <a:t>到屏幕的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x</a:t>
            </a: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</a:rPr>
              <a:t>和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y</a:t>
            </a: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</a:rPr>
              <a:t>也不同，也即求得的初始解会不同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zh-CN" altLang="zh-CN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zh-CN" altLang="en-US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736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六、</a:t>
            </a:r>
            <a:r>
              <a:rPr lang="zh-CN" altLang="zh-CN" dirty="0"/>
              <a:t>线性同余方程</a:t>
            </a:r>
            <a:r>
              <a:rPr lang="zh-CN" altLang="en-US" dirty="0"/>
              <a:t>定理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92" y="778396"/>
            <a:ext cx="8409314" cy="2340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90" y="3573016"/>
            <a:ext cx="8379653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059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六、</a:t>
            </a:r>
            <a:r>
              <a:rPr lang="zh-CN" altLang="zh-CN" dirty="0"/>
              <a:t>线性同余方程</a:t>
            </a:r>
            <a:r>
              <a:rPr lang="zh-CN" altLang="en-US" dirty="0"/>
              <a:t>定理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836712"/>
            <a:ext cx="8208912" cy="956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558" y="1700808"/>
            <a:ext cx="7894874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2252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39056"/>
            <a:ext cx="8324347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8276216"/>
      </p:ext>
    </p:extLst>
  </p:cSld>
  <p:clrMapOvr>
    <a:masterClrMapping/>
  </p:clrMapOvr>
</p:sld>
</file>

<file path=ppt/theme/theme1.xml><?xml version="1.0" encoding="utf-8"?>
<a:theme xmlns:a="http://schemas.openxmlformats.org/drawingml/2006/main" name="A000120140530A47PPBG">
  <a:themeElements>
    <a:clrScheme name="自定义 220">
      <a:dk1>
        <a:srgbClr val="5F5F5F"/>
      </a:dk1>
      <a:lt1>
        <a:srgbClr val="FFFFFF"/>
      </a:lt1>
      <a:dk2>
        <a:srgbClr val="FFFFFF"/>
      </a:dk2>
      <a:lt2>
        <a:srgbClr val="4D4D4D"/>
      </a:lt2>
      <a:accent1>
        <a:srgbClr val="D6A953"/>
      </a:accent1>
      <a:accent2>
        <a:srgbClr val="8F7E53"/>
      </a:accent2>
      <a:accent3>
        <a:srgbClr val="ABB157"/>
      </a:accent3>
      <a:accent4>
        <a:srgbClr val="A4C7C0"/>
      </a:accent4>
      <a:accent5>
        <a:srgbClr val="00B0F0"/>
      </a:accent5>
      <a:accent6>
        <a:srgbClr val="FFC000"/>
      </a:accent6>
      <a:hlink>
        <a:srgbClr val="B1A5A8"/>
      </a:hlink>
      <a:folHlink>
        <a:srgbClr val="AFB2B4"/>
      </a:folHlink>
    </a:clrScheme>
    <a:fontScheme name="自定义 4">
      <a:majorFont>
        <a:latin typeface="Times New Roman"/>
        <a:ea typeface="微软雅黑"/>
        <a:cs typeface=""/>
      </a:majorFont>
      <a:minorFont>
        <a:latin typeface="Calibri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A000120140530A47PPBG</Template>
  <TotalTime>335</TotalTime>
  <Words>963</Words>
  <Application>Microsoft Office PowerPoint</Application>
  <PresentationFormat>全屏显示(4:3)</PresentationFormat>
  <Paragraphs>67</Paragraphs>
  <Slides>19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微软雅黑</vt:lpstr>
      <vt:lpstr>幼圆</vt:lpstr>
      <vt:lpstr>Arial</vt:lpstr>
      <vt:lpstr>Arial Black</vt:lpstr>
      <vt:lpstr>Calibri</vt:lpstr>
      <vt:lpstr>Times New Roman</vt:lpstr>
      <vt:lpstr>A000120140530A47PPBG</vt:lpstr>
      <vt:lpstr>Equation</vt:lpstr>
      <vt:lpstr>欧几里得算法</vt:lpstr>
      <vt:lpstr>一、欧几里得算法</vt:lpstr>
      <vt:lpstr>一、欧几里得算法</vt:lpstr>
      <vt:lpstr>PowerPoint 演示文稿</vt:lpstr>
      <vt:lpstr>二、stein算法</vt:lpstr>
      <vt:lpstr>二、stein算法</vt:lpstr>
      <vt:lpstr>二、stein算法</vt:lpstr>
      <vt:lpstr>二、stein算法</vt:lpstr>
      <vt:lpstr>三、最小公倍数</vt:lpstr>
      <vt:lpstr>四、线性方程定理</vt:lpstr>
      <vt:lpstr>四、线性方程定理</vt:lpstr>
      <vt:lpstr>PowerPoint 演示文稿</vt:lpstr>
      <vt:lpstr>四、线性方程定理</vt:lpstr>
      <vt:lpstr>PowerPoint 演示文稿</vt:lpstr>
      <vt:lpstr>五、扩展欧几里得算法</vt:lpstr>
      <vt:lpstr>PowerPoint 演示文稿</vt:lpstr>
      <vt:lpstr>六、线性同余方程定理</vt:lpstr>
      <vt:lpstr>六、线性同余方程定理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欧几里得算法</dc:title>
  <dc:creator>Dongyue Fong</dc:creator>
  <cp:lastModifiedBy>Fong Dongyue</cp:lastModifiedBy>
  <cp:revision>73</cp:revision>
  <dcterms:created xsi:type="dcterms:W3CDTF">2018-09-10T11:28:35Z</dcterms:created>
  <dcterms:modified xsi:type="dcterms:W3CDTF">2020-03-19T14:24:53Z</dcterms:modified>
</cp:coreProperties>
</file>