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8"/>
  </p:notesMasterIdLst>
  <p:handoutMasterIdLst>
    <p:handoutMasterId r:id="rId49"/>
  </p:handoutMasterIdLst>
  <p:sldIdLst>
    <p:sldId id="256" r:id="rId2"/>
    <p:sldId id="333" r:id="rId3"/>
    <p:sldId id="334" r:id="rId4"/>
    <p:sldId id="337" r:id="rId5"/>
    <p:sldId id="330" r:id="rId6"/>
    <p:sldId id="321" r:id="rId7"/>
    <p:sldId id="278" r:id="rId8"/>
    <p:sldId id="331" r:id="rId9"/>
    <p:sldId id="276" r:id="rId10"/>
    <p:sldId id="335" r:id="rId11"/>
    <p:sldId id="277" r:id="rId12"/>
    <p:sldId id="284" r:id="rId13"/>
    <p:sldId id="279" r:id="rId14"/>
    <p:sldId id="281" r:id="rId15"/>
    <p:sldId id="323" r:id="rId16"/>
    <p:sldId id="274" r:id="rId17"/>
    <p:sldId id="275" r:id="rId18"/>
    <p:sldId id="280" r:id="rId19"/>
    <p:sldId id="287" r:id="rId20"/>
    <p:sldId id="289" r:id="rId21"/>
    <p:sldId id="290" r:id="rId22"/>
    <p:sldId id="303" r:id="rId23"/>
    <p:sldId id="292" r:id="rId24"/>
    <p:sldId id="324" r:id="rId25"/>
    <p:sldId id="317" r:id="rId26"/>
    <p:sldId id="319" r:id="rId27"/>
    <p:sldId id="320" r:id="rId28"/>
    <p:sldId id="293" r:id="rId29"/>
    <p:sldId id="297" r:id="rId30"/>
    <p:sldId id="298" r:id="rId31"/>
    <p:sldId id="299" r:id="rId32"/>
    <p:sldId id="300" r:id="rId33"/>
    <p:sldId id="326" r:id="rId34"/>
    <p:sldId id="302" r:id="rId35"/>
    <p:sldId id="307" r:id="rId36"/>
    <p:sldId id="308" r:id="rId37"/>
    <p:sldId id="311" r:id="rId38"/>
    <p:sldId id="312" r:id="rId39"/>
    <p:sldId id="327" r:id="rId40"/>
    <p:sldId id="305" r:id="rId41"/>
    <p:sldId id="309" r:id="rId42"/>
    <p:sldId id="313" r:id="rId43"/>
    <p:sldId id="332" r:id="rId44"/>
    <p:sldId id="336" r:id="rId45"/>
    <p:sldId id="329" r:id="rId46"/>
    <p:sldId id="310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79407" autoAdjust="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zh-CN" alt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9FF52225-5A03-4B7F-939B-A809B2BCDDE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4048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B806-0F4A-4A34-A665-93B10987B504}" type="datetimeFigureOut">
              <a:rPr lang="zh-CN" altLang="en-US" smtClean="0"/>
              <a:t>2020/8/13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8674C-FE44-428E-8F35-0A4F5D1D46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29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上述第一、二个图，分别以</a:t>
            </a:r>
            <a:r>
              <a:rPr lang="en-US" altLang="zh-CN" dirty="0" smtClean="0"/>
              <a:t>Y</a:t>
            </a:r>
            <a:r>
              <a:rPr lang="zh-CN" altLang="en-US" dirty="0" smtClean="0"/>
              <a:t>和</a:t>
            </a:r>
            <a:r>
              <a:rPr lang="en-US" altLang="zh-CN" dirty="0" smtClean="0"/>
              <a:t>X</a:t>
            </a:r>
            <a:r>
              <a:rPr lang="zh-CN" altLang="en-US" dirty="0" smtClean="0"/>
              <a:t>作为中间点。不可能以</a:t>
            </a:r>
            <a:r>
              <a:rPr lang="en-US" altLang="zh-CN" dirty="0" smtClean="0"/>
              <a:t>Z</a:t>
            </a:r>
            <a:r>
              <a:rPr lang="zh-CN" altLang="en-US" dirty="0" smtClean="0"/>
              <a:t>作为中间点，否则</a:t>
            </a:r>
            <a:r>
              <a:rPr lang="en-US" altLang="zh-CN" dirty="0" smtClean="0"/>
              <a:t>X</a:t>
            </a:r>
            <a:r>
              <a:rPr lang="zh-CN" altLang="en-US" dirty="0" smtClean="0"/>
              <a:t>到</a:t>
            </a:r>
            <a:r>
              <a:rPr lang="en-US" altLang="zh-CN" dirty="0" smtClean="0"/>
              <a:t>Z</a:t>
            </a:r>
            <a:r>
              <a:rPr lang="zh-CN" altLang="en-US" dirty="0" smtClean="0"/>
              <a:t>的距离肯定小于</a:t>
            </a:r>
            <a:r>
              <a:rPr lang="en-US" altLang="zh-CN" dirty="0" smtClean="0"/>
              <a:t>X</a:t>
            </a:r>
            <a:r>
              <a:rPr lang="zh-CN" altLang="en-US" dirty="0" smtClean="0"/>
              <a:t>到</a:t>
            </a:r>
            <a:r>
              <a:rPr lang="en-US" altLang="zh-CN" dirty="0" smtClean="0"/>
              <a:t>Y</a:t>
            </a:r>
            <a:r>
              <a:rPr lang="zh-CN" altLang="en-US" dirty="0" smtClean="0"/>
              <a:t>的距离。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858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算</a:t>
            </a:r>
            <a:r>
              <a:rPr lang="en-US" altLang="zh-CN" dirty="0" smtClean="0"/>
              <a:t>X</a:t>
            </a:r>
            <a:r>
              <a:rPr lang="zh-CN" altLang="en-US" dirty="0" smtClean="0"/>
              <a:t>到</a:t>
            </a:r>
            <a:r>
              <a:rPr lang="en-US" altLang="zh-CN" dirty="0" smtClean="0"/>
              <a:t>Y</a:t>
            </a:r>
            <a:r>
              <a:rPr lang="zh-CN" altLang="en-US" dirty="0" smtClean="0"/>
              <a:t>加</a:t>
            </a:r>
            <a:r>
              <a:rPr lang="en-US" altLang="zh-CN" dirty="0" smtClean="0"/>
              <a:t>Y</a:t>
            </a:r>
            <a:r>
              <a:rPr lang="zh-CN" altLang="en-US" dirty="0" smtClean="0"/>
              <a:t>到</a:t>
            </a:r>
            <a:r>
              <a:rPr lang="en-US" altLang="zh-CN" dirty="0" smtClean="0"/>
              <a:t>Z</a:t>
            </a:r>
            <a:r>
              <a:rPr lang="zh-CN" altLang="en-US" dirty="0" smtClean="0"/>
              <a:t>的距离：以</a:t>
            </a:r>
            <a:r>
              <a:rPr lang="en-US" altLang="zh-CN" dirty="0" smtClean="0"/>
              <a:t>Y</a:t>
            </a:r>
            <a:r>
              <a:rPr lang="zh-CN" altLang="en-US" dirty="0" smtClean="0"/>
              <a:t>为中间结点时</a:t>
            </a:r>
            <a:r>
              <a:rPr lang="en-US" altLang="zh-CN" dirty="0" smtClean="0"/>
              <a:t>=|XY|+|YZ|</a:t>
            </a:r>
            <a:r>
              <a:rPr lang="zh-CN" altLang="en-US" dirty="0" smtClean="0"/>
              <a:t>；以</a:t>
            </a:r>
            <a:r>
              <a:rPr lang="en-US" altLang="zh-CN" dirty="0" smtClean="0"/>
              <a:t>X</a:t>
            </a:r>
            <a:r>
              <a:rPr lang="zh-CN" altLang="en-US" dirty="0" smtClean="0"/>
              <a:t>为中间结点时</a:t>
            </a:r>
            <a:r>
              <a:rPr lang="en-US" altLang="zh-CN" dirty="0" smtClean="0"/>
              <a:t>=|XY|+|YZ|=|XY|+|YX|+|XZ|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353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第二种情况（以</a:t>
            </a:r>
            <a:r>
              <a:rPr lang="en-US" altLang="zh-CN" dirty="0" smtClean="0"/>
              <a:t>X</a:t>
            </a:r>
            <a:r>
              <a:rPr lang="zh-CN" altLang="en-US" dirty="0" smtClean="0"/>
              <a:t>为中间点）可以归约为第三种情况。换言之，下页</a:t>
            </a:r>
            <a:r>
              <a:rPr lang="en-US" altLang="zh-CN" dirty="0" smtClean="0"/>
              <a:t>PPT</a:t>
            </a:r>
            <a:r>
              <a:rPr lang="zh-CN" altLang="en-US" dirty="0" smtClean="0"/>
              <a:t>中</a:t>
            </a:r>
            <a:r>
              <a:rPr lang="en-US" altLang="zh-CN" dirty="0" smtClean="0"/>
              <a:t>|</a:t>
            </a:r>
            <a:r>
              <a:rPr lang="en-US" altLang="zh-CN" dirty="0" err="1" smtClean="0"/>
              <a:t>Xa</a:t>
            </a:r>
            <a:r>
              <a:rPr lang="en-US" altLang="zh-CN" dirty="0" smtClean="0"/>
              <a:t>|=0</a:t>
            </a:r>
            <a:r>
              <a:rPr lang="zh-CN" altLang="en-US" dirty="0" smtClean="0"/>
              <a:t>时，就变成第二种情况。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7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第一次遍历树，记录了三个最值：最远，第二远，第三远。这三个“最值”分属于三棵不同的子树。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805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第二次遍历，记录第四个最值，比较四个最值得出以</a:t>
            </a:r>
            <a:r>
              <a:rPr lang="en-US" altLang="zh-CN" dirty="0" smtClean="0"/>
              <a:t>a</a:t>
            </a:r>
            <a:r>
              <a:rPr lang="zh-CN" altLang="en-US" dirty="0" smtClean="0"/>
              <a:t>为中间点的解。注意，最值数量至少为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个，如果少于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个，比如</a:t>
            </a:r>
            <a:r>
              <a:rPr lang="en-US" altLang="zh-CN" dirty="0" smtClean="0"/>
              <a:t>a</a:t>
            </a:r>
            <a:r>
              <a:rPr lang="zh-CN" altLang="en-US" dirty="0" smtClean="0"/>
              <a:t>是在一条链上的中间点，则这个</a:t>
            </a:r>
            <a:r>
              <a:rPr lang="en-US" altLang="zh-CN" dirty="0" smtClean="0"/>
              <a:t>a</a:t>
            </a:r>
            <a:r>
              <a:rPr lang="zh-CN" altLang="en-US" dirty="0" smtClean="0"/>
              <a:t>结点不能参与最优解的角逐。</a:t>
            </a:r>
            <a:endParaRPr lang="en-US" altLang="zh-CN" dirty="0" smtClean="0"/>
          </a:p>
          <a:p>
            <a:r>
              <a:rPr lang="zh-CN" altLang="en-US" dirty="0" smtClean="0"/>
              <a:t>从根结点出发，根结点没有第四个最值。不断往下遍历，保证了访问到某一个结点的时候，其父亲结点已经被访问过了。换言之，父结点如果有第四个最值，就已经求出来了。</a:t>
            </a:r>
            <a:endParaRPr lang="en-US" altLang="zh-CN" dirty="0" smtClean="0"/>
          </a:p>
          <a:p>
            <a:r>
              <a:rPr lang="zh-CN" altLang="en-US" dirty="0" smtClean="0"/>
              <a:t>此次遍历时，对于点</a:t>
            </a:r>
            <a:r>
              <a:rPr lang="en-US" altLang="zh-CN" dirty="0" smtClean="0"/>
              <a:t>a</a:t>
            </a:r>
            <a:r>
              <a:rPr lang="zh-CN" altLang="en-US" dirty="0" smtClean="0"/>
              <a:t>，检查其父亲结点，只需求出到其父亲结点的最远的，且不在以</a:t>
            </a:r>
            <a:r>
              <a:rPr lang="en-US" altLang="zh-CN" dirty="0" smtClean="0"/>
              <a:t>a</a:t>
            </a:r>
            <a:r>
              <a:rPr lang="zh-CN" altLang="en-US" dirty="0" smtClean="0"/>
              <a:t>为根的子树中的那点</a:t>
            </a:r>
            <a:r>
              <a:rPr lang="en-US" altLang="zh-CN" dirty="0" smtClean="0"/>
              <a:t>x</a:t>
            </a:r>
            <a:r>
              <a:rPr lang="zh-CN" altLang="en-US" dirty="0" smtClean="0"/>
              <a:t>即可。这个点</a:t>
            </a:r>
            <a:r>
              <a:rPr lang="en-US" altLang="zh-CN" dirty="0" smtClean="0"/>
              <a:t>x</a:t>
            </a:r>
            <a:r>
              <a:rPr lang="zh-CN" altLang="en-US" dirty="0" smtClean="0"/>
              <a:t>，可能在父结点的另外的孩子（不是孩子</a:t>
            </a:r>
            <a:r>
              <a:rPr lang="en-US" altLang="zh-CN" dirty="0" smtClean="0"/>
              <a:t>a</a:t>
            </a:r>
            <a:r>
              <a:rPr lang="zh-CN" altLang="en-US" dirty="0" smtClean="0"/>
              <a:t>）的分支中，也可能在爷爷（父结点的父结点）方向。不论如何，因为父结点已经访问过，所以这些信息已经求出来了。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266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题目隐含</a:t>
            </a:r>
            <a:r>
              <a:rPr lang="en-US" altLang="zh-CN" dirty="0" smtClean="0"/>
              <a:t>P</a:t>
            </a:r>
            <a:r>
              <a:rPr lang="zh-CN" altLang="en-US" dirty="0" smtClean="0"/>
              <a:t>个点要连续，如果不连续，那这棵树不就散</a:t>
            </a:r>
            <a:r>
              <a:rPr lang="zh-CN" altLang="en-US" smtClean="0"/>
              <a:t>了。（不需要连续的话，直接贪心就好了。）</a:t>
            </a:r>
            <a:endParaRPr lang="en-US" altLang="zh-CN" dirty="0" smtClean="0"/>
          </a:p>
          <a:p>
            <a:r>
              <a:rPr lang="en-US" altLang="zh-CN" dirty="0" smtClean="0"/>
              <a:t>P</a:t>
            </a:r>
            <a:r>
              <a:rPr lang="zh-CN" altLang="en-US" dirty="0" smtClean="0"/>
              <a:t>个结点要连续，而且“根结点”一定要选。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59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/>
              <a:t>f[</a:t>
            </a:r>
            <a:r>
              <a:rPr lang="en-US" altLang="zh-CN" sz="1200" dirty="0" err="1" smtClean="0"/>
              <a:t>i</a:t>
            </a:r>
            <a:r>
              <a:rPr lang="en-US" altLang="zh-CN" sz="1200" dirty="0" smtClean="0"/>
              <a:t>][j]</a:t>
            </a:r>
            <a:r>
              <a:rPr lang="zh-CN" altLang="en-US" sz="1200" dirty="0" smtClean="0"/>
              <a:t>＝</a:t>
            </a:r>
            <a:r>
              <a:rPr lang="en-US" altLang="zh-CN" sz="1200" dirty="0" smtClean="0"/>
              <a:t>max</a:t>
            </a:r>
            <a:r>
              <a:rPr lang="zh-CN" altLang="en-US" sz="1200" dirty="0" smtClean="0"/>
              <a:t>｛</a:t>
            </a:r>
            <a:r>
              <a:rPr lang="en-US" altLang="zh-CN" sz="1200" dirty="0" smtClean="0"/>
              <a:t>f[</a:t>
            </a:r>
            <a:r>
              <a:rPr lang="en-US" altLang="zh-CN" sz="1200" dirty="0" err="1" smtClean="0"/>
              <a:t>i_left</a:t>
            </a:r>
            <a:r>
              <a:rPr lang="en-US" altLang="zh-CN" sz="1200" dirty="0" smtClean="0"/>
              <a:t>][k]+f[</a:t>
            </a:r>
            <a:r>
              <a:rPr lang="en-US" altLang="zh-CN" sz="1200" dirty="0" err="1" smtClean="0"/>
              <a:t>i_right</a:t>
            </a:r>
            <a:r>
              <a:rPr lang="en-US" altLang="zh-CN" sz="1200" dirty="0" smtClean="0"/>
              <a:t>][j-1-k]</a:t>
            </a:r>
            <a:r>
              <a:rPr lang="zh-CN" altLang="en-US" sz="1200" dirty="0" smtClean="0"/>
              <a:t>｝</a:t>
            </a:r>
            <a:r>
              <a:rPr lang="en-US" altLang="zh-CN" sz="1200" dirty="0" smtClean="0">
                <a:solidFill>
                  <a:srgbClr val="FF0000"/>
                </a:solidFill>
              </a:rPr>
              <a:t>+value[</a:t>
            </a:r>
            <a:r>
              <a:rPr lang="en-US" altLang="zh-CN" sz="1200" dirty="0" err="1" smtClean="0">
                <a:solidFill>
                  <a:srgbClr val="FF0000"/>
                </a:solidFill>
              </a:rPr>
              <a:t>i</a:t>
            </a:r>
            <a:r>
              <a:rPr lang="en-US" altLang="zh-CN" sz="1200" dirty="0" smtClean="0">
                <a:solidFill>
                  <a:srgbClr val="FF0000"/>
                </a:solidFill>
              </a:rPr>
              <a:t>]</a:t>
            </a:r>
            <a:r>
              <a:rPr lang="zh-CN" altLang="en-US" sz="1200" dirty="0" smtClean="0">
                <a:solidFill>
                  <a:srgbClr val="FF0000"/>
                </a:solidFill>
              </a:rPr>
              <a:t>，后面</a:t>
            </a:r>
            <a:r>
              <a:rPr lang="en-US" altLang="zh-CN" sz="1200" dirty="0" smtClean="0">
                <a:solidFill>
                  <a:srgbClr val="FF0000"/>
                </a:solidFill>
              </a:rPr>
              <a:t>+value[</a:t>
            </a:r>
            <a:r>
              <a:rPr lang="en-US" altLang="zh-CN" sz="1200" dirty="0" err="1" smtClean="0">
                <a:solidFill>
                  <a:srgbClr val="FF0000"/>
                </a:solidFill>
              </a:rPr>
              <a:t>i</a:t>
            </a:r>
            <a:r>
              <a:rPr lang="en-US" altLang="zh-CN" sz="1200" dirty="0" smtClean="0">
                <a:solidFill>
                  <a:srgbClr val="FF0000"/>
                </a:solidFill>
              </a:rPr>
              <a:t>]</a:t>
            </a:r>
            <a:r>
              <a:rPr lang="zh-CN" altLang="en-US" sz="1200" dirty="0" smtClean="0">
                <a:solidFill>
                  <a:srgbClr val="FF0000"/>
                </a:solidFill>
              </a:rPr>
              <a:t>是我补充的，原课件没有。</a:t>
            </a:r>
            <a:endParaRPr lang="en-US" altLang="zh-CN" dirty="0" smtClean="0"/>
          </a:p>
          <a:p>
            <a:r>
              <a:rPr lang="en-US" altLang="zh-CN" dirty="0" smtClean="0"/>
              <a:t>f[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][j]</a:t>
            </a:r>
            <a:r>
              <a:rPr lang="zh-CN" altLang="en-US" dirty="0" smtClean="0"/>
              <a:t>的定义中，结点</a:t>
            </a:r>
            <a:r>
              <a:rPr lang="en-US" altLang="zh-CN" dirty="0" err="1" smtClean="0"/>
              <a:t>i</a:t>
            </a:r>
            <a:r>
              <a:rPr lang="zh-CN" altLang="en-US" dirty="0" smtClean="0"/>
              <a:t>为子树的根，是一定要保留的，所以孩子结点一共只需要保留</a:t>
            </a:r>
            <a:r>
              <a:rPr lang="en-US" altLang="zh-CN" dirty="0" smtClean="0"/>
              <a:t>j-1</a:t>
            </a:r>
            <a:r>
              <a:rPr lang="zh-CN" altLang="en-US" dirty="0" smtClean="0"/>
              <a:t>个结点。</a:t>
            </a:r>
            <a:endParaRPr lang="en-US" altLang="zh-CN" dirty="0" smtClean="0"/>
          </a:p>
          <a:p>
            <a:r>
              <a:rPr lang="zh-CN" altLang="en-US" dirty="0" smtClean="0"/>
              <a:t>边界指的是每个结点选择保留</a:t>
            </a:r>
            <a:r>
              <a:rPr lang="en-US" altLang="zh-CN" dirty="0" smtClean="0"/>
              <a:t>0</a:t>
            </a:r>
            <a:r>
              <a:rPr lang="zh-CN" altLang="en-US" dirty="0" smtClean="0"/>
              <a:t>个和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个的情况，而不是指叶结点。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803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把没有先修课的课强制规定一门空的先修课，其实就是加一个超级根结点，把森林里的所有树合并。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15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费用，即背包的体积。在本题中，费用就是选课的数量。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877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换言之，边界到</a:t>
            </a:r>
            <a:r>
              <a:rPr lang="en-US" altLang="zh-CN" dirty="0" smtClean="0"/>
              <a:t>1</a:t>
            </a:r>
            <a:r>
              <a:rPr lang="zh-CN" altLang="en-US" dirty="0" smtClean="0"/>
              <a:t>而不是到</a:t>
            </a:r>
            <a:r>
              <a:rPr lang="en-US" altLang="zh-CN" dirty="0" smtClean="0"/>
              <a:t>0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674C-FE44-428E-8F35-0A4F5D1D465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3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147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6148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149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6150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1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2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3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4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59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4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69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1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2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3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4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5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6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7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8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79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0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1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2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3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4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5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6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7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8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89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0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1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2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3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4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5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6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7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8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199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200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201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202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6203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04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05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06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20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620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0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621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621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6213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214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215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974D062-184E-49A9-BE4E-BBC3A928252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8D35D-DAAA-480F-BDDE-4C8704F2D56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180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A84EC-37C3-4232-8BFC-2D91A8B802E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526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35F02-921D-418B-9E8F-1C7A2870B01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669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71FFE-24B5-4D6B-91BD-E76AC2AB7F0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992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44723-A655-45A6-B01C-14E228A3B79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8871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39C2F-C244-4E6A-80DB-E684ABC38FA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044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46462-6C11-4054-8494-30FC72AECC0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882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CC5BB-BB76-4BBA-8327-EE92F2B96CE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473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D8D84-67A6-49EB-97DF-CAC51A50E39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100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B266E-60D3-400C-987E-F066E590DA3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941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5124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512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2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2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2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2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3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147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514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4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5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6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7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17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7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17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518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8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8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183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184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8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CN"/>
          </a:p>
        </p:txBody>
      </p:sp>
      <p:sp>
        <p:nvSpPr>
          <p:cNvPr id="518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CN"/>
          </a:p>
        </p:txBody>
      </p:sp>
      <p:sp>
        <p:nvSpPr>
          <p:cNvPr id="518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8387A319-14A5-4FAC-91DB-9C9DB163450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 b="1">
          <a:solidFill>
            <a:srgbClr val="000000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kumimoji="1" sz="32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kumimoji="1" sz="2800" b="1">
          <a:solidFill>
            <a:srgbClr val="000000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kumimoji="1" sz="2400" b="1">
          <a:solidFill>
            <a:srgbClr val="000000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kumimoji="1" sz="2000" b="1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900113" y="1484313"/>
            <a:ext cx="7772401" cy="1143000"/>
          </a:xfrm>
        </p:spPr>
        <p:txBody>
          <a:bodyPr/>
          <a:lstStyle/>
          <a:p>
            <a:pPr algn="ctr"/>
            <a:r>
              <a:rPr lang="zh-CN" altLang="en-US">
                <a:latin typeface="Times New Roman" pitchFamily="18" charset="0"/>
                <a:ea typeface="黑体" pitchFamily="2" charset="-122"/>
              </a:rPr>
              <a:t>树型动态规划</a:t>
            </a:r>
            <a:endParaRPr lang="zh-CN" altLang="en-US">
              <a:ea typeface="黑体" pitchFamily="2" charset="-122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940425" y="5013325"/>
            <a:ext cx="2303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000000"/>
                </a:solidFill>
              </a:rPr>
              <a:t>JSOI2010</a:t>
            </a:r>
            <a:r>
              <a:rPr lang="zh-CN" altLang="en-US" sz="2000" b="1">
                <a:solidFill>
                  <a:srgbClr val="000000"/>
                </a:solidFill>
              </a:rPr>
              <a:t>冬令营</a:t>
            </a:r>
            <a:endParaRPr kumimoji="0" lang="zh-CN" altLang="en-US" sz="20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动态规划</a:t>
            </a:r>
          </a:p>
        </p:txBody>
      </p:sp>
      <p:sp>
        <p:nvSpPr>
          <p:cNvPr id="1105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问题可以分解成若干相互联系的阶段，在每一个阶段都要做出决策，全部过程的决策是一个决策序列。要使整个活动的总体效果达到最优的问题，称为多阶段决策问题。动态规划就是解决多阶段决策最优化问题的一种思想方法。</a:t>
            </a: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动态规划</a:t>
            </a:r>
          </a:p>
        </p:txBody>
      </p:sp>
      <p:sp>
        <p:nvSpPr>
          <p:cNvPr id="1126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阶段</a:t>
            </a:r>
            <a:r>
              <a:rPr lang="zh-CN" altLang="en-US" sz="2800" dirty="0"/>
              <a:t>：将所给问题的过程，按时间或空间特征分解成若干相互联系的阶段，以便按次序去求每阶段的解。 </a:t>
            </a:r>
          </a:p>
          <a:p>
            <a:pPr>
              <a:lnSpc>
                <a:spcPct val="8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状态</a:t>
            </a:r>
            <a:r>
              <a:rPr lang="zh-CN" altLang="en-US" sz="2800" dirty="0"/>
              <a:t>：各阶段开始时的客观条件叫做状态。 </a:t>
            </a:r>
          </a:p>
          <a:p>
            <a:pPr>
              <a:lnSpc>
                <a:spcPct val="80000"/>
              </a:lnSpc>
            </a:pP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决策</a:t>
            </a:r>
            <a:r>
              <a:rPr lang="zh-CN" altLang="en-US" sz="2800" dirty="0"/>
              <a:t>：当各段的状态取定以后，就可以做出不同的决定，从而确定下一阶段的状态，这种决定称为决策。 </a:t>
            </a:r>
          </a:p>
          <a:p>
            <a:pPr>
              <a:lnSpc>
                <a:spcPct val="80000"/>
              </a:lnSpc>
            </a:pPr>
            <a:r>
              <a:rPr lang="zh-CN" altLang="en-US" sz="2800" dirty="0" smtClean="0">
                <a:solidFill>
                  <a:srgbClr val="FF0000"/>
                </a:solidFill>
              </a:rPr>
              <a:t>策略</a:t>
            </a:r>
            <a:r>
              <a:rPr lang="zh-CN" altLang="en-US" sz="2800" dirty="0"/>
              <a:t>：由开始到终点的全过程中，由每段决策组成的决策序列称为全过程策略，简称策略。 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动态规划</a:t>
            </a:r>
          </a:p>
        </p:txBody>
      </p:sp>
      <p:sp>
        <p:nvSpPr>
          <p:cNvPr id="1126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800" dirty="0" smtClean="0">
                <a:solidFill>
                  <a:srgbClr val="FF0000"/>
                </a:solidFill>
              </a:rPr>
              <a:t>状态</a:t>
            </a:r>
            <a:r>
              <a:rPr lang="zh-CN" altLang="en-US" sz="2800" dirty="0">
                <a:solidFill>
                  <a:srgbClr val="FF0000"/>
                </a:solidFill>
              </a:rPr>
              <a:t>转移方程</a:t>
            </a:r>
            <a:r>
              <a:rPr lang="zh-CN" altLang="en-US" sz="2800" dirty="0"/>
              <a:t>：前一阶段的终点就是后一阶段的起点，前一阶段的决策选择导出了后一阶段的状态，这种关系描述了由</a:t>
            </a:r>
            <a:r>
              <a:rPr lang="en-US" altLang="zh-CN" sz="2800" dirty="0"/>
              <a:t>k</a:t>
            </a:r>
            <a:r>
              <a:rPr lang="zh-CN" altLang="en-US" sz="2800" dirty="0"/>
              <a:t>阶段到</a:t>
            </a:r>
            <a:r>
              <a:rPr lang="en-US" altLang="zh-CN" sz="2800" dirty="0"/>
              <a:t>k+1</a:t>
            </a:r>
            <a:r>
              <a:rPr lang="zh-CN" altLang="en-US" sz="2800" dirty="0"/>
              <a:t>阶段状态的演变规律，称为状态转移方程。 </a:t>
            </a:r>
          </a:p>
          <a:p>
            <a:pPr>
              <a:lnSpc>
                <a:spcPct val="80000"/>
              </a:lnSpc>
            </a:pP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目标函数与最优化概念</a:t>
            </a:r>
            <a:r>
              <a:rPr lang="zh-CN" altLang="en-US" sz="2800" dirty="0"/>
              <a:t>：目标函数是衡量多阶段决策过程优劣的准则。最优化概念是在一定条件下找到一个途径，经过按题目具体性质所确定的运算以后，使全过程的总效益达到最优。 </a:t>
            </a:r>
          </a:p>
        </p:txBody>
      </p:sp>
    </p:spTree>
    <p:extLst>
      <p:ext uri="{BB962C8B-B14F-4D97-AF65-F5344CB8AC3E}">
        <p14:creationId xmlns:p14="http://schemas.microsoft.com/office/powerpoint/2010/main" val="11012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动态规划</a:t>
            </a:r>
          </a:p>
        </p:txBody>
      </p:sp>
      <p:sp>
        <p:nvSpPr>
          <p:cNvPr id="1075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最优子结构</a:t>
            </a:r>
            <a:r>
              <a:rPr lang="zh-CN" altLang="en-US" dirty="0"/>
              <a:t>：一个最优化策略的子策略总是最优的。</a:t>
            </a:r>
          </a:p>
          <a:p>
            <a:endParaRPr lang="zh-CN" altLang="en-US" dirty="0"/>
          </a:p>
          <a:p>
            <a:r>
              <a:rPr lang="zh-CN" altLang="en-US" dirty="0">
                <a:solidFill>
                  <a:srgbClr val="FF0000"/>
                </a:solidFill>
              </a:rPr>
              <a:t>无后效性</a:t>
            </a:r>
            <a:r>
              <a:rPr lang="zh-CN" altLang="en-US" dirty="0"/>
              <a:t>：当前决策与过去状态无关。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引言</a:t>
            </a:r>
          </a:p>
        </p:txBody>
      </p:sp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因为树可以描述比较复杂的关系，这对选手分析问题的能力有较高的要求，在寻找最优子结构、组织状态时往往需要创造性思维，而且树型动态规划对数学要求不高，不涉及单调性优化等方面，所以竞赛中往往将它作为侧重考察选手分析思考能力的题型出现。</a:t>
            </a: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引言</a:t>
            </a:r>
          </a:p>
        </p:txBody>
      </p:sp>
      <p:sp>
        <p:nvSpPr>
          <p:cNvPr id="450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大多数动规都是在一维二维这种规则的背景下的，可以解决的问题比较局限，而树作为一种特殊的图，可以描述比较复杂的关系，再加上树的递归定义，是一种非常合适动规的框架，树型动态规划就成为动规中很特殊的一种类型。</a:t>
            </a: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树</a:t>
            </a:r>
          </a:p>
        </p:txBody>
      </p:sp>
      <p:sp>
        <p:nvSpPr>
          <p:cNvPr id="1085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766050" cy="4114800"/>
          </a:xfrm>
        </p:spPr>
        <p:txBody>
          <a:bodyPr/>
          <a:lstStyle/>
          <a:p>
            <a:r>
              <a:rPr lang="zh-CN" altLang="en-US" dirty="0"/>
              <a:t>有</a:t>
            </a:r>
            <a:r>
              <a:rPr lang="en-US" altLang="zh-CN" dirty="0"/>
              <a:t>n</a:t>
            </a:r>
            <a:r>
              <a:rPr lang="zh-CN" altLang="en-US" dirty="0"/>
              <a:t>个点，</a:t>
            </a:r>
            <a:r>
              <a:rPr lang="en-US" altLang="zh-CN" dirty="0"/>
              <a:t>n-1</a:t>
            </a:r>
            <a:r>
              <a:rPr lang="zh-CN" altLang="en-US" dirty="0"/>
              <a:t>条边的无向图，任意两顶点间可</a:t>
            </a:r>
            <a:r>
              <a:rPr lang="zh-CN" altLang="en-US" dirty="0" smtClean="0"/>
              <a:t>达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zh-CN" altLang="en-US" dirty="0"/>
              <a:t>无向图中任意两个点间有且只有一条</a:t>
            </a:r>
            <a:r>
              <a:rPr lang="zh-CN" altLang="en-US" dirty="0" smtClean="0"/>
              <a:t>路。</a:t>
            </a:r>
            <a:endParaRPr lang="zh-CN" altLang="en-US" dirty="0"/>
          </a:p>
          <a:p>
            <a:r>
              <a:rPr lang="zh-CN" altLang="en-US" dirty="0"/>
              <a:t>一个点至多有一个前趋，但可以有多个</a:t>
            </a:r>
            <a:r>
              <a:rPr lang="zh-CN" altLang="en-US" dirty="0" smtClean="0"/>
              <a:t>后继。</a:t>
            </a:r>
            <a:endParaRPr lang="zh-CN" altLang="en-US" dirty="0"/>
          </a:p>
          <a:p>
            <a:r>
              <a:rPr lang="zh-CN" altLang="en-US" dirty="0" smtClean="0"/>
              <a:t>无向图</a:t>
            </a:r>
            <a:r>
              <a:rPr lang="zh-CN" altLang="en-US" dirty="0"/>
              <a:t>中没有</a:t>
            </a:r>
            <a:r>
              <a:rPr lang="zh-CN" altLang="en-US" dirty="0" smtClean="0"/>
              <a:t>环。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引例、问题描述 </a:t>
            </a:r>
          </a:p>
        </p:txBody>
      </p:sp>
      <p:sp>
        <p:nvSpPr>
          <p:cNvPr id="430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/>
              <a:t>   给定一棵树，树的每个结点有一个权值，要求从中选出一些</a:t>
            </a:r>
            <a:r>
              <a:rPr lang="zh-CN" altLang="en-US" dirty="0">
                <a:solidFill>
                  <a:srgbClr val="FF0000"/>
                </a:solidFill>
              </a:rPr>
              <a:t>不相邻</a:t>
            </a:r>
            <a:r>
              <a:rPr lang="zh-CN" altLang="en-US" dirty="0"/>
              <a:t>的点，使选出的结点权值和最大。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引例、问题分析</a:t>
            </a:r>
          </a:p>
        </p:txBody>
      </p:sp>
      <p:sp>
        <p:nvSpPr>
          <p:cNvPr id="1136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首先要给这棵树选一个根，明确了父子关系才有动规的顺序。本题没有特殊要求，只要任意选择一个点作根就可以了。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引例、确定状态</a:t>
            </a:r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用</a:t>
            </a:r>
            <a:r>
              <a:rPr lang="en-US" altLang="zh-CN"/>
              <a:t>f[i][0]</a:t>
            </a:r>
            <a:r>
              <a:rPr lang="zh-CN" altLang="en-US"/>
              <a:t>表示不选</a:t>
            </a:r>
            <a:r>
              <a:rPr lang="en-US" altLang="zh-CN"/>
              <a:t>i</a:t>
            </a:r>
            <a:r>
              <a:rPr lang="zh-CN" altLang="en-US"/>
              <a:t>时，以</a:t>
            </a:r>
            <a:r>
              <a:rPr lang="en-US" altLang="zh-CN"/>
              <a:t>i</a:t>
            </a:r>
            <a:r>
              <a:rPr lang="zh-CN" altLang="en-US"/>
              <a:t>为根子树的最大权值；用</a:t>
            </a:r>
            <a:r>
              <a:rPr lang="en-US" altLang="zh-CN"/>
              <a:t>f[i][1]</a:t>
            </a:r>
            <a:r>
              <a:rPr lang="zh-CN" altLang="en-US"/>
              <a:t>表示选择</a:t>
            </a:r>
            <a:r>
              <a:rPr lang="en-US" altLang="zh-CN"/>
              <a:t>i</a:t>
            </a:r>
            <a:r>
              <a:rPr lang="zh-CN" altLang="en-US"/>
              <a:t>时，以</a:t>
            </a:r>
            <a:r>
              <a:rPr lang="en-US" altLang="zh-CN"/>
              <a:t>i</a:t>
            </a:r>
            <a:r>
              <a:rPr lang="zh-CN" altLang="en-US"/>
              <a:t>为根子树的最大值。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引例、状态转移</a:t>
            </a:r>
          </a:p>
        </p:txBody>
      </p:sp>
      <p:sp>
        <p:nvSpPr>
          <p:cNvPr id="512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f[i][0]=sum(max(f[j][0],f[j][1]))</a:t>
            </a:r>
          </a:p>
          <a:p>
            <a:endParaRPr lang="zh-CN" altLang="en-US"/>
          </a:p>
          <a:p>
            <a:r>
              <a:rPr lang="en-US" altLang="zh-CN"/>
              <a:t>f[i][1]=sum(f[j][0])+v[i]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引例、两种实现方式</a:t>
            </a:r>
          </a:p>
        </p:txBody>
      </p:sp>
      <p:sp>
        <p:nvSpPr>
          <p:cNvPr id="460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记忆划搜索：易于实现，但可能会爆</a:t>
            </a:r>
            <a:r>
              <a:rPr lang="zh-CN" altLang="en-US" dirty="0" smtClean="0"/>
              <a:t>栈。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拓扑排序＋动规：实现起来比较</a:t>
            </a:r>
            <a:r>
              <a:rPr lang="zh-CN" altLang="en-US" dirty="0" smtClean="0"/>
              <a:t>麻烦。</a:t>
            </a:r>
            <a:endParaRPr lang="zh-CN" altLang="en-US" dirty="0"/>
          </a:p>
          <a:p>
            <a:endParaRPr lang="zh-CN" altLang="en-US" dirty="0"/>
          </a:p>
          <a:p>
            <a:pPr>
              <a:buFont typeface="Wingdings" pitchFamily="2" charset="2"/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引例、两种实现方式</a:t>
            </a:r>
          </a:p>
        </p:txBody>
      </p:sp>
      <p:sp>
        <p:nvSpPr>
          <p:cNvPr id="481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实现方式的选择因题而异，对于本题，首先要保证程序不会出错。但一般来说，在保证正确的前提下，记忆划搜索更加易于实现，且在对于复杂的题目，记忆划搜索更加直观，便于思考。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引例、小结</a:t>
            </a:r>
            <a:endParaRPr lang="en-US" altLang="zh-CN"/>
          </a:p>
        </p:txBody>
      </p:sp>
      <p:sp>
        <p:nvSpPr>
          <p:cNvPr id="1003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dirty="0"/>
              <a:t>动态规划都需要一个决策序列，而许多题目的树是无序给出的，要做动规，我们要选择好合适的根</a:t>
            </a:r>
            <a:r>
              <a:rPr lang="zh-CN" altLang="en-US" sz="2800" dirty="0" smtClean="0"/>
              <a:t>。</a:t>
            </a:r>
            <a:endParaRPr lang="zh-CN" altLang="en-US" sz="2800" dirty="0"/>
          </a:p>
          <a:p>
            <a:pPr>
              <a:lnSpc>
                <a:spcPct val="90000"/>
              </a:lnSpc>
            </a:pPr>
            <a:r>
              <a:rPr lang="zh-CN" altLang="en-US" sz="2800" dirty="0"/>
              <a:t>对于大多数树型动态规划问题，都是用一棵子树的根结点编号来作为代表这棵子树的第一维状态，然后再根据需要加维</a:t>
            </a:r>
            <a:r>
              <a:rPr lang="zh-CN" altLang="en-US" sz="2800" dirty="0" smtClean="0"/>
              <a:t>。</a:t>
            </a:r>
            <a:endParaRPr lang="zh-CN" altLang="en-US" sz="2800" dirty="0"/>
          </a:p>
          <a:p>
            <a:pPr>
              <a:lnSpc>
                <a:spcPct val="90000"/>
              </a:lnSpc>
            </a:pPr>
            <a:r>
              <a:rPr lang="zh-CN" altLang="en-US" sz="2800" dirty="0"/>
              <a:t>因为树的特殊结构，任何两个点只有唯一通路，所以很容易满足无后效性。假如本题给定的是图而不是树，那么显然就无法用动规解决了。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例二、问题描述</a:t>
            </a:r>
          </a:p>
        </p:txBody>
      </p:sp>
      <p:sp>
        <p:nvSpPr>
          <p:cNvPr id="409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7416800" cy="3889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</a:t>
            </a:r>
            <a:r>
              <a:rPr lang="zh-CN" altLang="en-US">
                <a:latin typeface="宋体" pitchFamily="2" charset="-122"/>
              </a:rPr>
              <a:t>在一棵结点数不超过</a:t>
            </a:r>
            <a:r>
              <a:rPr lang="en-US" altLang="zh-CN">
                <a:latin typeface="宋体" pitchFamily="2" charset="-122"/>
              </a:rPr>
              <a:t>200,000</a:t>
            </a:r>
            <a:r>
              <a:rPr lang="zh-CN" altLang="en-US">
                <a:latin typeface="宋体" pitchFamily="2" charset="-122"/>
              </a:rPr>
              <a:t>的树中，每条边都有一个长度值，现要求在树中选择</a:t>
            </a:r>
            <a:r>
              <a:rPr lang="en-US" altLang="zh-CN">
                <a:latin typeface="宋体" pitchFamily="2" charset="-122"/>
              </a:rPr>
              <a:t>3</a:t>
            </a:r>
            <a:r>
              <a:rPr lang="zh-CN" altLang="en-US">
                <a:latin typeface="宋体" pitchFamily="2" charset="-122"/>
              </a:rPr>
              <a:t>个点</a:t>
            </a:r>
            <a:r>
              <a:rPr lang="en-US" altLang="zh-CN">
                <a:latin typeface="宋体" pitchFamily="2" charset="-122"/>
              </a:rPr>
              <a:t>X</a:t>
            </a:r>
            <a:r>
              <a:rPr lang="zh-CN" altLang="en-US">
                <a:latin typeface="宋体" pitchFamily="2" charset="-122"/>
              </a:rPr>
              <a:t>、</a:t>
            </a:r>
            <a:r>
              <a:rPr lang="en-US" altLang="zh-CN">
                <a:latin typeface="宋体" pitchFamily="2" charset="-122"/>
              </a:rPr>
              <a:t>Y</a:t>
            </a:r>
            <a:r>
              <a:rPr lang="zh-CN" altLang="en-US">
                <a:latin typeface="宋体" pitchFamily="2" charset="-122"/>
              </a:rPr>
              <a:t>、</a:t>
            </a:r>
            <a:r>
              <a:rPr lang="en-US" altLang="zh-CN">
                <a:latin typeface="宋体" pitchFamily="2" charset="-122"/>
              </a:rPr>
              <a:t>Z</a:t>
            </a:r>
            <a:r>
              <a:rPr lang="zh-CN" altLang="en-US">
                <a:latin typeface="宋体" pitchFamily="2" charset="-122"/>
              </a:rPr>
              <a:t>，满足</a:t>
            </a:r>
            <a:r>
              <a:rPr lang="en-US" altLang="zh-CN">
                <a:latin typeface="宋体" pitchFamily="2" charset="-122"/>
              </a:rPr>
              <a:t>X</a:t>
            </a:r>
            <a:r>
              <a:rPr lang="zh-CN" altLang="en-US">
                <a:latin typeface="宋体" pitchFamily="2" charset="-122"/>
              </a:rPr>
              <a:t>到</a:t>
            </a:r>
            <a:r>
              <a:rPr lang="en-US" altLang="zh-CN">
                <a:latin typeface="宋体" pitchFamily="2" charset="-122"/>
              </a:rPr>
              <a:t>Y</a:t>
            </a:r>
            <a:r>
              <a:rPr lang="zh-CN" altLang="en-US">
                <a:latin typeface="宋体" pitchFamily="2" charset="-122"/>
              </a:rPr>
              <a:t>的距离不大于</a:t>
            </a:r>
            <a:r>
              <a:rPr lang="en-US" altLang="zh-CN">
                <a:latin typeface="宋体" pitchFamily="2" charset="-122"/>
              </a:rPr>
              <a:t>X</a:t>
            </a:r>
            <a:r>
              <a:rPr lang="zh-CN" altLang="en-US">
                <a:latin typeface="宋体" pitchFamily="2" charset="-122"/>
              </a:rPr>
              <a:t>到</a:t>
            </a:r>
            <a:r>
              <a:rPr lang="en-US" altLang="zh-CN">
                <a:latin typeface="宋体" pitchFamily="2" charset="-122"/>
              </a:rPr>
              <a:t>Z</a:t>
            </a:r>
            <a:r>
              <a:rPr lang="zh-CN" altLang="en-US">
                <a:latin typeface="宋体" pitchFamily="2" charset="-122"/>
              </a:rPr>
              <a:t>的距离，且</a:t>
            </a:r>
            <a:r>
              <a:rPr lang="en-US" altLang="zh-CN">
                <a:latin typeface="宋体" pitchFamily="2" charset="-122"/>
              </a:rPr>
              <a:t>X</a:t>
            </a:r>
            <a:r>
              <a:rPr lang="zh-CN" altLang="en-US">
                <a:latin typeface="宋体" pitchFamily="2" charset="-122"/>
              </a:rPr>
              <a:t>到</a:t>
            </a:r>
            <a:r>
              <a:rPr lang="en-US" altLang="zh-CN">
                <a:latin typeface="宋体" pitchFamily="2" charset="-122"/>
              </a:rPr>
              <a:t>Y</a:t>
            </a:r>
            <a:r>
              <a:rPr lang="zh-CN" altLang="en-US">
                <a:latin typeface="宋体" pitchFamily="2" charset="-122"/>
              </a:rPr>
              <a:t>的距离与</a:t>
            </a:r>
            <a:r>
              <a:rPr lang="en-US" altLang="zh-CN">
                <a:latin typeface="宋体" pitchFamily="2" charset="-122"/>
              </a:rPr>
              <a:t>Y</a:t>
            </a:r>
            <a:r>
              <a:rPr lang="zh-CN" altLang="en-US">
                <a:latin typeface="宋体" pitchFamily="2" charset="-122"/>
              </a:rPr>
              <a:t>到</a:t>
            </a:r>
            <a:r>
              <a:rPr lang="en-US" altLang="zh-CN">
                <a:latin typeface="宋体" pitchFamily="2" charset="-122"/>
              </a:rPr>
              <a:t>Z</a:t>
            </a:r>
            <a:r>
              <a:rPr lang="zh-CN" altLang="en-US">
                <a:latin typeface="宋体" pitchFamily="2" charset="-122"/>
              </a:rPr>
              <a:t>的距离之和最大，求这个最大值。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700213"/>
            <a:ext cx="580072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9" name="Rectangle 5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492500" y="4868863"/>
            <a:ext cx="2016125" cy="576262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/>
              <a:t>三种情况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471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908175" y="4365625"/>
            <a:ext cx="2232025" cy="5762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>
                <a:latin typeface="宋体" pitchFamily="2" charset="-122"/>
              </a:rPr>
              <a:t>|XY|+|YZ|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844675"/>
            <a:ext cx="39528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Rectangle 5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427538" y="4365625"/>
            <a:ext cx="30972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altLang="zh-CN" sz="3200" b="1">
                <a:solidFill>
                  <a:srgbClr val="000000"/>
                </a:solidFill>
                <a:latin typeface="宋体" pitchFamily="2" charset="-122"/>
              </a:rPr>
              <a:t>|XY|+|YX|+|XZ|</a:t>
            </a:r>
          </a:p>
        </p:txBody>
      </p:sp>
      <p:grpSp>
        <p:nvGrpSpPr>
          <p:cNvPr id="47110" name="Group 6"/>
          <p:cNvGrpSpPr>
            <a:grpSpLocks/>
          </p:cNvGrpSpPr>
          <p:nvPr/>
        </p:nvGrpSpPr>
        <p:grpSpPr bwMode="auto">
          <a:xfrm>
            <a:off x="2051050" y="1989138"/>
            <a:ext cx="1606550" cy="2952750"/>
            <a:chOff x="2321" y="1456"/>
            <a:chExt cx="1012" cy="327"/>
          </a:xfrm>
        </p:grpSpPr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>
              <a:off x="2321" y="1456"/>
              <a:ext cx="1012" cy="327"/>
            </a:xfrm>
            <a:prstGeom prst="line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2" name="Line 8"/>
            <p:cNvSpPr>
              <a:spLocks noChangeShapeType="1"/>
            </p:cNvSpPr>
            <p:nvPr/>
          </p:nvSpPr>
          <p:spPr bwMode="auto">
            <a:xfrm flipV="1">
              <a:off x="2321" y="1456"/>
              <a:ext cx="1012" cy="327"/>
            </a:xfrm>
            <a:prstGeom prst="line">
              <a:avLst/>
            </a:prstGeom>
            <a:noFill/>
            <a:ln w="889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3708400" y="2924175"/>
            <a:ext cx="935038" cy="288925"/>
          </a:xfrm>
          <a:prstGeom prst="rightArrow">
            <a:avLst>
              <a:gd name="adj1" fmla="val 50000"/>
              <a:gd name="adj2" fmla="val 809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60575"/>
            <a:ext cx="4943475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583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现在只要考虑这一种情况</a:t>
            </a:r>
          </a:p>
          <a:p>
            <a:endParaRPr lang="zh-CN" altLang="en-US"/>
          </a:p>
          <a:p>
            <a:r>
              <a:rPr lang="zh-CN" altLang="en-US"/>
              <a:t>要满足</a:t>
            </a:r>
            <a:r>
              <a:rPr lang="en-US" altLang="zh-CN">
                <a:latin typeface="宋体" pitchFamily="2" charset="-122"/>
              </a:rPr>
              <a:t>|Xa|</a:t>
            </a:r>
            <a:r>
              <a:rPr lang="zh-CN" altLang="en-US">
                <a:latin typeface="宋体" pitchFamily="2" charset="-122"/>
              </a:rPr>
              <a:t>＋</a:t>
            </a:r>
            <a:r>
              <a:rPr lang="en-US" altLang="zh-CN">
                <a:latin typeface="宋体" pitchFamily="2" charset="-122"/>
              </a:rPr>
              <a:t>|aY|</a:t>
            </a:r>
            <a:r>
              <a:rPr lang="zh-CN" altLang="en-US"/>
              <a:t>≦ </a:t>
            </a:r>
            <a:r>
              <a:rPr lang="en-US" altLang="zh-CN">
                <a:latin typeface="宋体" pitchFamily="2" charset="-122"/>
              </a:rPr>
              <a:t>|Xa|+|aZ|</a:t>
            </a:r>
          </a:p>
          <a:p>
            <a:endParaRPr lang="en-US" altLang="zh-CN">
              <a:latin typeface="宋体" pitchFamily="2" charset="-122"/>
            </a:endParaRPr>
          </a:p>
          <a:p>
            <a:r>
              <a:rPr lang="en-US" altLang="zh-CN">
                <a:latin typeface="宋体" pitchFamily="2" charset="-122"/>
              </a:rPr>
              <a:t>|Xa|</a:t>
            </a:r>
            <a:r>
              <a:rPr lang="zh-CN" altLang="en-US">
                <a:latin typeface="宋体" pitchFamily="2" charset="-122"/>
              </a:rPr>
              <a:t>＋</a:t>
            </a:r>
            <a:r>
              <a:rPr lang="en-US" altLang="zh-CN">
                <a:latin typeface="宋体" pitchFamily="2" charset="-122"/>
              </a:rPr>
              <a:t>2|aY|</a:t>
            </a:r>
            <a:r>
              <a:rPr lang="zh-CN" altLang="en-US">
                <a:latin typeface="宋体" pitchFamily="2" charset="-122"/>
              </a:rPr>
              <a:t>＋</a:t>
            </a:r>
            <a:r>
              <a:rPr lang="en-US" altLang="zh-CN">
                <a:latin typeface="宋体" pitchFamily="2" charset="-122"/>
              </a:rPr>
              <a:t>|aZ|</a:t>
            </a:r>
            <a:r>
              <a:rPr lang="zh-CN" altLang="en-US">
                <a:latin typeface="宋体" pitchFamily="2" charset="-122"/>
              </a:rPr>
              <a:t>最大</a:t>
            </a:r>
          </a:p>
        </p:txBody>
      </p:sp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692150"/>
            <a:ext cx="16764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593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405688" cy="4114800"/>
          </a:xfrm>
        </p:spPr>
        <p:txBody>
          <a:bodyPr/>
          <a:lstStyle/>
          <a:p>
            <a:r>
              <a:rPr lang="zh-CN" altLang="en-US" sz="2800"/>
              <a:t>现在我们考虑分叉点</a:t>
            </a:r>
            <a:r>
              <a:rPr lang="en-US" altLang="zh-CN" sz="2800"/>
              <a:t>a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很明显，要使目标值最大，</a:t>
            </a:r>
            <a:r>
              <a:rPr lang="en-US" altLang="zh-CN" sz="2800"/>
              <a:t>XYZ</a:t>
            </a:r>
            <a:r>
              <a:rPr lang="zh-CN" altLang="en-US" sz="2800"/>
              <a:t>必是离</a:t>
            </a:r>
            <a:r>
              <a:rPr lang="en-US" altLang="zh-CN" sz="2800"/>
              <a:t>a</a:t>
            </a:r>
            <a:r>
              <a:rPr lang="zh-CN" altLang="en-US" sz="2800"/>
              <a:t>最远的三点，且在以</a:t>
            </a:r>
            <a:r>
              <a:rPr lang="en-US" altLang="zh-CN" sz="2800"/>
              <a:t>a</a:t>
            </a:r>
            <a:r>
              <a:rPr lang="zh-CN" altLang="en-US" sz="2800"/>
              <a:t>为根的三棵不同子树中。</a:t>
            </a:r>
            <a:r>
              <a:rPr lang="en-US" altLang="zh-CN" sz="2800"/>
              <a:t>Y</a:t>
            </a:r>
            <a:r>
              <a:rPr lang="zh-CN" altLang="en-US" sz="2800"/>
              <a:t>就是三点中离</a:t>
            </a:r>
            <a:r>
              <a:rPr lang="en-US" altLang="zh-CN" sz="2800"/>
              <a:t>a</a:t>
            </a:r>
            <a:r>
              <a:rPr lang="zh-CN" altLang="en-US" sz="2800"/>
              <a:t>次远的点。</a:t>
            </a:r>
          </a:p>
          <a:p>
            <a:endParaRPr lang="zh-CN" altLang="en-US" sz="2800"/>
          </a:p>
          <a:p>
            <a:r>
              <a:rPr lang="zh-CN" altLang="en-US" sz="2800"/>
              <a:t>显然，三个点要么位于以</a:t>
            </a:r>
            <a:r>
              <a:rPr lang="en-US" altLang="zh-CN" sz="2800"/>
              <a:t>a</a:t>
            </a:r>
            <a:r>
              <a:rPr lang="zh-CN" altLang="en-US" sz="2800"/>
              <a:t>为根的子树中，要么位于以</a:t>
            </a:r>
            <a:r>
              <a:rPr lang="en-US" altLang="zh-CN" sz="2800"/>
              <a:t>a</a:t>
            </a:r>
            <a:r>
              <a:rPr lang="zh-CN" altLang="en-US" sz="2800"/>
              <a:t>为根的子树外。 </a:t>
            </a: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6613"/>
            <a:ext cx="16764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737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求在子树中的最远的三个点，方法很简单。在儿子已经算好的情况下，父结点只要保留其中最远点最远的三个儿子的最远点即可。</a:t>
            </a:r>
          </a:p>
          <a:p>
            <a:endParaRPr lang="zh-CN" altLang="en-US"/>
          </a:p>
          <a:p>
            <a:r>
              <a:rPr lang="zh-CN" altLang="en-US"/>
              <a:t>子树外的最远点如何求？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例二、问题分析</a:t>
            </a:r>
          </a:p>
        </p:txBody>
      </p:sp>
      <p:sp>
        <p:nvSpPr>
          <p:cNvPr id="614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/>
              <a:t>   把这棵树再遍历一遍，进行一次</a:t>
            </a:r>
            <a:r>
              <a:rPr lang="en-US" altLang="zh-CN" dirty="0"/>
              <a:t>BFS</a:t>
            </a:r>
            <a:r>
              <a:rPr lang="zh-CN" altLang="en-US" dirty="0"/>
              <a:t>，深度小的先访问，深度大的后访问，就保证了访问到某一个结点的时候，其父亲结点已经被访问过了。此次遍历时，对于点</a:t>
            </a:r>
            <a:r>
              <a:rPr lang="en-US" altLang="zh-CN" dirty="0"/>
              <a:t>a</a:t>
            </a:r>
            <a:r>
              <a:rPr lang="zh-CN" altLang="en-US" dirty="0"/>
              <a:t>，检查其父亲结点，只需求出到其父亲结点的最远的，且不在以</a:t>
            </a:r>
            <a:r>
              <a:rPr lang="en-US" altLang="zh-CN" dirty="0"/>
              <a:t>a</a:t>
            </a:r>
            <a:r>
              <a:rPr lang="zh-CN" altLang="en-US" dirty="0"/>
              <a:t>为根的子树中的那点即可 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例二、小结</a:t>
            </a:r>
          </a:p>
        </p:txBody>
      </p:sp>
      <p:sp>
        <p:nvSpPr>
          <p:cNvPr id="1013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/>
              <a:t>   这道题对知识基础的要求不高，但是解题过程中体现了许多重要的思想。</a:t>
            </a:r>
          </a:p>
          <a:p>
            <a:endParaRPr lang="zh-CN" altLang="en-US" sz="2800"/>
          </a:p>
          <a:p>
            <a:r>
              <a:rPr lang="zh-CN" altLang="en-US" sz="2800"/>
              <a:t>不同情形的排除、划归</a:t>
            </a:r>
          </a:p>
          <a:p>
            <a:endParaRPr lang="zh-CN" altLang="en-US" sz="2800"/>
          </a:p>
          <a:p>
            <a:r>
              <a:rPr lang="zh-CN" altLang="en-US" sz="2800"/>
              <a:t>记录多个最大值</a:t>
            </a:r>
          </a:p>
          <a:p>
            <a:endParaRPr lang="en-US" altLang="zh-CN" sz="2800"/>
          </a:p>
          <a:p>
            <a:r>
              <a:rPr lang="zh-CN" altLang="en-US" sz="2800"/>
              <a:t>多次遍历</a:t>
            </a:r>
          </a:p>
          <a:p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例三、问题描述</a:t>
            </a:r>
            <a:endParaRPr lang="en-US" altLang="zh-CN"/>
          </a:p>
        </p:txBody>
      </p:sp>
      <p:sp>
        <p:nvSpPr>
          <p:cNvPr id="890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 dirty="0"/>
              <a:t>有一棵苹果树，如果树枝有分叉，一定是分 </a:t>
            </a:r>
            <a:r>
              <a:rPr lang="en-US" altLang="zh-CN" sz="2800" dirty="0"/>
              <a:t>2 </a:t>
            </a:r>
            <a:r>
              <a:rPr lang="zh-CN" altLang="en-US" sz="2800" dirty="0"/>
              <a:t>叉（就是说没有只有 </a:t>
            </a:r>
            <a:r>
              <a:rPr lang="en-US" altLang="zh-CN" sz="2800" dirty="0"/>
              <a:t>1 </a:t>
            </a:r>
            <a:r>
              <a:rPr lang="zh-CN" altLang="en-US" sz="2800" dirty="0"/>
              <a:t>个儿子的结点）。</a:t>
            </a:r>
            <a:br>
              <a:rPr lang="zh-CN" altLang="en-US" sz="2800" dirty="0"/>
            </a:br>
            <a:r>
              <a:rPr lang="zh-CN" altLang="en-US" sz="2800" dirty="0"/>
              <a:t>这棵树共有 </a:t>
            </a:r>
            <a:r>
              <a:rPr lang="en-US" altLang="zh-CN" sz="2800" dirty="0"/>
              <a:t>N</a:t>
            </a:r>
            <a:r>
              <a:rPr lang="zh-CN" altLang="en-US" sz="2800" dirty="0"/>
              <a:t>（</a:t>
            </a:r>
            <a:r>
              <a:rPr lang="en-US" altLang="zh-CN" sz="2800" dirty="0"/>
              <a:t>1&lt;=N&lt;=100</a:t>
            </a:r>
            <a:r>
              <a:rPr lang="zh-CN" altLang="en-US" sz="2800" dirty="0"/>
              <a:t>） 个结点（叶子点或者树枝分叉点），编号为 </a:t>
            </a:r>
            <a:r>
              <a:rPr lang="en-US" altLang="zh-CN" sz="2800" dirty="0" smtClean="0"/>
              <a:t>1-N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树根</a:t>
            </a:r>
            <a:r>
              <a:rPr lang="zh-CN" altLang="en-US" sz="2800" dirty="0"/>
              <a:t>编号一定是 </a:t>
            </a:r>
            <a:r>
              <a:rPr lang="en-US" altLang="zh-CN" sz="2800" dirty="0"/>
              <a:t>1</a:t>
            </a:r>
            <a:r>
              <a:rPr lang="zh-CN" altLang="en-US" sz="2800" dirty="0"/>
              <a:t>。 </a:t>
            </a:r>
          </a:p>
          <a:p>
            <a:r>
              <a:rPr lang="zh-CN" altLang="en-US" sz="2800"/>
              <a:t>现在</a:t>
            </a:r>
            <a:r>
              <a:rPr lang="zh-CN" altLang="en-US" sz="2800" smtClean="0"/>
              <a:t>这棵树枝</a:t>
            </a:r>
            <a:r>
              <a:rPr lang="zh-CN" altLang="en-US" sz="2800" dirty="0"/>
              <a:t>条太多了，需要剪枝。但是一些树枝上长有苹果。 给定需要保留的树枝数量</a:t>
            </a:r>
            <a:r>
              <a:rPr lang="en-US" altLang="zh-CN" sz="2800" dirty="0"/>
              <a:t>P</a:t>
            </a:r>
            <a:r>
              <a:rPr lang="zh-CN" altLang="en-US" sz="2800" dirty="0"/>
              <a:t>，求出最多能留住多少苹果。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例三、问题分析</a:t>
            </a:r>
          </a:p>
        </p:txBody>
      </p:sp>
      <p:sp>
        <p:nvSpPr>
          <p:cNvPr id="911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/>
              <a:t>这题的权值在边上，这在思考时有些别扭，其实只要把边的权值转移到儿子结点上，问题性质不变。</a:t>
            </a:r>
          </a:p>
          <a:p>
            <a:pPr>
              <a:lnSpc>
                <a:spcPct val="90000"/>
              </a:lnSpc>
            </a:pPr>
            <a:endParaRPr lang="zh-CN" altLang="en-US" dirty="0"/>
          </a:p>
          <a:p>
            <a:pPr>
              <a:lnSpc>
                <a:spcPct val="90000"/>
              </a:lnSpc>
            </a:pPr>
            <a:r>
              <a:rPr lang="zh-CN" altLang="en-US" dirty="0"/>
              <a:t>这样状态就应该容易想到了，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][j]</a:t>
            </a:r>
            <a:r>
              <a:rPr lang="zh-CN" altLang="en-US" dirty="0"/>
              <a:t>表示以</a:t>
            </a:r>
            <a:r>
              <a:rPr lang="en-US" altLang="zh-CN" dirty="0" err="1"/>
              <a:t>i</a:t>
            </a:r>
            <a:r>
              <a:rPr lang="zh-CN" altLang="en-US" dirty="0"/>
              <a:t>结点为根的子树保留</a:t>
            </a:r>
            <a:r>
              <a:rPr lang="en-US" altLang="zh-CN" dirty="0"/>
              <a:t>j</a:t>
            </a:r>
            <a:r>
              <a:rPr lang="zh-CN" altLang="en-US" dirty="0"/>
              <a:t>个结点所得的最大值。因为根结点没有权值，所以我们要</a:t>
            </a:r>
            <a:r>
              <a:rPr lang="zh-CN" altLang="en-US" dirty="0" smtClean="0"/>
              <a:t>保留</a:t>
            </a:r>
            <a:r>
              <a:rPr lang="en-US" altLang="zh-CN" dirty="0" smtClean="0"/>
              <a:t>P+1</a:t>
            </a:r>
            <a:r>
              <a:rPr lang="zh-CN" altLang="en-US" dirty="0"/>
              <a:t>个点。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例三、状态转移</a:t>
            </a:r>
          </a:p>
        </p:txBody>
      </p:sp>
      <p:sp>
        <p:nvSpPr>
          <p:cNvPr id="921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500" dirty="0"/>
              <a:t>f[</a:t>
            </a:r>
            <a:r>
              <a:rPr lang="en-US" altLang="zh-CN" sz="2500" dirty="0" err="1"/>
              <a:t>i</a:t>
            </a:r>
            <a:r>
              <a:rPr lang="en-US" altLang="zh-CN" sz="2500" dirty="0"/>
              <a:t>][j]</a:t>
            </a:r>
            <a:r>
              <a:rPr lang="zh-CN" altLang="en-US" sz="2500" dirty="0"/>
              <a:t>＝</a:t>
            </a:r>
            <a:r>
              <a:rPr lang="en-US" altLang="zh-CN" sz="2500" dirty="0"/>
              <a:t>max</a:t>
            </a:r>
            <a:r>
              <a:rPr lang="zh-CN" altLang="en-US" sz="2500" dirty="0"/>
              <a:t>｛</a:t>
            </a:r>
            <a:r>
              <a:rPr lang="en-US" altLang="zh-CN" sz="2500" dirty="0"/>
              <a:t>f[</a:t>
            </a:r>
            <a:r>
              <a:rPr lang="en-US" altLang="zh-CN" sz="2500" dirty="0" err="1"/>
              <a:t>i_left</a:t>
            </a:r>
            <a:r>
              <a:rPr lang="en-US" altLang="zh-CN" sz="2500" dirty="0"/>
              <a:t>][k]+f[</a:t>
            </a:r>
            <a:r>
              <a:rPr lang="en-US" altLang="zh-CN" sz="2500" dirty="0" err="1"/>
              <a:t>i_right</a:t>
            </a:r>
            <a:r>
              <a:rPr lang="en-US" altLang="zh-CN" sz="2500" dirty="0"/>
              <a:t>][j-1-k]</a:t>
            </a:r>
            <a:r>
              <a:rPr lang="zh-CN" altLang="en-US" sz="2500" dirty="0" smtClean="0"/>
              <a:t>｝</a:t>
            </a:r>
            <a:r>
              <a:rPr lang="en-US" altLang="zh-CN" sz="2500" dirty="0" smtClean="0">
                <a:solidFill>
                  <a:srgbClr val="FF0000"/>
                </a:solidFill>
              </a:rPr>
              <a:t>+value[</a:t>
            </a:r>
            <a:r>
              <a:rPr lang="en-US" altLang="zh-CN" sz="2500" dirty="0" err="1" smtClean="0">
                <a:solidFill>
                  <a:srgbClr val="FF0000"/>
                </a:solidFill>
              </a:rPr>
              <a:t>i</a:t>
            </a:r>
            <a:r>
              <a:rPr lang="en-US" altLang="zh-CN" sz="2500" dirty="0" smtClean="0">
                <a:solidFill>
                  <a:srgbClr val="FF0000"/>
                </a:solidFill>
              </a:rPr>
              <a:t>]</a:t>
            </a:r>
            <a:r>
              <a:rPr lang="zh-CN" altLang="en-US" sz="2500" dirty="0" smtClean="0">
                <a:solidFill>
                  <a:srgbClr val="FF0000"/>
                </a:solidFill>
              </a:rPr>
              <a:t>   </a:t>
            </a:r>
            <a:r>
              <a:rPr lang="en-US" altLang="zh-CN" sz="2500" dirty="0"/>
              <a:t>(0&lt;=k&lt;=j-1)</a:t>
            </a:r>
          </a:p>
          <a:p>
            <a:endParaRPr lang="en-US" altLang="zh-CN" sz="2500" dirty="0"/>
          </a:p>
          <a:p>
            <a:r>
              <a:rPr lang="zh-CN" altLang="en-US" sz="2500" dirty="0"/>
              <a:t>边界 </a:t>
            </a:r>
            <a:r>
              <a:rPr lang="en-US" altLang="zh-CN" sz="2500" dirty="0"/>
              <a:t>f[</a:t>
            </a:r>
            <a:r>
              <a:rPr lang="en-US" altLang="zh-CN" sz="2500" dirty="0" err="1"/>
              <a:t>i</a:t>
            </a:r>
            <a:r>
              <a:rPr lang="en-US" altLang="zh-CN" sz="2500" dirty="0"/>
              <a:t>][0]</a:t>
            </a:r>
            <a:r>
              <a:rPr lang="zh-CN" altLang="en-US" sz="2500" dirty="0"/>
              <a:t>＝</a:t>
            </a:r>
            <a:r>
              <a:rPr lang="en-US" altLang="zh-CN" sz="2500" dirty="0"/>
              <a:t>0</a:t>
            </a:r>
            <a:r>
              <a:rPr lang="zh-CN" altLang="en-US" sz="2500" dirty="0"/>
              <a:t>；</a:t>
            </a:r>
            <a:r>
              <a:rPr lang="en-US" altLang="zh-CN" sz="2500" dirty="0"/>
              <a:t>f[</a:t>
            </a:r>
            <a:r>
              <a:rPr lang="en-US" altLang="zh-CN" sz="2500" dirty="0" err="1"/>
              <a:t>i</a:t>
            </a:r>
            <a:r>
              <a:rPr lang="en-US" altLang="zh-CN" sz="2500" dirty="0"/>
              <a:t>][1]=value[</a:t>
            </a:r>
            <a:r>
              <a:rPr lang="en-US" altLang="zh-CN" sz="2500" dirty="0" err="1"/>
              <a:t>i</a:t>
            </a:r>
            <a:r>
              <a:rPr lang="en-US" altLang="zh-CN" sz="2500" dirty="0"/>
              <a:t>]</a:t>
            </a:r>
          </a:p>
          <a:p>
            <a:endParaRPr lang="en-US" altLang="zh-CN" sz="2500" dirty="0"/>
          </a:p>
          <a:p>
            <a:r>
              <a:rPr lang="zh-CN" altLang="en-US" sz="2500" dirty="0"/>
              <a:t>最后</a:t>
            </a:r>
            <a:r>
              <a:rPr lang="en-US" altLang="zh-CN" sz="2500" dirty="0"/>
              <a:t>f[1][p+1]</a:t>
            </a:r>
            <a:r>
              <a:rPr lang="zh-CN" altLang="en-US" sz="2500" dirty="0"/>
              <a:t>就是答案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例四、问题描述</a:t>
            </a:r>
          </a:p>
        </p:txBody>
      </p:sp>
      <p:sp>
        <p:nvSpPr>
          <p:cNvPr id="624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/>
              <a:t>学校开设了 </a:t>
            </a:r>
            <a:r>
              <a:rPr lang="en-US" altLang="zh-CN" sz="2800"/>
              <a:t>N</a:t>
            </a:r>
            <a:r>
              <a:rPr lang="zh-CN" altLang="en-US" sz="2800"/>
              <a:t>（</a:t>
            </a:r>
            <a:r>
              <a:rPr lang="en-US" altLang="zh-CN" sz="2800"/>
              <a:t>N&lt;300</a:t>
            </a:r>
            <a:r>
              <a:rPr lang="zh-CN" altLang="en-US" sz="2800"/>
              <a:t>）门的选修课程，每个学生可选课程的数量 </a:t>
            </a:r>
            <a:r>
              <a:rPr lang="en-US" altLang="zh-CN" sz="2800"/>
              <a:t>M </a:t>
            </a:r>
            <a:r>
              <a:rPr lang="zh-CN" altLang="en-US" sz="2800"/>
              <a:t>是给定的。学生选修了这 </a:t>
            </a:r>
            <a:r>
              <a:rPr lang="en-US" altLang="zh-CN" sz="2800"/>
              <a:t>M </a:t>
            </a:r>
            <a:r>
              <a:rPr lang="zh-CN" altLang="en-US" sz="2800"/>
              <a:t>门课并考核通过就能获得相应的学分。 在选修课程中，有些课程可以直接选修，有些课程有一门直接的先修课。</a:t>
            </a:r>
          </a:p>
          <a:p>
            <a:r>
              <a:rPr lang="zh-CN" altLang="en-US" sz="2800"/>
              <a:t>你的任务是为自己确定一个选课方案，使得你能得到的学分最多，并且必须满足先修课优先的原则。假定课程之间不存在时间上的冲突。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例四、问题分析</a:t>
            </a:r>
          </a:p>
        </p:txBody>
      </p:sp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由于每门课至多只有一门直接先修课，所以它们构成一个森林。我们把没有先修课的课强制规定一门空的先修课，这样就把森林变成了一棵树。</a:t>
            </a:r>
          </a:p>
          <a:p>
            <a:endParaRPr lang="zh-CN" altLang="en-US" dirty="0"/>
          </a:p>
          <a:p>
            <a:r>
              <a:rPr lang="zh-CN" altLang="en-US" dirty="0"/>
              <a:t>现在就是要从中选出</a:t>
            </a:r>
            <a:r>
              <a:rPr lang="en-US" altLang="zh-CN" dirty="0"/>
              <a:t>m</a:t>
            </a:r>
            <a:r>
              <a:rPr lang="zh-CN" altLang="en-US" dirty="0"/>
              <a:t>＋</a:t>
            </a:r>
            <a:r>
              <a:rPr lang="en-US" altLang="zh-CN" dirty="0"/>
              <a:t>1</a:t>
            </a:r>
            <a:r>
              <a:rPr lang="zh-CN" altLang="en-US" dirty="0"/>
              <a:t>门课，被选择的课必须满足其所有祖先都被选择。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例四、问题分析</a:t>
            </a:r>
          </a:p>
        </p:txBody>
      </p:sp>
      <p:sp>
        <p:nvSpPr>
          <p:cNvPr id="68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这样看来这题和上题差不多：从根开始，把</a:t>
            </a:r>
            <a:r>
              <a:rPr lang="en-US" altLang="zh-CN"/>
              <a:t>m</a:t>
            </a:r>
            <a:r>
              <a:rPr lang="zh-CN" altLang="en-US"/>
              <a:t>＋</a:t>
            </a:r>
            <a:r>
              <a:rPr lang="en-US" altLang="zh-CN"/>
              <a:t>1</a:t>
            </a:r>
            <a:r>
              <a:rPr lang="zh-CN" altLang="en-US"/>
              <a:t>个机会分配下去。状态也基本一样，</a:t>
            </a:r>
            <a:r>
              <a:rPr lang="en-US" altLang="zh-CN"/>
              <a:t>f[i][k]</a:t>
            </a:r>
            <a:r>
              <a:rPr lang="zh-CN" altLang="en-US"/>
              <a:t>表示以</a:t>
            </a:r>
            <a:r>
              <a:rPr lang="en-US" altLang="zh-CN"/>
              <a:t>i</a:t>
            </a:r>
            <a:r>
              <a:rPr lang="zh-CN" altLang="en-US"/>
              <a:t>为根的子树中选</a:t>
            </a:r>
            <a:r>
              <a:rPr lang="en-US" altLang="zh-CN"/>
              <a:t>k</a:t>
            </a:r>
            <a:r>
              <a:rPr lang="zh-CN" altLang="en-US"/>
              <a:t>门课能获得的最大学分。</a:t>
            </a:r>
          </a:p>
          <a:p>
            <a:endParaRPr lang="zh-CN" altLang="en-US"/>
          </a:p>
          <a:p>
            <a:r>
              <a:rPr lang="zh-CN" altLang="en-US"/>
              <a:t>但是这题的树不是二叉的，这就不能像上题一样枚举分配附加维了。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例四、问题分析</a:t>
            </a:r>
          </a:p>
        </p:txBody>
      </p:sp>
      <p:sp>
        <p:nvSpPr>
          <p:cNvPr id="696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/>
              <a:t>假设某个结点的所有孩子的状态值都已经计算出来了，现在要据此计算出该结点所有状态值。</a:t>
            </a:r>
          </a:p>
          <a:p>
            <a:pPr>
              <a:lnSpc>
                <a:spcPct val="90000"/>
              </a:lnSpc>
            </a:pPr>
            <a:endParaRPr lang="zh-CN" altLang="en-US" sz="2800"/>
          </a:p>
          <a:p>
            <a:pPr>
              <a:lnSpc>
                <a:spcPct val="90000"/>
              </a:lnSpc>
            </a:pPr>
            <a:r>
              <a:rPr lang="zh-CN" altLang="en-US" sz="2800"/>
              <a:t>对于某一孩子</a:t>
            </a:r>
            <a:r>
              <a:rPr lang="en-US" altLang="zh-CN" sz="2800"/>
              <a:t>i</a:t>
            </a:r>
            <a:r>
              <a:rPr lang="zh-CN" altLang="en-US" sz="2800"/>
              <a:t>，可以视为一个没有固定的费用和价值，它的价值随着分配给它的费用而变化的物品，而要计算的父亲可以看作一个背包。这就是一类经典的背包问题了，每次利用计算好的儿子求父亲的值的时候，就是做一次背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例四、问题分析</a:t>
            </a:r>
          </a:p>
        </p:txBody>
      </p:sp>
      <p:sp>
        <p:nvSpPr>
          <p:cNvPr id="706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还有一个细节要注意，赋边界值时，不要把</a:t>
            </a:r>
            <a:r>
              <a:rPr lang="en-US" altLang="zh-CN"/>
              <a:t>f[i][0]</a:t>
            </a:r>
            <a:r>
              <a:rPr lang="zh-CN" altLang="en-US"/>
              <a:t>赋为</a:t>
            </a:r>
            <a:r>
              <a:rPr lang="en-US" altLang="zh-CN"/>
              <a:t>0</a:t>
            </a:r>
            <a:r>
              <a:rPr lang="zh-CN" altLang="en-US"/>
              <a:t>，而是只赋</a:t>
            </a:r>
            <a:r>
              <a:rPr lang="en-US" altLang="zh-CN"/>
              <a:t>f[i][1]</a:t>
            </a:r>
            <a:r>
              <a:rPr lang="zh-CN" altLang="en-US"/>
              <a:t>＝第</a:t>
            </a:r>
            <a:r>
              <a:rPr lang="en-US" altLang="zh-CN"/>
              <a:t>i</a:t>
            </a:r>
            <a:r>
              <a:rPr lang="zh-CN" altLang="en-US"/>
              <a:t>门课的学分，这样才能保证被选点的父结点也被选中。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例四、小结</a:t>
            </a:r>
          </a:p>
        </p:txBody>
      </p:sp>
      <p:sp>
        <p:nvSpPr>
          <p:cNvPr id="1034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背包是树型动规最常见的附带算法，树规的附加维绝大多数都是用背包来处理的。</a:t>
            </a:r>
          </a:p>
          <a:p>
            <a:endParaRPr lang="zh-CN" altLang="en-US"/>
          </a:p>
          <a:p>
            <a:r>
              <a:rPr lang="zh-CN" altLang="en-US"/>
              <a:t>用一个空结点做根，把森林变成树，这种增加空结点的技巧，在其它方面也有的应用。</a:t>
            </a: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例五、问题描述</a:t>
            </a:r>
          </a:p>
        </p:txBody>
      </p:sp>
      <p:sp>
        <p:nvSpPr>
          <p:cNvPr id="727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/>
              <a:t>有</a:t>
            </a:r>
            <a:r>
              <a:rPr lang="en-US" altLang="zh-CN" sz="2800"/>
              <a:t>n(n&lt;=51)</a:t>
            </a:r>
            <a:r>
              <a:rPr lang="zh-CN" altLang="en-US" sz="2800"/>
              <a:t>种装备，每种装备会增加英雄一定的的力量。装备基本和高级两种，基本装备可以直接用金币购买，而一种高级装备需要用固定种类和数量的较低级装备来合成，装备的合成路线可以用一棵树来表示。每件基本装备都有数量限制（不超过</a:t>
            </a:r>
            <a:r>
              <a:rPr lang="en-US" altLang="zh-CN" sz="2800"/>
              <a:t>100</a:t>
            </a:r>
            <a:r>
              <a:rPr lang="zh-CN" altLang="en-US" sz="2800"/>
              <a:t>），这限制了你不能无限制地合成某些性价比很高的装备。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现在，英雄</a:t>
            </a:r>
            <a:r>
              <a:rPr lang="en-US" altLang="zh-CN" sz="2800"/>
              <a:t>Spectre</a:t>
            </a:r>
            <a:r>
              <a:rPr lang="zh-CN" altLang="en-US" sz="2800"/>
              <a:t>有</a:t>
            </a:r>
            <a:r>
              <a:rPr lang="en-US" altLang="zh-CN" sz="2800"/>
              <a:t>m</a:t>
            </a:r>
            <a:r>
              <a:rPr lang="zh-CN" altLang="en-US" sz="2800"/>
              <a:t>（</a:t>
            </a:r>
            <a:r>
              <a:rPr lang="en-US" altLang="zh-CN" sz="2800"/>
              <a:t>m&lt;=2000</a:t>
            </a:r>
            <a:r>
              <a:rPr lang="zh-CN" altLang="en-US" sz="2800"/>
              <a:t>）个金币，他想用这些钱购买装备使自己的力量值尽量高。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例五、问题分析</a:t>
            </a:r>
          </a:p>
        </p:txBody>
      </p:sp>
      <p:sp>
        <p:nvSpPr>
          <p:cNvPr id="778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/>
              <a:t>   这题与上题比，特殊之处在于装备合成。对于更加复杂的动态规划，一般</a:t>
            </a:r>
            <a:r>
              <a:rPr lang="zh-CN" altLang="en-US" dirty="0" smtClean="0"/>
              <a:t>采用增加</a:t>
            </a:r>
            <a:r>
              <a:rPr lang="zh-CN" altLang="en-US" dirty="0"/>
              <a:t>维数的方法。这样既可以使状态涵盖所有信息，还可以实现条件的分离，我们就可以各个击破，从而降低思考难度。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例五、确定状态</a:t>
            </a:r>
          </a:p>
        </p:txBody>
      </p:sp>
      <p:sp>
        <p:nvSpPr>
          <p:cNvPr id="788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f[i][j][k]</a:t>
            </a:r>
            <a:r>
              <a:rPr lang="zh-CN" altLang="en-US"/>
              <a:t>表示以</a:t>
            </a:r>
            <a:r>
              <a:rPr lang="en-US" altLang="zh-CN"/>
              <a:t>i</a:t>
            </a:r>
            <a:r>
              <a:rPr lang="zh-CN" altLang="en-US"/>
              <a:t>为根的子树，装备</a:t>
            </a:r>
            <a:r>
              <a:rPr lang="en-US" altLang="zh-CN"/>
              <a:t>i</a:t>
            </a:r>
            <a:r>
              <a:rPr lang="zh-CN" altLang="en-US"/>
              <a:t>现有</a:t>
            </a:r>
            <a:r>
              <a:rPr lang="en-US" altLang="zh-CN"/>
              <a:t>j</a:t>
            </a:r>
            <a:r>
              <a:rPr lang="zh-CN" altLang="en-US"/>
              <a:t>个，花了</a:t>
            </a:r>
            <a:r>
              <a:rPr lang="en-US" altLang="zh-CN"/>
              <a:t>k</a:t>
            </a:r>
            <a:r>
              <a:rPr lang="zh-CN" altLang="en-US"/>
              <a:t>个金币获得的最大力量。</a:t>
            </a:r>
          </a:p>
          <a:p>
            <a:endParaRPr lang="en-US" altLang="zh-CN"/>
          </a:p>
          <a:p>
            <a:r>
              <a:rPr lang="zh-CN" altLang="en-US"/>
              <a:t>这个状态在题中的最大规模已经达到一千万了，似乎并不理想。但事实上，这个状态数组远远不会被填满，所以这个状态还是有希望的。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例五、状态转移</a:t>
            </a:r>
          </a:p>
        </p:txBody>
      </p:sp>
      <p:sp>
        <p:nvSpPr>
          <p:cNvPr id="819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/>
              <a:t>先撇开金币不谈，考虑</a:t>
            </a:r>
            <a:r>
              <a:rPr lang="en-US" altLang="zh-CN" sz="2800"/>
              <a:t>f[i][j]</a:t>
            </a:r>
            <a:r>
              <a:rPr lang="zh-CN" altLang="en-US" sz="2800"/>
              <a:t>。</a:t>
            </a:r>
          </a:p>
          <a:p>
            <a:endParaRPr lang="zh-CN" altLang="en-US" sz="2800"/>
          </a:p>
          <a:p>
            <a:r>
              <a:rPr lang="zh-CN" altLang="en-US" sz="2800"/>
              <a:t>假设合成装备</a:t>
            </a:r>
            <a:r>
              <a:rPr lang="en-US" altLang="zh-CN" sz="2800"/>
              <a:t>i</a:t>
            </a:r>
            <a:r>
              <a:rPr lang="zh-CN" altLang="en-US" sz="2800"/>
              <a:t>需要</a:t>
            </a:r>
            <a:r>
              <a:rPr lang="en-US" altLang="zh-CN" sz="2800"/>
              <a:t>e</a:t>
            </a:r>
            <a:r>
              <a:rPr lang="zh-CN" altLang="en-US" sz="2800"/>
              <a:t>个装备</a:t>
            </a:r>
            <a:r>
              <a:rPr lang="en-US" altLang="zh-CN" sz="2800"/>
              <a:t>s</a:t>
            </a:r>
            <a:r>
              <a:rPr lang="zh-CN" altLang="en-US" sz="2800"/>
              <a:t>，那么计算</a:t>
            </a:r>
            <a:r>
              <a:rPr lang="en-US" altLang="zh-CN" sz="2800"/>
              <a:t>f[i][j]</a:t>
            </a:r>
            <a:r>
              <a:rPr lang="zh-CN" altLang="en-US" sz="2800"/>
              <a:t>时关于</a:t>
            </a:r>
            <a:r>
              <a:rPr lang="en-US" altLang="zh-CN" sz="2800"/>
              <a:t>s</a:t>
            </a:r>
            <a:r>
              <a:rPr lang="zh-CN" altLang="en-US" sz="2800"/>
              <a:t>的决策只能在</a:t>
            </a:r>
            <a:r>
              <a:rPr lang="en-US" altLang="zh-CN" sz="2800"/>
              <a:t>f[s][r](j*e&lt;=r)</a:t>
            </a:r>
            <a:r>
              <a:rPr lang="zh-CN" altLang="en-US" sz="2800"/>
              <a:t>中考虑。</a:t>
            </a:r>
          </a:p>
          <a:p>
            <a:endParaRPr lang="zh-CN" altLang="en-US" sz="2800"/>
          </a:p>
          <a:p>
            <a:r>
              <a:rPr lang="zh-CN" altLang="en-US" sz="2800"/>
              <a:t>如果枚举</a:t>
            </a:r>
            <a:r>
              <a:rPr lang="en-US" altLang="zh-CN" sz="2800"/>
              <a:t>r</a:t>
            </a:r>
            <a:r>
              <a:rPr lang="zh-CN" altLang="en-US" sz="2800"/>
              <a:t>，时间难以接受。其实只要将状态的意义改变一下就可以解决这个问题。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例五、状态转移</a:t>
            </a:r>
          </a:p>
        </p:txBody>
      </p:sp>
      <p:sp>
        <p:nvSpPr>
          <p:cNvPr id="839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400"/>
              <a:t>d[i][j][k]</a:t>
            </a:r>
            <a:r>
              <a:rPr lang="zh-CN" altLang="en-US" sz="2400"/>
              <a:t>表示以</a:t>
            </a:r>
            <a:r>
              <a:rPr lang="en-US" altLang="zh-CN" sz="2400"/>
              <a:t>i</a:t>
            </a:r>
            <a:r>
              <a:rPr lang="zh-CN" altLang="en-US" sz="2400"/>
              <a:t>为根的子树，装备</a:t>
            </a:r>
            <a:r>
              <a:rPr lang="en-US" altLang="zh-CN" sz="2400"/>
              <a:t>i</a:t>
            </a:r>
            <a:r>
              <a:rPr lang="zh-CN" altLang="en-US" sz="2400"/>
              <a:t>现在最少有</a:t>
            </a:r>
            <a:r>
              <a:rPr lang="en-US" altLang="zh-CN" sz="2400"/>
              <a:t>j</a:t>
            </a:r>
            <a:r>
              <a:rPr lang="zh-CN" altLang="en-US" sz="2400"/>
              <a:t>个，花</a:t>
            </a:r>
            <a:r>
              <a:rPr lang="en-US" altLang="zh-CN" sz="2400"/>
              <a:t>k</a:t>
            </a:r>
            <a:r>
              <a:rPr lang="zh-CN" altLang="en-US" sz="2400"/>
              <a:t>个金币获得的最大力量。如果</a:t>
            </a:r>
            <a:r>
              <a:rPr lang="en-US" altLang="zh-CN" sz="2400"/>
              <a:t>f[i]</a:t>
            </a:r>
            <a:r>
              <a:rPr lang="zh-CN" altLang="en-US" sz="2400"/>
              <a:t>的全部状态计算好了，那么</a:t>
            </a:r>
            <a:r>
              <a:rPr lang="en-US" altLang="zh-CN" sz="2400"/>
              <a:t>d[i][j][k]</a:t>
            </a:r>
            <a:r>
              <a:rPr lang="zh-CN" altLang="en-US" sz="2400"/>
              <a:t>＝</a:t>
            </a:r>
            <a:r>
              <a:rPr lang="en-US" altLang="zh-CN" sz="2400"/>
              <a:t>max(f[i][j][k],d[i][j+1][k])</a:t>
            </a:r>
            <a:r>
              <a:rPr lang="zh-CN" altLang="en-US" sz="2400"/>
              <a:t>。有了</a:t>
            </a:r>
            <a:r>
              <a:rPr lang="en-US" altLang="zh-CN" sz="2400"/>
              <a:t>d</a:t>
            </a:r>
            <a:r>
              <a:rPr lang="zh-CN" altLang="en-US" sz="2400"/>
              <a:t>数组，计算</a:t>
            </a:r>
            <a:r>
              <a:rPr lang="en-US" altLang="zh-CN" sz="2400"/>
              <a:t>f[i][j]</a:t>
            </a:r>
            <a:r>
              <a:rPr lang="zh-CN" altLang="en-US" sz="2400"/>
              <a:t>只需要</a:t>
            </a:r>
            <a:r>
              <a:rPr lang="en-US" altLang="zh-CN" sz="2400"/>
              <a:t>d[s][j*e]</a:t>
            </a:r>
            <a:r>
              <a:rPr lang="zh-CN" altLang="en-US" sz="2400"/>
              <a:t>这一个决策了。</a:t>
            </a:r>
          </a:p>
          <a:p>
            <a:pPr>
              <a:lnSpc>
                <a:spcPct val="80000"/>
              </a:lnSpc>
            </a:pP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再考虑金币那一维就是一个背包问题了。但这个背包与上题略有区别，即每组物品必须选择一个，否则就不能保证合成装备</a:t>
            </a:r>
            <a:r>
              <a:rPr lang="en-US" altLang="zh-CN" sz="2400"/>
              <a:t>i</a:t>
            </a:r>
            <a:r>
              <a:rPr lang="zh-CN" altLang="en-US" sz="2400"/>
              <a:t>时每个儿子都提供装备了。</a:t>
            </a:r>
          </a:p>
          <a:p>
            <a:pPr>
              <a:lnSpc>
                <a:spcPct val="80000"/>
              </a:lnSpc>
            </a:pPr>
            <a:endParaRPr lang="zh-CN" altLang="en-US" sz="2400"/>
          </a:p>
          <a:p>
            <a:pPr>
              <a:lnSpc>
                <a:spcPct val="80000"/>
              </a:lnSpc>
            </a:pPr>
            <a:r>
              <a:rPr lang="zh-CN" altLang="en-US" sz="2400"/>
              <a:t>这个算法理论上复杂度很高，但由于存在大量空闲状态，只要程序写好了就可以</a:t>
            </a:r>
            <a:r>
              <a:rPr lang="en-US" altLang="zh-CN" sz="2400"/>
              <a:t>ac</a:t>
            </a:r>
            <a:r>
              <a:rPr lang="zh-CN" altLang="en-US" sz="2400"/>
              <a:t>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例五、小结</a:t>
            </a:r>
          </a:p>
        </p:txBody>
      </p:sp>
      <p:sp>
        <p:nvSpPr>
          <p:cNvPr id="1044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/>
              <a:t>这道题对能力要求就比较高了，需要选手有比较扎实的动规功力，建立状态，状态转移都有一定难度。</a:t>
            </a:r>
          </a:p>
          <a:p>
            <a:pPr>
              <a:lnSpc>
                <a:spcPct val="90000"/>
              </a:lnSpc>
            </a:pPr>
            <a:endParaRPr lang="zh-CN" altLang="en-US"/>
          </a:p>
          <a:p>
            <a:pPr>
              <a:lnSpc>
                <a:spcPct val="90000"/>
              </a:lnSpc>
            </a:pPr>
            <a:r>
              <a:rPr lang="zh-CN" altLang="en-US"/>
              <a:t>树型动态规划虽然有其自身特点，但毕竟是动态规划的一种，想要解决更难的题还是需要通过动态规划整体水平的提高。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例五、课后思考</a:t>
            </a:r>
          </a:p>
        </p:txBody>
      </p:sp>
      <p:sp>
        <p:nvSpPr>
          <p:cNvPr id="757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对于每个</a:t>
            </a:r>
            <a:r>
              <a:rPr lang="en-US" altLang="zh-CN"/>
              <a:t>d[i][j]</a:t>
            </a:r>
            <a:r>
              <a:rPr lang="zh-CN" altLang="en-US"/>
              <a:t>都要计算一遍，但</a:t>
            </a:r>
            <a:r>
              <a:rPr lang="en-US" altLang="zh-CN"/>
              <a:t>d[i][j]</a:t>
            </a:r>
            <a:r>
              <a:rPr lang="zh-CN" altLang="en-US"/>
              <a:t>和</a:t>
            </a:r>
            <a:r>
              <a:rPr lang="en-US" altLang="zh-CN"/>
              <a:t>d[i][j+1]</a:t>
            </a:r>
            <a:r>
              <a:rPr lang="zh-CN" altLang="en-US"/>
              <a:t>是有很强的联系的。请从</a:t>
            </a:r>
            <a:r>
              <a:rPr lang="zh-CN" altLang="en-US">
                <a:latin typeface="Times New Roman"/>
              </a:rPr>
              <a:t>“</a:t>
            </a:r>
            <a:r>
              <a:rPr lang="zh-CN" altLang="en-US"/>
              <a:t>拆装备</a:t>
            </a:r>
            <a:r>
              <a:rPr lang="zh-CN" altLang="en-US">
                <a:latin typeface="Times New Roman"/>
              </a:rPr>
              <a:t>”</a:t>
            </a:r>
            <a:r>
              <a:rPr lang="zh-CN" altLang="en-US"/>
              <a:t>入手，对算法进一步优化。</a:t>
            </a:r>
            <a:endParaRPr lang="en-US" altLang="zh-CN"/>
          </a:p>
          <a:p>
            <a:endParaRPr lang="zh-CN" altLang="en-US"/>
          </a:p>
          <a:p>
            <a:r>
              <a:rPr lang="zh-CN" altLang="en-US"/>
              <a:t>本题是以前一道省选题，当时要求输出方案，请大家课后思考如何解决。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树型动规上的背包</a:t>
            </a:r>
          </a:p>
        </p:txBody>
      </p:sp>
      <p:sp>
        <p:nvSpPr>
          <p:cNvPr id="798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800"/>
              <a:t>有的资料在讲到树归时，说要用到多叉转二叉，个人觉得并没有必要，那样不仅造成编程复杂度增加，也会造成增加思维复杂度。</a:t>
            </a:r>
          </a:p>
          <a:p>
            <a:endParaRPr lang="zh-CN" altLang="en-US" sz="2800"/>
          </a:p>
          <a:p>
            <a:r>
              <a:rPr lang="zh-CN" altLang="en-US" sz="2800"/>
              <a:t>只要多写几道题目就会发现，如果把背包部分单独写一个过程，它们的代码基本没有区别。所以熟练之后，以后遇到此类问题，只要分析到背包这一步，那就基本可以写程序了。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树型动规上的背包优化</a:t>
            </a:r>
          </a:p>
        </p:txBody>
      </p:sp>
      <p:sp>
        <p:nvSpPr>
          <p:cNvPr id="849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/>
              <a:t>一般背包问题都涉及花费，用</a:t>
            </a:r>
            <a:r>
              <a:rPr lang="en-US" altLang="zh-CN"/>
              <a:t>f[s]</a:t>
            </a:r>
            <a:r>
              <a:rPr lang="zh-CN" altLang="en-US"/>
              <a:t>表示花代价</a:t>
            </a:r>
            <a:r>
              <a:rPr lang="en-US" altLang="zh-CN"/>
              <a:t>s</a:t>
            </a:r>
            <a:r>
              <a:rPr lang="zh-CN" altLang="en-US"/>
              <a:t>取得的最优值。假设有</a:t>
            </a:r>
            <a:r>
              <a:rPr lang="en-US" altLang="zh-CN"/>
              <a:t>i&lt;j</a:t>
            </a:r>
            <a:r>
              <a:rPr lang="zh-CN" altLang="en-US"/>
              <a:t>，</a:t>
            </a:r>
            <a:r>
              <a:rPr lang="en-US" altLang="zh-CN"/>
              <a:t>f[i]</a:t>
            </a:r>
            <a:r>
              <a:rPr lang="zh-CN" altLang="en-US"/>
              <a:t>却不比</a:t>
            </a:r>
            <a:r>
              <a:rPr lang="en-US" altLang="zh-CN"/>
              <a:t>f[j]</a:t>
            </a:r>
            <a:r>
              <a:rPr lang="zh-CN" altLang="en-US"/>
              <a:t>差，也就是多花了代价却没有取得更好的结果，那在大多数题目中，</a:t>
            </a:r>
            <a:r>
              <a:rPr lang="en-US" altLang="zh-CN"/>
              <a:t>f[j]</a:t>
            </a:r>
            <a:r>
              <a:rPr lang="zh-CN" altLang="en-US"/>
              <a:t>就是一个没有用的状态；另外因为是在树上，越往下，可分配的成本越少，因而会有大量空闲状态。在做背包时，就应该跳过这些状态。这个优化的效果一般是很明显的。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1095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000"/>
              <a:t>上面讲的五道题，例一只是一个引例，例三是为例四作的铺垫。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例二虽然对基础要求不高，但是其中的思想应该仔细体会。这题本来有着比较复杂的描述，同学们可以到陈瑜希前辈的论文里去看原题。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例四是一个裸的树规背包，我觉得同学们应该能像拍经典代码一样把这类题代码拍出来，因为几乎所有树规难题都要用到背包。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例二和例五都体现了树型动态规划对选手思考问题能力的考察，这两道例题值得同学们深入思考。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1095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800" dirty="0"/>
              <a:t>上面讲</a:t>
            </a:r>
            <a:r>
              <a:rPr lang="zh-CN" altLang="en-US" sz="2800" dirty="0" smtClean="0"/>
              <a:t>的四道</a:t>
            </a:r>
            <a:r>
              <a:rPr lang="zh-CN" altLang="en-US" sz="2800" dirty="0"/>
              <a:t>题，例一只是一个引例，例三是为例四作的铺垫。</a:t>
            </a:r>
          </a:p>
          <a:p>
            <a:pPr>
              <a:lnSpc>
                <a:spcPct val="80000"/>
              </a:lnSpc>
            </a:pP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例二虽然对基础要求不高，但是其中的思想应该仔细体会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>
              <a:lnSpc>
                <a:spcPct val="80000"/>
              </a:lnSpc>
            </a:pPr>
            <a:r>
              <a:rPr lang="zh-CN" altLang="en-US" sz="2800" dirty="0" smtClean="0"/>
              <a:t>例</a:t>
            </a:r>
            <a:r>
              <a:rPr lang="zh-CN" altLang="en-US" sz="2800" dirty="0"/>
              <a:t>二体现了树型动态规划对选手思考问题能力的考察，</a:t>
            </a:r>
            <a:r>
              <a:rPr lang="zh-CN" altLang="en-US" sz="2800" dirty="0" smtClean="0"/>
              <a:t>这道</a:t>
            </a:r>
            <a:r>
              <a:rPr lang="zh-CN" altLang="en-US" sz="2800" dirty="0"/>
              <a:t>例题值得同学们深入思考。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en-US" sz="2800" dirty="0"/>
          </a:p>
          <a:p>
            <a:pPr>
              <a:lnSpc>
                <a:spcPct val="80000"/>
              </a:lnSpc>
            </a:pPr>
            <a:r>
              <a:rPr lang="zh-CN" altLang="en-US" sz="2800" dirty="0"/>
              <a:t>例四是一个裸的树规背包，我觉得同学们应该能像拍经典代码一样把这类题代码拍出来，因为几乎所有树规难题都要用到背包。</a:t>
            </a:r>
          </a:p>
          <a:p>
            <a:pPr>
              <a:lnSpc>
                <a:spcPct val="80000"/>
              </a:lnSpc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5354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1064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800"/>
              <a:t>树型动态规划最重要的是分析，理清数据间的关系，找到最优子结构，等到组织出合理的状态，就基本成功了。</a:t>
            </a:r>
          </a:p>
          <a:p>
            <a:pPr>
              <a:lnSpc>
                <a:spcPct val="80000"/>
              </a:lnSpc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800"/>
              <a:t>想做好树型动规题，对树的感觉很重要，平时做题看资料时要多思考，多联想。</a:t>
            </a:r>
          </a:p>
          <a:p>
            <a:pPr>
              <a:lnSpc>
                <a:spcPct val="80000"/>
              </a:lnSpc>
            </a:pPr>
            <a:endParaRPr lang="zh-CN" altLang="en-US" sz="2800"/>
          </a:p>
          <a:p>
            <a:pPr>
              <a:lnSpc>
                <a:spcPct val="80000"/>
              </a:lnSpc>
            </a:pPr>
            <a:r>
              <a:rPr lang="zh-CN" altLang="en-US" sz="2800"/>
              <a:t>做多维的树型动规不要害怕理论复杂度太大，一般只要想到一个动规算法，就算超时也能拿到可观的分数。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808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/>
              <a:t>   这堂课讲的内容只能算是基础，题目中树的条件直接给出，动规的指向性也很明显。题目千变万化，难题层出不穷，选手们只有平时多做题，多思考，能力提升了，才能应对自如。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3657</TotalTime>
  <Words>3680</Words>
  <Application>Microsoft Office PowerPoint</Application>
  <PresentationFormat>全屏显示(4:3)</PresentationFormat>
  <Paragraphs>198</Paragraphs>
  <Slides>46</Slides>
  <Notes>10</Notes>
  <HiddenSlides>9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47" baseType="lpstr">
      <vt:lpstr>Blueprint</vt:lpstr>
      <vt:lpstr>树型动态规划</vt:lpstr>
      <vt:lpstr>动态规划</vt:lpstr>
      <vt:lpstr>动态规划</vt:lpstr>
      <vt:lpstr>动态规划</vt:lpstr>
      <vt:lpstr>动态规划</vt:lpstr>
      <vt:lpstr>引言</vt:lpstr>
      <vt:lpstr>引言</vt:lpstr>
      <vt:lpstr>树</vt:lpstr>
      <vt:lpstr>引例、问题描述 </vt:lpstr>
      <vt:lpstr>引例、问题分析</vt:lpstr>
      <vt:lpstr>引例、确定状态</vt:lpstr>
      <vt:lpstr>引例、状态转移</vt:lpstr>
      <vt:lpstr>引例、两种实现方式</vt:lpstr>
      <vt:lpstr>引例、两种实现方式</vt:lpstr>
      <vt:lpstr>引例、小结</vt:lpstr>
      <vt:lpstr>例二、问题描述</vt:lpstr>
      <vt:lpstr>例二、问题分析</vt:lpstr>
      <vt:lpstr>例二、问题分析</vt:lpstr>
      <vt:lpstr>例二、问题分析</vt:lpstr>
      <vt:lpstr>例二、问题分析</vt:lpstr>
      <vt:lpstr>例二、问题分析</vt:lpstr>
      <vt:lpstr>例二、问题分析</vt:lpstr>
      <vt:lpstr>例二、问题分析</vt:lpstr>
      <vt:lpstr>例二、小结</vt:lpstr>
      <vt:lpstr>例三、问题描述</vt:lpstr>
      <vt:lpstr>例三、问题分析</vt:lpstr>
      <vt:lpstr>例三、状态转移</vt:lpstr>
      <vt:lpstr>例四、问题描述</vt:lpstr>
      <vt:lpstr>例四、问题分析</vt:lpstr>
      <vt:lpstr>例四、问题分析</vt:lpstr>
      <vt:lpstr>例四、问题分析</vt:lpstr>
      <vt:lpstr>例四、问题分析</vt:lpstr>
      <vt:lpstr>例四、小结</vt:lpstr>
      <vt:lpstr>例五、问题描述</vt:lpstr>
      <vt:lpstr>例五、问题分析</vt:lpstr>
      <vt:lpstr>例五、确定状态</vt:lpstr>
      <vt:lpstr>例五、状态转移</vt:lpstr>
      <vt:lpstr>例五、状态转移</vt:lpstr>
      <vt:lpstr>例五、小结</vt:lpstr>
      <vt:lpstr>例五、课后思考</vt:lpstr>
      <vt:lpstr>树型动规上的背包</vt:lpstr>
      <vt:lpstr>树型动规上的背包优化</vt:lpstr>
      <vt:lpstr>总结</vt:lpstr>
      <vt:lpstr>总结</vt:lpstr>
      <vt:lpstr>总结</vt:lpstr>
      <vt:lpstr>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Dongyue Fong</dc:creator>
  <cp:lastModifiedBy>Sky123.Org</cp:lastModifiedBy>
  <cp:revision>385</cp:revision>
  <dcterms:created xsi:type="dcterms:W3CDTF">1601-01-01T00:00:00Z</dcterms:created>
  <dcterms:modified xsi:type="dcterms:W3CDTF">2020-08-13T03:37:10Z</dcterms:modified>
</cp:coreProperties>
</file>