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322" r:id="rId2"/>
    <p:sldId id="269" r:id="rId3"/>
    <p:sldId id="326" r:id="rId4"/>
    <p:sldId id="270" r:id="rId5"/>
    <p:sldId id="271" r:id="rId6"/>
    <p:sldId id="272" r:id="rId7"/>
    <p:sldId id="274" r:id="rId8"/>
    <p:sldId id="327" r:id="rId9"/>
    <p:sldId id="275" r:id="rId10"/>
    <p:sldId id="276" r:id="rId11"/>
    <p:sldId id="277" r:id="rId12"/>
    <p:sldId id="287" r:id="rId13"/>
    <p:sldId id="286" r:id="rId14"/>
    <p:sldId id="278" r:id="rId15"/>
    <p:sldId id="280" r:id="rId16"/>
    <p:sldId id="279" r:id="rId17"/>
    <p:sldId id="281" r:id="rId18"/>
    <p:sldId id="282" r:id="rId19"/>
    <p:sldId id="283" r:id="rId20"/>
    <p:sldId id="284" r:id="rId21"/>
    <p:sldId id="285" r:id="rId22"/>
    <p:sldId id="323" r:id="rId23"/>
    <p:sldId id="325" r:id="rId24"/>
    <p:sldId id="328" r:id="rId25"/>
    <p:sldId id="288" r:id="rId2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07" autoAdjust="0"/>
    <p:restoredTop sz="94660"/>
  </p:normalViewPr>
  <p:slideViewPr>
    <p:cSldViewPr>
      <p:cViewPr varScale="1">
        <p:scale>
          <a:sx n="97" d="100"/>
          <a:sy n="97" d="100"/>
        </p:scale>
        <p:origin x="20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FB353D-B829-4955-B06C-DA82DCDCD878}" type="datetimeFigureOut">
              <a:rPr lang="zh-CN" altLang="en-US" smtClean="0"/>
              <a:t>2022/8/1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8D1806-276B-48A8-B49A-EAF084A36F12}" type="slidenum">
              <a:rPr lang="zh-CN" altLang="en-US" smtClean="0"/>
              <a:t>‹#›</a:t>
            </a:fld>
            <a:endParaRPr lang="zh-CN" altLang="en-US"/>
          </a:p>
        </p:txBody>
      </p:sp>
    </p:spTree>
    <p:extLst>
      <p:ext uri="{BB962C8B-B14F-4D97-AF65-F5344CB8AC3E}">
        <p14:creationId xmlns:p14="http://schemas.microsoft.com/office/powerpoint/2010/main" val="1550717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sp>
        <p:nvSpPr>
          <p:cNvPr id="2" name="矩形 1"/>
          <p:cNvSpPr/>
          <p:nvPr/>
        </p:nvSpPr>
        <p:spPr>
          <a:xfrm>
            <a:off x="0" y="-2605"/>
            <a:ext cx="9144000" cy="40273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r="5468"/>
          <a:stretch/>
        </p:blipFill>
        <p:spPr>
          <a:xfrm>
            <a:off x="73523" y="-2606"/>
            <a:ext cx="8504993" cy="6839147"/>
          </a:xfrm>
          <a:prstGeom prst="rect">
            <a:avLst/>
          </a:prstGeom>
        </p:spPr>
      </p:pic>
      <p:sp>
        <p:nvSpPr>
          <p:cNvPr id="4"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3" name="KSO_CT2"/>
          <p:cNvSpPr>
            <a:spLocks noGrp="1"/>
          </p:cNvSpPr>
          <p:nvPr>
            <p:ph type="subTitle" idx="1" hasCustomPrompt="1"/>
          </p:nvPr>
        </p:nvSpPr>
        <p:spPr>
          <a:xfrm>
            <a:off x="3173729" y="5519484"/>
            <a:ext cx="5595801" cy="448208"/>
          </a:xfrm>
          <a:noFill/>
        </p:spPr>
        <p:txBody>
          <a:bodyPr>
            <a:noAutofit/>
          </a:bodyPr>
          <a:lstStyle>
            <a:lvl1pPr marL="0" indent="0" algn="r">
              <a:buNone/>
              <a:defRPr sz="1800">
                <a:solidFill>
                  <a:schemeClr val="bg1">
                    <a:lumMod val="50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单击此处添加您的副标题</a:t>
            </a:r>
          </a:p>
        </p:txBody>
      </p:sp>
      <p:sp>
        <p:nvSpPr>
          <p:cNvPr id="7" name="KSO_CT1"/>
          <p:cNvSpPr>
            <a:spLocks noGrp="1"/>
          </p:cNvSpPr>
          <p:nvPr>
            <p:ph type="title" hasCustomPrompt="1"/>
          </p:nvPr>
        </p:nvSpPr>
        <p:spPr>
          <a:xfrm>
            <a:off x="3173729" y="4114928"/>
            <a:ext cx="5595801" cy="1314362"/>
          </a:xfrm>
        </p:spPr>
        <p:txBody>
          <a:bodyPr>
            <a:noAutofit/>
          </a:bodyPr>
          <a:lstStyle>
            <a:lvl1pPr algn="r">
              <a:lnSpc>
                <a:spcPct val="110000"/>
              </a:lnSpc>
              <a:defRPr sz="3200" b="0" baseline="0">
                <a:solidFill>
                  <a:schemeClr val="accent1"/>
                </a:solidFill>
                <a:effectLst/>
                <a:latin typeface="+mj-ea"/>
                <a:ea typeface="+mj-ea"/>
              </a:defRPr>
            </a:lvl1pPr>
          </a:lstStyle>
          <a:p>
            <a:r>
              <a:rPr lang="zh-CN" altLang="en-US" dirty="0"/>
              <a:t>单击此处添加您的标题文字</a:t>
            </a:r>
          </a:p>
        </p:txBody>
      </p:sp>
    </p:spTree>
    <p:extLst>
      <p:ext uri="{BB962C8B-B14F-4D97-AF65-F5344CB8AC3E}">
        <p14:creationId xmlns:p14="http://schemas.microsoft.com/office/powerpoint/2010/main" val="176505585"/>
      </p:ext>
    </p:extLst>
  </p:cSld>
  <p:clrMapOvr>
    <a:masterClrMapping/>
  </p:clrMapOvr>
  <p:extLst>
    <p:ext uri="{DCECCB84-F9BA-43D5-87BE-67443E8EF086}">
      <p15:sldGuideLst xmlns:p15="http://schemas.microsoft.com/office/powerpoint/2012/main">
        <p15:guide id="1" orient="horz" pos="2160">
          <p15:clr>
            <a:srgbClr val="FBAE40"/>
          </p15:clr>
        </p15:guide>
        <p15:guide id="2" pos="496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idx="1"/>
          </p:nvPr>
        </p:nvSpPr>
        <p:spPr/>
        <p:txBody>
          <a:bodyPr/>
          <a:lstStyle>
            <a:lvl1pPr>
              <a:defRPr>
                <a:solidFill>
                  <a:schemeClr val="accent1"/>
                </a:solidFill>
              </a:defRPr>
            </a:lvl1pPr>
          </a:lstStyle>
          <a:p>
            <a:pPr lvl="0"/>
            <a:r>
              <a:rPr lang="zh-CN" altLang="en-US"/>
              <a:t>单击此处编辑母版文本样式</a:t>
            </a:r>
          </a:p>
          <a:p>
            <a:pPr lvl="1"/>
            <a:r>
              <a:rPr lang="zh-CN" altLang="en-US"/>
              <a:t>第二级</a:t>
            </a:r>
          </a:p>
        </p:txBody>
      </p:sp>
      <p:sp>
        <p:nvSpPr>
          <p:cNvPr id="4"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756653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1574006" y="2108199"/>
            <a:ext cx="5995988" cy="1235075"/>
          </a:xfrm>
        </p:spPr>
        <p:txBody>
          <a:bodyPr anchor="b">
            <a:normAutofit/>
          </a:bodyPr>
          <a:lstStyle>
            <a:lvl1pPr algn="ctr">
              <a:defRPr sz="3600">
                <a:solidFill>
                  <a:schemeClr val="tx2"/>
                </a:solidFill>
                <a:effectLst/>
              </a:defRPr>
            </a:lvl1pPr>
          </a:lstStyle>
          <a:p>
            <a:r>
              <a:rPr lang="zh-CN" altLang="en-US" dirty="0"/>
              <a:t>此处添加您的标题</a:t>
            </a:r>
            <a:endParaRPr lang="en-US" dirty="0"/>
          </a:p>
        </p:txBody>
      </p:sp>
      <p:sp>
        <p:nvSpPr>
          <p:cNvPr id="3" name="KSO_ST2"/>
          <p:cNvSpPr>
            <a:spLocks noGrp="1"/>
          </p:cNvSpPr>
          <p:nvPr>
            <p:ph type="body" idx="1" hasCustomPrompt="1"/>
          </p:nvPr>
        </p:nvSpPr>
        <p:spPr>
          <a:xfrm>
            <a:off x="3038169" y="3400425"/>
            <a:ext cx="3067663" cy="357478"/>
          </a:xfrm>
          <a:prstGeom prst="roundRect">
            <a:avLst>
              <a:gd name="adj" fmla="val 50000"/>
            </a:avLst>
          </a:prstGeom>
          <a:solidFill>
            <a:schemeClr val="tx2">
              <a:lumMod val="40000"/>
              <a:lumOff val="60000"/>
            </a:schemeClr>
          </a:solidFill>
        </p:spPr>
        <p:txBody>
          <a:bodyPr anchor="ctr">
            <a:normAutofit/>
          </a:bodyPr>
          <a:lstStyle>
            <a:lvl1pPr marL="0" indent="0" algn="ctr">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zh-CN" altLang="en-US" dirty="0"/>
              <a:t>单击此处添加您的副标题</a:t>
            </a:r>
            <a:endParaRPr lang="en-US" altLang="zh-CN" dirty="0"/>
          </a:p>
        </p:txBody>
      </p:sp>
      <p:sp>
        <p:nvSpPr>
          <p:cNvPr id="4"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23418084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p:nvPr>
        </p:nvSpPr>
        <p:spPr>
          <a:xfrm>
            <a:off x="1049867" y="1244600"/>
            <a:ext cx="3810000" cy="4932363"/>
          </a:xfrm>
        </p:spPr>
        <p:txBody>
          <a:bodyPr/>
          <a:lstStyle/>
          <a:p>
            <a:pPr lvl="0"/>
            <a:r>
              <a:rPr lang="zh-CN" altLang="en-US"/>
              <a:t>单击此处编辑母版文本样式</a:t>
            </a:r>
          </a:p>
          <a:p>
            <a:pPr lvl="1"/>
            <a:r>
              <a:rPr lang="zh-CN" altLang="en-US"/>
              <a:t>第二级</a:t>
            </a:r>
          </a:p>
        </p:txBody>
      </p:sp>
      <p:sp>
        <p:nvSpPr>
          <p:cNvPr id="4" name="KSO_BC2"/>
          <p:cNvSpPr>
            <a:spLocks noGrp="1"/>
          </p:cNvSpPr>
          <p:nvPr>
            <p:ph sz="half" idx="2"/>
          </p:nvPr>
        </p:nvSpPr>
        <p:spPr>
          <a:xfrm>
            <a:off x="4889499" y="1244600"/>
            <a:ext cx="3820587" cy="4932363"/>
          </a:xfrm>
        </p:spPr>
        <p:txBody>
          <a:bodyPr/>
          <a:lstStyle/>
          <a:p>
            <a:pPr lvl="0"/>
            <a:r>
              <a:rPr lang="zh-CN" altLang="en-US"/>
              <a:t>单击此处编辑母版文本样式</a:t>
            </a:r>
          </a:p>
          <a:p>
            <a:pPr lvl="1"/>
            <a:r>
              <a:rPr lang="zh-CN" altLang="en-US"/>
              <a:t>第二级</a:t>
            </a:r>
          </a:p>
        </p:txBody>
      </p:sp>
      <p:sp>
        <p:nvSpPr>
          <p:cNvPr id="5"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02843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1727199" y="118532"/>
            <a:ext cx="6984076" cy="71702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24576" y="1376362"/>
            <a:ext cx="3868340"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KSO_BC1"/>
          <p:cNvSpPr>
            <a:spLocks noGrp="1"/>
          </p:cNvSpPr>
          <p:nvPr>
            <p:ph sz="half" idx="2"/>
          </p:nvPr>
        </p:nvSpPr>
        <p:spPr>
          <a:xfrm>
            <a:off x="824576" y="2200274"/>
            <a:ext cx="3868340" cy="3684588"/>
          </a:xfrm>
        </p:spPr>
        <p:txBody>
          <a:bodyPr/>
          <a:lstStyle/>
          <a:p>
            <a:pPr lvl="0"/>
            <a:r>
              <a:rPr lang="zh-CN" altLang="en-US"/>
              <a:t>单击此处编辑母版文本样式</a:t>
            </a:r>
          </a:p>
          <a:p>
            <a:pPr lvl="1"/>
            <a:r>
              <a:rPr lang="zh-CN" altLang="en-US"/>
              <a:t>第二级</a:t>
            </a:r>
          </a:p>
        </p:txBody>
      </p:sp>
      <p:sp>
        <p:nvSpPr>
          <p:cNvPr id="5" name="Text Placeholder 4"/>
          <p:cNvSpPr>
            <a:spLocks noGrp="1"/>
          </p:cNvSpPr>
          <p:nvPr>
            <p:ph type="body" sz="quarter" idx="3"/>
          </p:nvPr>
        </p:nvSpPr>
        <p:spPr>
          <a:xfrm>
            <a:off x="4823884" y="1376362"/>
            <a:ext cx="3887391"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KSO_BC2"/>
          <p:cNvSpPr>
            <a:spLocks noGrp="1"/>
          </p:cNvSpPr>
          <p:nvPr>
            <p:ph sz="quarter" idx="4"/>
          </p:nvPr>
        </p:nvSpPr>
        <p:spPr>
          <a:xfrm>
            <a:off x="4823884" y="2200274"/>
            <a:ext cx="3887391" cy="3684588"/>
          </a:xfrm>
        </p:spPr>
        <p:txBody>
          <a:bodyPr/>
          <a:lstStyle/>
          <a:p>
            <a:pPr lvl="0"/>
            <a:r>
              <a:rPr lang="zh-CN" altLang="en-US"/>
              <a:t>单击此处编辑母版文本样式</a:t>
            </a:r>
          </a:p>
          <a:p>
            <a:pPr lvl="1"/>
            <a:r>
              <a:rPr lang="zh-CN" altLang="en-US"/>
              <a:t>第二级</a:t>
            </a:r>
          </a:p>
        </p:txBody>
      </p:sp>
      <p:sp>
        <p:nvSpPr>
          <p:cNvPr id="7"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674365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711934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4233566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858442" y="533402"/>
            <a:ext cx="2949178" cy="1600200"/>
          </a:xfrm>
        </p:spPr>
        <p:txBody>
          <a:bodyPr anchor="b"/>
          <a:lstStyle>
            <a:lvl1pPr>
              <a:defRPr sz="3200"/>
            </a:lvl1pPr>
          </a:lstStyle>
          <a:p>
            <a:r>
              <a:rPr lang="zh-CN" altLang="en-US"/>
              <a:t>单击此处编辑母版标题样式</a:t>
            </a:r>
            <a:endParaRPr lang="en-US" dirty="0"/>
          </a:p>
        </p:txBody>
      </p:sp>
      <p:sp>
        <p:nvSpPr>
          <p:cNvPr id="3" name="KSO_BC1"/>
          <p:cNvSpPr>
            <a:spLocks noGrp="1"/>
          </p:cNvSpPr>
          <p:nvPr>
            <p:ph idx="1"/>
          </p:nvPr>
        </p:nvSpPr>
        <p:spPr>
          <a:xfrm>
            <a:off x="4115992" y="1063628"/>
            <a:ext cx="4629150"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p:txBody>
      </p:sp>
      <p:sp>
        <p:nvSpPr>
          <p:cNvPr id="4" name="KSO_BC2"/>
          <p:cNvSpPr>
            <a:spLocks noGrp="1"/>
          </p:cNvSpPr>
          <p:nvPr>
            <p:ph type="body" sz="half" idx="2"/>
          </p:nvPr>
        </p:nvSpPr>
        <p:spPr>
          <a:xfrm>
            <a:off x="858442" y="21336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407639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934644" y="457200"/>
            <a:ext cx="2949178" cy="1600200"/>
          </a:xfrm>
        </p:spPr>
        <p:txBody>
          <a:bodyPr anchor="b"/>
          <a:lstStyle>
            <a:lvl1pPr>
              <a:defRPr sz="32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4082125"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KSO_BC2"/>
          <p:cNvSpPr>
            <a:spLocks noGrp="1"/>
          </p:cNvSpPr>
          <p:nvPr>
            <p:ph type="body" sz="half" idx="2"/>
          </p:nvPr>
        </p:nvSpPr>
        <p:spPr>
          <a:xfrm>
            <a:off x="934644"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5289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a:t>单击此处编辑母版文本样式</a:t>
            </a:r>
          </a:p>
          <a:p>
            <a:pPr lvl="1"/>
            <a:r>
              <a:rPr lang="zh-CN" altLang="en-US"/>
              <a:t>第二级</a:t>
            </a:r>
          </a:p>
        </p:txBody>
      </p:sp>
      <p:sp>
        <p:nvSpPr>
          <p:cNvPr id="4"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698774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628467" y="365125"/>
            <a:ext cx="886883" cy="5811838"/>
          </a:xfrm>
        </p:spPr>
        <p:txBody>
          <a:bodyPr vert="eaVert"/>
          <a:lstStyle/>
          <a:p>
            <a:r>
              <a:rPr lang="zh-CN" altLang="en-US"/>
              <a:t>单击此处编辑母版标题样式</a:t>
            </a:r>
            <a:endParaRPr lang="en-US" dirty="0"/>
          </a:p>
        </p:txBody>
      </p:sp>
      <p:sp>
        <p:nvSpPr>
          <p:cNvPr id="3" name="KSO_BC1"/>
          <p:cNvSpPr>
            <a:spLocks noGrp="1"/>
          </p:cNvSpPr>
          <p:nvPr>
            <p:ph type="body" orient="vert" idx="1"/>
          </p:nvPr>
        </p:nvSpPr>
        <p:spPr>
          <a:xfrm>
            <a:off x="1585381" y="365125"/>
            <a:ext cx="5949952" cy="5811838"/>
          </a:xfrm>
        </p:spPr>
        <p:txBody>
          <a:bodyPr vert="eaVert"/>
          <a:lstStyle/>
          <a:p>
            <a:pPr lvl="0"/>
            <a:r>
              <a:rPr lang="zh-CN" altLang="en-US"/>
              <a:t>单击此处编辑母版文本样式</a:t>
            </a:r>
          </a:p>
          <a:p>
            <a:pPr lvl="1"/>
            <a:r>
              <a:rPr lang="zh-CN" altLang="en-US"/>
              <a:t>第二级</a:t>
            </a:r>
          </a:p>
        </p:txBody>
      </p:sp>
      <p:sp>
        <p:nvSpPr>
          <p:cNvPr id="4" name="KSO_FD"/>
          <p:cNvSpPr>
            <a:spLocks noGrp="1"/>
          </p:cNvSpPr>
          <p:nvPr>
            <p:ph type="dt" sz="half" idx="10"/>
          </p:nvPr>
        </p:nvSpPr>
        <p:spPr/>
        <p:txBody>
          <a:bodyPr/>
          <a:lstStyle/>
          <a:p>
            <a:fld id="{530820CF-B880-4189-942D-D702A7CBA730}" type="datetimeFigureOut">
              <a:rPr lang="zh-CN" altLang="en-US" smtClean="0"/>
              <a:pPr/>
              <a:t>2022/8/1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68288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KSO_FD"/>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2022/8/1</a:t>
            </a:fld>
            <a:endParaRPr lang="zh-CN" altLang="en-US"/>
          </a:p>
        </p:txBody>
      </p:sp>
      <p:sp>
        <p:nvSpPr>
          <p:cNvPr id="5" name="KSO_FT"/>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
        <p:nvSpPr>
          <p:cNvPr id="3" name="KSO_BC1"/>
          <p:cNvSpPr>
            <a:spLocks noGrp="1"/>
          </p:cNvSpPr>
          <p:nvPr>
            <p:ph type="body" idx="1"/>
          </p:nvPr>
        </p:nvSpPr>
        <p:spPr>
          <a:xfrm>
            <a:off x="419099" y="1193950"/>
            <a:ext cx="8359142" cy="5259101"/>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p:txBody>
      </p:sp>
      <p:sp>
        <p:nvSpPr>
          <p:cNvPr id="8" name="矩形 7"/>
          <p:cNvSpPr/>
          <p:nvPr/>
        </p:nvSpPr>
        <p:spPr>
          <a:xfrm>
            <a:off x="0" y="188639"/>
            <a:ext cx="9144000" cy="65609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13" cstate="print">
            <a:extLst>
              <a:ext uri="{28A0092B-C50C-407E-A947-70E740481C1C}">
                <a14:useLocalDpi xmlns:a14="http://schemas.microsoft.com/office/drawing/2010/main" val="0"/>
              </a:ext>
            </a:extLst>
          </a:blip>
          <a:srcRect r="5468"/>
          <a:stretch/>
        </p:blipFill>
        <p:spPr>
          <a:xfrm>
            <a:off x="73523" y="-2606"/>
            <a:ext cx="1250180" cy="1005312"/>
          </a:xfrm>
          <a:prstGeom prst="rect">
            <a:avLst/>
          </a:prstGeom>
        </p:spPr>
      </p:pic>
      <p:sp>
        <p:nvSpPr>
          <p:cNvPr id="2" name="KSO_BT1"/>
          <p:cNvSpPr>
            <a:spLocks noGrp="1"/>
          </p:cNvSpPr>
          <p:nvPr>
            <p:ph type="title"/>
          </p:nvPr>
        </p:nvSpPr>
        <p:spPr>
          <a:xfrm>
            <a:off x="925479" y="261256"/>
            <a:ext cx="7852762" cy="525865"/>
          </a:xfrm>
          <a:prstGeom prst="rect">
            <a:avLst/>
          </a:prstGeom>
        </p:spPr>
        <p:txBody>
          <a:bodyPr vert="horz" lIns="91440" tIns="45720" rIns="91440" bIns="45720" rtlCol="0" anchor="b">
            <a:normAutofit/>
          </a:bodyPr>
          <a:lstStyle/>
          <a:p>
            <a:r>
              <a:rPr lang="zh-CN" altLang="en-US" dirty="0"/>
              <a:t>单击此处编辑母版标题样式</a:t>
            </a:r>
            <a:endParaRPr lang="en-US" dirty="0"/>
          </a:p>
        </p:txBody>
      </p:sp>
    </p:spTree>
    <p:extLst>
      <p:ext uri="{BB962C8B-B14F-4D97-AF65-F5344CB8AC3E}">
        <p14:creationId xmlns:p14="http://schemas.microsoft.com/office/powerpoint/2010/main" val="16487734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2800" b="0" i="0" kern="1200" baseline="0">
          <a:solidFill>
            <a:schemeClr val="accent1"/>
          </a:solidFill>
          <a:effectLst/>
          <a:latin typeface="+mj-ea"/>
          <a:ea typeface="+mj-ea"/>
          <a:cs typeface="+mj-cs"/>
        </a:defRPr>
      </a:lvl1pPr>
    </p:titleStyle>
    <p:bodyStyle>
      <a:lvl1pPr marL="357188" indent="-357188" algn="just" defTabSz="914400" rtl="0" eaLnBrk="1" latinLnBrk="0" hangingPunct="1">
        <a:lnSpc>
          <a:spcPct val="110000"/>
        </a:lnSpc>
        <a:spcBef>
          <a:spcPts val="600"/>
        </a:spcBef>
        <a:spcAft>
          <a:spcPts val="0"/>
        </a:spcAft>
        <a:buClr>
          <a:schemeClr val="accent1"/>
        </a:buClr>
        <a:buSzPct val="60000"/>
        <a:buFont typeface="Wingdings 2" panose="05020102010507070707" pitchFamily="18" charset="2"/>
        <a:buChar char=""/>
        <a:defRPr lang="zh-CN" altLang="en-US" sz="2400" kern="1200" baseline="0" dirty="0" smtClean="0">
          <a:solidFill>
            <a:schemeClr val="accent1"/>
          </a:solidFill>
          <a:latin typeface="+mn-ea"/>
          <a:ea typeface="+mn-ea"/>
          <a:cs typeface="+mn-cs"/>
        </a:defRPr>
      </a:lvl1pPr>
      <a:lvl2pPr marL="357188" indent="-357188" algn="just" defTabSz="914400" rtl="0" eaLnBrk="1" latinLnBrk="0" hangingPunct="1">
        <a:lnSpc>
          <a:spcPct val="12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zh-CN" altLang="en-US" b="1" dirty="0"/>
              <a:t>东莞中学 方东跃</a:t>
            </a:r>
          </a:p>
        </p:txBody>
      </p:sp>
      <p:sp>
        <p:nvSpPr>
          <p:cNvPr id="5" name="标题 2"/>
          <p:cNvSpPr>
            <a:spLocks noGrp="1"/>
          </p:cNvSpPr>
          <p:nvPr>
            <p:ph type="title"/>
          </p:nvPr>
        </p:nvSpPr>
        <p:spPr>
          <a:xfrm>
            <a:off x="3173729" y="4114928"/>
            <a:ext cx="5595801" cy="1314362"/>
          </a:xfrm>
        </p:spPr>
        <p:txBody>
          <a:bodyPr/>
          <a:lstStyle/>
          <a:p>
            <a:r>
              <a:rPr lang="zh-CN" altLang="en-US" sz="4800" b="1" dirty="0"/>
              <a:t>最小费用最大流</a:t>
            </a:r>
          </a:p>
        </p:txBody>
      </p:sp>
    </p:spTree>
    <p:extLst>
      <p:ext uri="{BB962C8B-B14F-4D97-AF65-F5344CB8AC3E}">
        <p14:creationId xmlns:p14="http://schemas.microsoft.com/office/powerpoint/2010/main" val="3193571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“最小费用最大流”</a:t>
            </a:r>
          </a:p>
        </p:txBody>
      </p:sp>
      <p:sp>
        <p:nvSpPr>
          <p:cNvPr id="4" name="KSO_Shape"/>
          <p:cNvSpPr>
            <a:spLocks/>
          </p:cNvSpPr>
          <p:nvPr/>
        </p:nvSpPr>
        <p:spPr bwMode="auto">
          <a:xfrm>
            <a:off x="6372200" y="4531772"/>
            <a:ext cx="2059429" cy="2160240"/>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5" name="TextBox 4"/>
          <p:cNvSpPr txBox="1"/>
          <p:nvPr/>
        </p:nvSpPr>
        <p:spPr>
          <a:xfrm>
            <a:off x="827584" y="1484784"/>
            <a:ext cx="7200800" cy="3046988"/>
          </a:xfrm>
          <a:prstGeom prst="rect">
            <a:avLst/>
          </a:prstGeom>
          <a:noFill/>
        </p:spPr>
        <p:txBody>
          <a:bodyPr wrap="square" rtlCol="0">
            <a:spAutoFit/>
          </a:bodyPr>
          <a:lstStyle/>
          <a:p>
            <a:pPr>
              <a:lnSpc>
                <a:spcPct val="150000"/>
              </a:lnSpc>
            </a:pPr>
            <a:r>
              <a:rPr lang="zh-CN" altLang="en-US" sz="3200" b="1" dirty="0"/>
              <a:t>什么是“最小费用最大流”问题？</a:t>
            </a:r>
            <a:endParaRPr lang="en-US" altLang="zh-CN" sz="3200" b="1" dirty="0"/>
          </a:p>
          <a:p>
            <a:pPr>
              <a:lnSpc>
                <a:spcPct val="150000"/>
              </a:lnSpc>
            </a:pPr>
            <a:r>
              <a:rPr lang="zh-CN" altLang="en-US" sz="3200" b="1" dirty="0"/>
              <a:t>什么是“最小费用流”？</a:t>
            </a:r>
            <a:endParaRPr lang="en-US" altLang="zh-CN" sz="3200" b="1" dirty="0"/>
          </a:p>
          <a:p>
            <a:pPr>
              <a:lnSpc>
                <a:spcPct val="150000"/>
              </a:lnSpc>
            </a:pPr>
            <a:r>
              <a:rPr lang="zh-CN" altLang="en-US" sz="3200" b="1" dirty="0"/>
              <a:t>什么是“增广链的费用”？</a:t>
            </a:r>
            <a:endParaRPr lang="en-US" altLang="zh-CN" sz="3200" b="1" dirty="0"/>
          </a:p>
          <a:p>
            <a:pPr>
              <a:lnSpc>
                <a:spcPct val="150000"/>
              </a:lnSpc>
            </a:pPr>
            <a:r>
              <a:rPr lang="zh-CN" altLang="en-US" sz="3200" b="1" dirty="0"/>
              <a:t>如何求解“最小费用最大流”问题？</a:t>
            </a:r>
            <a:endParaRPr lang="en-US" altLang="zh-CN" sz="3200" b="1" dirty="0"/>
          </a:p>
        </p:txBody>
      </p:sp>
    </p:spTree>
    <p:extLst>
      <p:ext uri="{BB962C8B-B14F-4D97-AF65-F5344CB8AC3E}">
        <p14:creationId xmlns:p14="http://schemas.microsoft.com/office/powerpoint/2010/main" val="392237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BE946F-3A35-71AF-DF77-9BCDFF7B7B10}"/>
              </a:ext>
            </a:extLst>
          </p:cNvPr>
          <p:cNvSpPr>
            <a:spLocks noGrp="1"/>
          </p:cNvSpPr>
          <p:nvPr>
            <p:ph type="title"/>
          </p:nvPr>
        </p:nvSpPr>
        <p:spPr/>
        <p:txBody>
          <a:bodyPr/>
          <a:lstStyle/>
          <a:p>
            <a:r>
              <a:rPr lang="zh-CN" altLang="en-US" dirty="0"/>
              <a:t>问题提出</a:t>
            </a:r>
          </a:p>
        </p:txBody>
      </p:sp>
      <p:sp>
        <p:nvSpPr>
          <p:cNvPr id="3" name="内容占位符 2">
            <a:extLst>
              <a:ext uri="{FF2B5EF4-FFF2-40B4-BE49-F238E27FC236}">
                <a16:creationId xmlns:a16="http://schemas.microsoft.com/office/drawing/2014/main" id="{9029B07D-E7A1-1CA9-5165-0FF1DADBBE8A}"/>
              </a:ext>
            </a:extLst>
          </p:cNvPr>
          <p:cNvSpPr>
            <a:spLocks noGrp="1"/>
          </p:cNvSpPr>
          <p:nvPr>
            <p:ph idx="1"/>
          </p:nvPr>
        </p:nvSpPr>
        <p:spPr/>
        <p:txBody>
          <a:bodyPr>
            <a:normAutofit lnSpcReduction="10000"/>
          </a:bodyPr>
          <a:lstStyle/>
          <a:p>
            <a:pPr>
              <a:lnSpc>
                <a:spcPct val="120000"/>
              </a:lnSpc>
            </a:pPr>
            <a:r>
              <a:rPr lang="zh-CN" altLang="en-US" dirty="0">
                <a:solidFill>
                  <a:schemeClr val="tx2">
                    <a:lumMod val="50000"/>
                  </a:schemeClr>
                </a:solidFill>
              </a:rPr>
              <a:t>　　有足够多辆卡车要将数量无限的某种物品从一个地点运输到另外一个地点，现在有有限条单向行驶道路直接或者间接地连接了这两地。但是每一条道路都有运输通过总数量的限制，称为</a:t>
            </a:r>
            <a:r>
              <a:rPr lang="zh-CN" altLang="en-US" b="1" dirty="0"/>
              <a:t>容量</a:t>
            </a:r>
            <a:r>
              <a:rPr lang="zh-CN" altLang="en-US" dirty="0">
                <a:solidFill>
                  <a:schemeClr val="tx2">
                    <a:lumMod val="50000"/>
                  </a:schemeClr>
                </a:solidFill>
              </a:rPr>
              <a:t>，同时携带物品通过该路段时，都会按照携带物品数量多少被收取一定的</a:t>
            </a:r>
            <a:r>
              <a:rPr lang="zh-CN" altLang="en-US" b="1" dirty="0"/>
              <a:t>费用</a:t>
            </a:r>
            <a:r>
              <a:rPr lang="zh-CN" altLang="en-US" dirty="0">
                <a:solidFill>
                  <a:schemeClr val="tx2">
                    <a:lumMod val="50000"/>
                  </a:schemeClr>
                </a:solidFill>
              </a:rPr>
              <a:t>。如何合理地安排每辆车的行驶路线，使得在运输的货物总量尽可能大的情况下，交付的总费用尽可能少？</a:t>
            </a:r>
          </a:p>
          <a:p>
            <a:pPr>
              <a:lnSpc>
                <a:spcPct val="120000"/>
              </a:lnSpc>
            </a:pPr>
            <a:endParaRPr lang="zh-CN" altLang="en-US" dirty="0">
              <a:solidFill>
                <a:schemeClr val="tx2">
                  <a:lumMod val="50000"/>
                </a:schemeClr>
              </a:solidFill>
            </a:endParaRPr>
          </a:p>
          <a:p>
            <a:pPr>
              <a:lnSpc>
                <a:spcPct val="120000"/>
              </a:lnSpc>
            </a:pPr>
            <a:r>
              <a:rPr lang="zh-CN" altLang="en-US" dirty="0">
                <a:solidFill>
                  <a:schemeClr val="tx2">
                    <a:lumMod val="50000"/>
                  </a:schemeClr>
                </a:solidFill>
              </a:rPr>
              <a:t>　　注意，在此问题中总费用仅包括携带物品通过路段时被收取的费用，车辆和路线安排上没有限制，但通过某一路段的物品数量总和不得超过它的容量，收取的费用与携带物品的多少成正比。</a:t>
            </a:r>
          </a:p>
          <a:p>
            <a:pPr>
              <a:lnSpc>
                <a:spcPct val="120000"/>
              </a:lnSpc>
            </a:pPr>
            <a:endParaRPr lang="zh-CN" altLang="en-US" dirty="0">
              <a:solidFill>
                <a:schemeClr val="tx2">
                  <a:lumMod val="50000"/>
                </a:schemeClr>
              </a:solidFill>
            </a:endParaRPr>
          </a:p>
        </p:txBody>
      </p:sp>
    </p:spTree>
    <p:extLst>
      <p:ext uri="{BB962C8B-B14F-4D97-AF65-F5344CB8AC3E}">
        <p14:creationId xmlns:p14="http://schemas.microsoft.com/office/powerpoint/2010/main" val="126028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什么是“最小费用最大流”问题？</a:t>
            </a:r>
          </a:p>
        </p:txBody>
      </p:sp>
      <p:sp>
        <p:nvSpPr>
          <p:cNvPr id="10" name="TextBox 9"/>
          <p:cNvSpPr txBox="1"/>
          <p:nvPr/>
        </p:nvSpPr>
        <p:spPr>
          <a:xfrm>
            <a:off x="467544" y="1052736"/>
            <a:ext cx="8355459" cy="4089196"/>
          </a:xfrm>
          <a:prstGeom prst="rect">
            <a:avLst/>
          </a:prstGeom>
          <a:noFill/>
        </p:spPr>
        <p:txBody>
          <a:bodyPr wrap="square" rtlCol="0">
            <a:spAutoFit/>
          </a:bodyPr>
          <a:lstStyle/>
          <a:p>
            <a:pPr>
              <a:lnSpc>
                <a:spcPct val="150000"/>
              </a:lnSpc>
            </a:pPr>
            <a:r>
              <a:rPr lang="zh-CN" altLang="en-US" sz="2200" b="1" dirty="0"/>
              <a:t>　　对于每一条弧都给出</a:t>
            </a:r>
            <a:r>
              <a:rPr lang="zh-CN" altLang="en-US" sz="2200" b="1" dirty="0">
                <a:solidFill>
                  <a:schemeClr val="accent1"/>
                </a:solidFill>
              </a:rPr>
              <a:t>单位流量费用</a:t>
            </a:r>
            <a:r>
              <a:rPr lang="zh-CN" altLang="en-US" sz="2200" b="1" dirty="0"/>
              <a:t>的</a:t>
            </a:r>
            <a:r>
              <a:rPr lang="zh-CN" altLang="en-US" sz="2200" b="1" dirty="0">
                <a:solidFill>
                  <a:schemeClr val="accent1"/>
                </a:solidFill>
              </a:rPr>
              <a:t>容量网络 </a:t>
            </a:r>
            <a:r>
              <a:rPr lang="pl-PL" altLang="zh-CN" sz="2200" b="1" dirty="0"/>
              <a:t>G = (V, E, C, W)</a:t>
            </a:r>
            <a:r>
              <a:rPr lang="zh-CN" altLang="en-US" sz="2200" b="1" dirty="0"/>
              <a:t>（称为费用容量网络）中，求</a:t>
            </a:r>
            <a:r>
              <a:rPr lang="zh-CN" altLang="en-US" sz="2200" b="1" dirty="0">
                <a:solidFill>
                  <a:schemeClr val="accent1"/>
                </a:solidFill>
              </a:rPr>
              <a:t>最大流 </a:t>
            </a:r>
            <a:r>
              <a:rPr lang="en-US" altLang="zh-CN" sz="2200" b="1" dirty="0">
                <a:solidFill>
                  <a:schemeClr val="accent1"/>
                </a:solidFill>
              </a:rPr>
              <a:t>f</a:t>
            </a:r>
            <a:r>
              <a:rPr lang="zh-CN" altLang="en-US" sz="2200" b="1" dirty="0"/>
              <a:t>，使传送流量的</a:t>
            </a:r>
            <a:r>
              <a:rPr lang="zh-CN" altLang="en-US" sz="2200" b="1" dirty="0">
                <a:solidFill>
                  <a:schemeClr val="accent1"/>
                </a:solidFill>
              </a:rPr>
              <a:t>总费用 </a:t>
            </a:r>
            <a:r>
              <a:rPr lang="en-US" altLang="zh-CN" sz="2200" b="1" dirty="0">
                <a:solidFill>
                  <a:schemeClr val="accent1"/>
                </a:solidFill>
              </a:rPr>
              <a:t>W(f)=∑f(</a:t>
            </a:r>
            <a:r>
              <a:rPr lang="en-US" altLang="zh-CN" sz="2200" b="1" dirty="0" err="1">
                <a:solidFill>
                  <a:schemeClr val="accent1"/>
                </a:solidFill>
              </a:rPr>
              <a:t>u,v</a:t>
            </a:r>
            <a:r>
              <a:rPr lang="en-US" altLang="zh-CN" sz="2200" b="1" dirty="0">
                <a:solidFill>
                  <a:schemeClr val="accent1"/>
                </a:solidFill>
              </a:rPr>
              <a:t>)×w(</a:t>
            </a:r>
            <a:r>
              <a:rPr lang="en-US" altLang="zh-CN" sz="2200" b="1" dirty="0" err="1">
                <a:solidFill>
                  <a:schemeClr val="accent1"/>
                </a:solidFill>
              </a:rPr>
              <a:t>u,v</a:t>
            </a:r>
            <a:r>
              <a:rPr lang="en-US" altLang="zh-CN" sz="2200" b="1" dirty="0">
                <a:solidFill>
                  <a:schemeClr val="accent1"/>
                </a:solidFill>
              </a:rPr>
              <a:t>)</a:t>
            </a:r>
            <a:r>
              <a:rPr lang="zh-CN" altLang="en-US" sz="2200" b="1" dirty="0"/>
              <a:t>为最小的一类优化问题。</a:t>
            </a:r>
            <a:endParaRPr lang="en-US" altLang="zh-CN" sz="2200" b="1" dirty="0"/>
          </a:p>
          <a:p>
            <a:pPr>
              <a:lnSpc>
                <a:spcPct val="150000"/>
              </a:lnSpc>
            </a:pPr>
            <a:r>
              <a:rPr lang="zh-CN" altLang="en-US" sz="2200" b="1" dirty="0"/>
              <a:t>　　其中，</a:t>
            </a:r>
            <a:r>
              <a:rPr lang="en-US" altLang="zh-CN" sz="2200" b="1" dirty="0"/>
              <a:t>c(</a:t>
            </a:r>
            <a:r>
              <a:rPr lang="en-US" altLang="zh-CN" sz="2200" b="1" dirty="0" err="1"/>
              <a:t>i</a:t>
            </a:r>
            <a:r>
              <a:rPr lang="en-US" altLang="zh-CN" sz="2200" b="1" dirty="0"/>
              <a:t>, j) </a:t>
            </a:r>
            <a:r>
              <a:rPr lang="zh-CN" altLang="en-US" sz="2200" b="1" dirty="0"/>
              <a:t>表示弧</a:t>
            </a:r>
            <a:r>
              <a:rPr lang="en-US" altLang="zh-CN" sz="2200" b="1" dirty="0"/>
              <a:t> (v</a:t>
            </a:r>
            <a:r>
              <a:rPr lang="en-US" altLang="zh-CN" sz="2200" b="1" baseline="-25000" dirty="0"/>
              <a:t>i</a:t>
            </a:r>
            <a:r>
              <a:rPr lang="en-US" altLang="zh-CN" sz="2200" b="1" dirty="0"/>
              <a:t>, </a:t>
            </a:r>
            <a:r>
              <a:rPr lang="en-US" altLang="zh-CN" sz="2200" b="1" dirty="0" err="1"/>
              <a:t>v</a:t>
            </a:r>
            <a:r>
              <a:rPr lang="en-US" altLang="zh-CN" sz="2200" b="1" baseline="-25000" dirty="0" err="1"/>
              <a:t>j</a:t>
            </a:r>
            <a:r>
              <a:rPr lang="en-US" altLang="zh-CN" sz="2200" b="1" dirty="0"/>
              <a:t>)</a:t>
            </a:r>
            <a:r>
              <a:rPr lang="zh-CN" altLang="en-US" sz="2200" b="1" dirty="0"/>
              <a:t>上的容量，</a:t>
            </a:r>
            <a:r>
              <a:rPr lang="en-US" altLang="zh-CN" sz="2200" b="1" dirty="0"/>
              <a:t>f(</a:t>
            </a:r>
            <a:r>
              <a:rPr lang="en-US" altLang="zh-CN" sz="2200" b="1" dirty="0" err="1"/>
              <a:t>i</a:t>
            </a:r>
            <a:r>
              <a:rPr lang="en-US" altLang="zh-CN" sz="2200" b="1" dirty="0"/>
              <a:t>, j) </a:t>
            </a:r>
            <a:r>
              <a:rPr lang="zh-CN" altLang="en-US" sz="2200" b="1" dirty="0"/>
              <a:t>表示弧</a:t>
            </a:r>
            <a:r>
              <a:rPr lang="en-US" altLang="zh-CN" sz="2200" b="1" dirty="0"/>
              <a:t> (v</a:t>
            </a:r>
            <a:r>
              <a:rPr lang="en-US" altLang="zh-CN" sz="2200" b="1" baseline="-25000" dirty="0"/>
              <a:t>i</a:t>
            </a:r>
            <a:r>
              <a:rPr lang="en-US" altLang="zh-CN" sz="2200" b="1" dirty="0"/>
              <a:t>, </a:t>
            </a:r>
            <a:r>
              <a:rPr lang="en-US" altLang="zh-CN" sz="2200" b="1" dirty="0" err="1"/>
              <a:t>v</a:t>
            </a:r>
            <a:r>
              <a:rPr lang="en-US" altLang="zh-CN" sz="2200" b="1" baseline="-25000" dirty="0" err="1"/>
              <a:t>j</a:t>
            </a:r>
            <a:r>
              <a:rPr lang="en-US" altLang="zh-CN" sz="2200" b="1" dirty="0"/>
              <a:t>) </a:t>
            </a:r>
            <a:r>
              <a:rPr lang="zh-CN" altLang="en-US" sz="2200" b="1" dirty="0"/>
              <a:t>上的流量，</a:t>
            </a:r>
            <a:r>
              <a:rPr lang="en-US" altLang="zh-CN" sz="2200" b="1" dirty="0"/>
              <a:t>w(</a:t>
            </a:r>
            <a:r>
              <a:rPr lang="en-US" altLang="zh-CN" sz="2200" b="1" dirty="0" err="1"/>
              <a:t>i</a:t>
            </a:r>
            <a:r>
              <a:rPr lang="en-US" altLang="zh-CN" sz="2200" b="1" dirty="0"/>
              <a:t>, j) </a:t>
            </a:r>
            <a:r>
              <a:rPr lang="zh-CN" altLang="en-US" sz="2200" b="1" dirty="0"/>
              <a:t>表示弧</a:t>
            </a:r>
            <a:r>
              <a:rPr lang="en-US" altLang="zh-CN" sz="2200" b="1" dirty="0"/>
              <a:t> (v</a:t>
            </a:r>
            <a:r>
              <a:rPr lang="en-US" altLang="zh-CN" sz="2200" b="1" baseline="-25000" dirty="0"/>
              <a:t>i</a:t>
            </a:r>
            <a:r>
              <a:rPr lang="en-US" altLang="zh-CN" sz="2200" b="1" dirty="0"/>
              <a:t>, </a:t>
            </a:r>
            <a:r>
              <a:rPr lang="en-US" altLang="zh-CN" sz="2200" b="1" dirty="0" err="1"/>
              <a:t>v</a:t>
            </a:r>
            <a:r>
              <a:rPr lang="en-US" altLang="zh-CN" sz="2200" b="1" baseline="-25000" dirty="0" err="1"/>
              <a:t>j</a:t>
            </a:r>
            <a:r>
              <a:rPr lang="en-US" altLang="zh-CN" sz="2200" b="1" dirty="0"/>
              <a:t>)</a:t>
            </a:r>
            <a:r>
              <a:rPr lang="zh-CN" altLang="en-US" sz="2200" b="1" dirty="0"/>
              <a:t> 上通过单位流量所花费的费用。</a:t>
            </a:r>
            <a:endParaRPr lang="en-US" altLang="zh-CN" sz="2200" b="1" dirty="0"/>
          </a:p>
          <a:p>
            <a:pPr>
              <a:lnSpc>
                <a:spcPct val="150000"/>
              </a:lnSpc>
            </a:pPr>
            <a:endParaRPr lang="en-US" altLang="zh-CN" sz="2200" b="1" dirty="0"/>
          </a:p>
          <a:p>
            <a:pPr>
              <a:lnSpc>
                <a:spcPct val="150000"/>
              </a:lnSpc>
            </a:pPr>
            <a:r>
              <a:rPr lang="zh-CN" altLang="en-US" sz="2200" b="1" dirty="0"/>
              <a:t>　　很多网友所说的</a:t>
            </a:r>
            <a:r>
              <a:rPr lang="en-US" altLang="zh-CN" sz="2200" b="1" dirty="0">
                <a:solidFill>
                  <a:schemeClr val="accent1"/>
                </a:solidFill>
              </a:rPr>
              <a:t>MCMF</a:t>
            </a:r>
            <a:r>
              <a:rPr lang="zh-CN" altLang="en-US" sz="2200" b="1" dirty="0">
                <a:solidFill>
                  <a:schemeClr val="accent1"/>
                </a:solidFill>
              </a:rPr>
              <a:t>问题</a:t>
            </a:r>
            <a:r>
              <a:rPr lang="en-US" altLang="zh-CN" sz="2200" b="1" dirty="0">
                <a:solidFill>
                  <a:schemeClr val="accent1"/>
                </a:solidFill>
              </a:rPr>
              <a:t>(minimal cost–maximal flow problem)</a:t>
            </a:r>
            <a:r>
              <a:rPr lang="zh-CN" altLang="en-US" sz="2200" b="1" dirty="0"/>
              <a:t>，其实就是最小费用最大流问题。</a:t>
            </a:r>
          </a:p>
        </p:txBody>
      </p:sp>
    </p:spTree>
    <p:extLst>
      <p:ext uri="{BB962C8B-B14F-4D97-AF65-F5344CB8AC3E}">
        <p14:creationId xmlns:p14="http://schemas.microsoft.com/office/powerpoint/2010/main" val="114421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plus(in)">
                                      <p:cBhvr>
                                        <p:cTn id="17"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什么是“最小费用流” ？</a:t>
            </a:r>
          </a:p>
        </p:txBody>
      </p:sp>
      <p:sp>
        <p:nvSpPr>
          <p:cNvPr id="10" name="TextBox 9"/>
          <p:cNvSpPr txBox="1"/>
          <p:nvPr/>
        </p:nvSpPr>
        <p:spPr>
          <a:xfrm>
            <a:off x="611560" y="1052736"/>
            <a:ext cx="8352928" cy="2790572"/>
          </a:xfrm>
          <a:prstGeom prst="rect">
            <a:avLst/>
          </a:prstGeom>
          <a:noFill/>
        </p:spPr>
        <p:txBody>
          <a:bodyPr wrap="square" rtlCol="0">
            <a:spAutoFit/>
          </a:bodyPr>
          <a:lstStyle/>
          <a:p>
            <a:pPr>
              <a:lnSpc>
                <a:spcPct val="150000"/>
              </a:lnSpc>
            </a:pPr>
            <a:r>
              <a:rPr lang="zh-CN" altLang="en-US" sz="2400" b="1" dirty="0"/>
              <a:t>　　对一费用容量网络，具有相同流量 </a:t>
            </a:r>
            <a:r>
              <a:rPr lang="en-US" altLang="zh-CN" sz="2400" b="1" dirty="0"/>
              <a:t>f </a:t>
            </a:r>
            <a:r>
              <a:rPr lang="zh-CN" altLang="en-US" sz="2400" b="1" dirty="0"/>
              <a:t>的所有可行流中，总费用最小的可行流称为该费用容量网络关于流量 </a:t>
            </a:r>
            <a:r>
              <a:rPr lang="en-US" altLang="zh-CN" sz="2400" b="1" dirty="0"/>
              <a:t>f </a:t>
            </a:r>
            <a:r>
              <a:rPr lang="zh-CN" altLang="en-US" sz="2400" b="1" dirty="0"/>
              <a:t>的最小费用流，简称</a:t>
            </a:r>
            <a:r>
              <a:rPr lang="zh-CN" altLang="en-US" sz="2400" b="1" dirty="0">
                <a:solidFill>
                  <a:schemeClr val="accent1"/>
                </a:solidFill>
              </a:rPr>
              <a:t>流量 </a:t>
            </a:r>
            <a:r>
              <a:rPr lang="en-US" altLang="zh-CN" sz="2400" b="1" dirty="0">
                <a:solidFill>
                  <a:schemeClr val="accent1"/>
                </a:solidFill>
              </a:rPr>
              <a:t>f </a:t>
            </a:r>
            <a:r>
              <a:rPr lang="zh-CN" altLang="en-US" sz="2400" b="1" dirty="0">
                <a:solidFill>
                  <a:schemeClr val="accent1"/>
                </a:solidFill>
              </a:rPr>
              <a:t>的最小费用流</a:t>
            </a:r>
            <a:r>
              <a:rPr lang="zh-CN" altLang="en-US" sz="2400" b="1" dirty="0"/>
              <a:t>。</a:t>
            </a:r>
            <a:endParaRPr lang="en-US" altLang="zh-CN" sz="2400" b="1" dirty="0"/>
          </a:p>
          <a:p>
            <a:pPr>
              <a:lnSpc>
                <a:spcPct val="150000"/>
              </a:lnSpc>
            </a:pPr>
            <a:r>
              <a:rPr lang="zh-CN" altLang="en-US" sz="2400" b="1" dirty="0"/>
              <a:t>　　在不引起混淆的情况下，我们一般称为</a:t>
            </a:r>
            <a:r>
              <a:rPr lang="zh-CN" altLang="en-US" sz="2400" b="1" dirty="0">
                <a:solidFill>
                  <a:schemeClr val="accent1"/>
                </a:solidFill>
              </a:rPr>
              <a:t>“最小费用流”</a:t>
            </a:r>
            <a:r>
              <a:rPr lang="zh-CN" altLang="en-US" sz="2400" b="1" dirty="0"/>
              <a:t>，但记住，</a:t>
            </a:r>
            <a:r>
              <a:rPr lang="zh-CN" altLang="en-US" sz="2400" b="1" dirty="0">
                <a:solidFill>
                  <a:schemeClr val="accent1"/>
                </a:solidFill>
              </a:rPr>
              <a:t>最小费用流一定和特定的流量 </a:t>
            </a:r>
            <a:r>
              <a:rPr lang="en-US" altLang="zh-CN" sz="2400" b="1" dirty="0">
                <a:solidFill>
                  <a:schemeClr val="accent1"/>
                </a:solidFill>
              </a:rPr>
              <a:t>|f| </a:t>
            </a:r>
            <a:r>
              <a:rPr lang="zh-CN" altLang="en-US" sz="2400" b="1" dirty="0">
                <a:solidFill>
                  <a:schemeClr val="accent1"/>
                </a:solidFill>
              </a:rPr>
              <a:t>有关</a:t>
            </a:r>
            <a:r>
              <a:rPr lang="zh-CN" altLang="en-US" sz="2400" b="1" dirty="0"/>
              <a:t>。</a:t>
            </a:r>
          </a:p>
        </p:txBody>
      </p:sp>
    </p:spTree>
    <p:extLst>
      <p:ext uri="{BB962C8B-B14F-4D97-AF65-F5344CB8AC3E}">
        <p14:creationId xmlns:p14="http://schemas.microsoft.com/office/powerpoint/2010/main" val="285084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什么是“增广链的费用”？</a:t>
            </a:r>
          </a:p>
        </p:txBody>
      </p:sp>
      <p:sp>
        <p:nvSpPr>
          <p:cNvPr id="10" name="TextBox 9"/>
          <p:cNvSpPr txBox="1"/>
          <p:nvPr/>
        </p:nvSpPr>
        <p:spPr>
          <a:xfrm>
            <a:off x="611560" y="1052736"/>
            <a:ext cx="8352928" cy="5078313"/>
          </a:xfrm>
          <a:prstGeom prst="rect">
            <a:avLst/>
          </a:prstGeom>
          <a:noFill/>
        </p:spPr>
        <p:txBody>
          <a:bodyPr wrap="square" rtlCol="0">
            <a:spAutoFit/>
          </a:bodyPr>
          <a:lstStyle/>
          <a:p>
            <a:pPr>
              <a:lnSpc>
                <a:spcPct val="150000"/>
              </a:lnSpc>
            </a:pPr>
            <a:r>
              <a:rPr lang="zh-CN" altLang="en-US" sz="2400" b="1" dirty="0"/>
              <a:t>　　当沿着一条关于可行流</a:t>
            </a:r>
            <a:r>
              <a:rPr lang="en-US" altLang="zh-CN" sz="2400" b="1" dirty="0"/>
              <a:t>f</a:t>
            </a:r>
            <a:r>
              <a:rPr lang="zh-CN" altLang="en-US" sz="2400" b="1" dirty="0"/>
              <a:t>的增广链（流量修正路线）</a:t>
            </a:r>
            <a:r>
              <a:rPr lang="en-US" altLang="zh-CN" sz="2400" b="1" dirty="0"/>
              <a:t>P</a:t>
            </a:r>
            <a:r>
              <a:rPr lang="zh-CN" altLang="en-US" sz="2400" b="1" dirty="0"/>
              <a:t>，以</a:t>
            </a:r>
            <a:r>
              <a:rPr lang="zh-CN" altLang="en-US" sz="2400" b="1" dirty="0">
                <a:solidFill>
                  <a:schemeClr val="accent1"/>
                </a:solidFill>
              </a:rPr>
              <a:t>修正量</a:t>
            </a:r>
            <a:r>
              <a:rPr lang="en-US" altLang="zh-CN" sz="2400" b="1" dirty="0">
                <a:solidFill>
                  <a:schemeClr val="accent1"/>
                </a:solidFill>
              </a:rPr>
              <a:t>Δ=1</a:t>
            </a:r>
            <a:r>
              <a:rPr lang="zh-CN" altLang="en-US" sz="2400" b="1" dirty="0"/>
              <a:t>进行调整，得到新的可行流 </a:t>
            </a:r>
            <a:r>
              <a:rPr lang="en-US" altLang="zh-CN" sz="2400" b="1" dirty="0"/>
              <a:t>f’</a:t>
            </a:r>
            <a:r>
              <a:rPr lang="zh-CN" altLang="en-US" sz="2400" b="1" dirty="0"/>
              <a:t>，则称</a:t>
            </a:r>
            <a:r>
              <a:rPr lang="en-US" altLang="zh-CN" sz="2400" b="1" dirty="0"/>
              <a:t>W(f’)–W(f)</a:t>
            </a:r>
            <a:r>
              <a:rPr lang="zh-CN" altLang="en-US" sz="2400" b="1" dirty="0"/>
              <a:t>为</a:t>
            </a:r>
            <a:r>
              <a:rPr lang="zh-CN" altLang="en-US" sz="2400" b="1" dirty="0">
                <a:solidFill>
                  <a:schemeClr val="accent1"/>
                </a:solidFill>
              </a:rPr>
              <a:t>增广链</a:t>
            </a:r>
            <a:r>
              <a:rPr lang="en-US" altLang="zh-CN" sz="2400" b="1" dirty="0">
                <a:solidFill>
                  <a:schemeClr val="accent1"/>
                </a:solidFill>
              </a:rPr>
              <a:t>P</a:t>
            </a:r>
            <a:r>
              <a:rPr lang="zh-CN" altLang="en-US" sz="2400" b="1" dirty="0">
                <a:solidFill>
                  <a:schemeClr val="accent1"/>
                </a:solidFill>
              </a:rPr>
              <a:t>的费用</a:t>
            </a:r>
            <a:r>
              <a:rPr lang="zh-CN" altLang="en-US" sz="2400" b="1" dirty="0"/>
              <a:t>。</a:t>
            </a:r>
            <a:endParaRPr lang="en-US" altLang="zh-CN" sz="2400" b="1" dirty="0"/>
          </a:p>
          <a:p>
            <a:pPr>
              <a:lnSpc>
                <a:spcPct val="150000"/>
              </a:lnSpc>
            </a:pPr>
            <a:r>
              <a:rPr lang="zh-CN" altLang="en-US" sz="2400" b="1" dirty="0"/>
              <a:t>　　此时：</a:t>
            </a:r>
          </a:p>
          <a:p>
            <a:pPr>
              <a:lnSpc>
                <a:spcPct val="150000"/>
              </a:lnSpc>
            </a:pPr>
            <a:r>
              <a:rPr lang="zh-CN" altLang="en-US" sz="2400" b="1" dirty="0"/>
              <a:t>　　① </a:t>
            </a:r>
            <a:r>
              <a:rPr lang="en-US" altLang="zh-CN" sz="2400" b="1" dirty="0"/>
              <a:t>f’ </a:t>
            </a:r>
            <a:r>
              <a:rPr lang="zh-CN" altLang="en-US" sz="2400" b="1" dirty="0"/>
              <a:t>的流量 </a:t>
            </a:r>
            <a:r>
              <a:rPr lang="en-US" altLang="zh-CN" sz="2400" b="1" dirty="0"/>
              <a:t>|f’| = |f| + 1</a:t>
            </a:r>
            <a:r>
              <a:rPr lang="zh-CN" altLang="en-US" sz="2400" b="1" dirty="0"/>
              <a:t>；</a:t>
            </a:r>
          </a:p>
          <a:p>
            <a:pPr>
              <a:lnSpc>
                <a:spcPct val="150000"/>
              </a:lnSpc>
            </a:pPr>
            <a:r>
              <a:rPr lang="zh-CN" altLang="en-US" sz="2400" b="1" dirty="0"/>
              <a:t>　　② 增广链</a:t>
            </a:r>
            <a:r>
              <a:rPr lang="en-US" altLang="zh-CN" sz="2400" b="1" dirty="0"/>
              <a:t>P</a:t>
            </a:r>
            <a:r>
              <a:rPr lang="zh-CN" altLang="en-US" sz="2400" b="1" dirty="0"/>
              <a:t>的费用就是以单位调整量调整可行流时所付出的费用；</a:t>
            </a:r>
          </a:p>
          <a:p>
            <a:pPr>
              <a:lnSpc>
                <a:spcPct val="150000"/>
              </a:lnSpc>
            </a:pPr>
            <a:r>
              <a:rPr lang="zh-CN" altLang="en-US" sz="2400" b="1" dirty="0"/>
              <a:t>　　③ 当修正量</a:t>
            </a:r>
            <a:r>
              <a:rPr lang="en-US" altLang="zh-CN" sz="2400" b="1" dirty="0"/>
              <a:t>Δ=1</a:t>
            </a:r>
            <a:r>
              <a:rPr lang="zh-CN" altLang="en-US" sz="2400" b="1" dirty="0"/>
              <a:t>时，增广链的费用等于链上</a:t>
            </a:r>
            <a:r>
              <a:rPr lang="zh-CN" altLang="en-US" sz="2400" b="1" dirty="0">
                <a:solidFill>
                  <a:schemeClr val="accent1"/>
                </a:solidFill>
              </a:rPr>
              <a:t>所有正向弧的费用和</a:t>
            </a:r>
            <a:r>
              <a:rPr lang="zh-CN" altLang="en-US" sz="2400" b="1" dirty="0"/>
              <a:t>减去</a:t>
            </a:r>
            <a:r>
              <a:rPr lang="zh-CN" altLang="en-US" sz="2400" b="1" dirty="0">
                <a:solidFill>
                  <a:schemeClr val="accent1"/>
                </a:solidFill>
              </a:rPr>
              <a:t>所有反向弧的费用和</a:t>
            </a:r>
            <a:r>
              <a:rPr lang="zh-CN" altLang="en-US" sz="2400" b="1" dirty="0"/>
              <a:t>。</a:t>
            </a:r>
          </a:p>
        </p:txBody>
      </p:sp>
    </p:spTree>
    <p:extLst>
      <p:ext uri="{BB962C8B-B14F-4D97-AF65-F5344CB8AC3E}">
        <p14:creationId xmlns:p14="http://schemas.microsoft.com/office/powerpoint/2010/main" val="97845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plus(i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plus(in)">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plus(in)">
                                      <p:cBhvr>
                                        <p:cTn id="2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如何求解“最小费用最大流”问题？</a:t>
            </a:r>
          </a:p>
        </p:txBody>
      </p:sp>
      <p:sp>
        <p:nvSpPr>
          <p:cNvPr id="10" name="TextBox 9"/>
          <p:cNvSpPr txBox="1"/>
          <p:nvPr/>
        </p:nvSpPr>
        <p:spPr>
          <a:xfrm>
            <a:off x="611560" y="1052736"/>
            <a:ext cx="8352928" cy="4559646"/>
          </a:xfrm>
          <a:prstGeom prst="rect">
            <a:avLst/>
          </a:prstGeom>
          <a:noFill/>
        </p:spPr>
        <p:txBody>
          <a:bodyPr wrap="square" rtlCol="0">
            <a:spAutoFit/>
          </a:bodyPr>
          <a:lstStyle/>
          <a:p>
            <a:pPr>
              <a:lnSpc>
                <a:spcPct val="150000"/>
              </a:lnSpc>
            </a:pPr>
            <a:r>
              <a:rPr lang="zh-CN" altLang="en-US" sz="3200" b="1" dirty="0">
                <a:solidFill>
                  <a:schemeClr val="accent1"/>
                </a:solidFill>
              </a:rPr>
              <a:t>对偶法</a:t>
            </a:r>
            <a:endParaRPr lang="en-US" altLang="zh-CN" sz="3200" b="1" dirty="0">
              <a:solidFill>
                <a:schemeClr val="accent1"/>
              </a:solidFill>
            </a:endParaRPr>
          </a:p>
          <a:p>
            <a:pPr>
              <a:lnSpc>
                <a:spcPct val="150000"/>
              </a:lnSpc>
            </a:pPr>
            <a:r>
              <a:rPr lang="en-US" altLang="zh-CN" sz="2400" b="1" dirty="0"/>
              <a:t>(1) </a:t>
            </a:r>
            <a:r>
              <a:rPr lang="zh-CN" altLang="en-US" sz="2400" b="1" dirty="0"/>
              <a:t>始终保持网络中的可行流是最小费用流，然后不断调整，使流量逐步增大，最终成为最小费用的最大流。</a:t>
            </a:r>
          </a:p>
          <a:p>
            <a:pPr>
              <a:lnSpc>
                <a:spcPct val="150000"/>
              </a:lnSpc>
            </a:pPr>
            <a:r>
              <a:rPr lang="en-US" altLang="zh-CN" sz="2400" b="1" dirty="0"/>
              <a:t>(2) </a:t>
            </a:r>
            <a:r>
              <a:rPr lang="zh-CN" altLang="en-US" sz="2400" b="1" dirty="0"/>
              <a:t>始终保持可行流是最大流，通过不断调整使费用逐步减小，最终成为最大流量的最小费用流。</a:t>
            </a:r>
            <a:endParaRPr lang="en-US" altLang="zh-CN" sz="2400" b="1" dirty="0"/>
          </a:p>
          <a:p>
            <a:pPr>
              <a:lnSpc>
                <a:spcPct val="150000"/>
              </a:lnSpc>
            </a:pPr>
            <a:endParaRPr lang="zh-CN" altLang="en-US" sz="2400" b="1" dirty="0"/>
          </a:p>
          <a:p>
            <a:pPr>
              <a:lnSpc>
                <a:spcPct val="150000"/>
              </a:lnSpc>
            </a:pPr>
            <a:r>
              <a:rPr lang="zh-CN" altLang="en-US" sz="2400" b="1" dirty="0"/>
              <a:t>我们选择途径</a:t>
            </a:r>
            <a:r>
              <a:rPr lang="en-US" altLang="zh-CN" sz="2400" b="1" dirty="0"/>
              <a:t>(1)</a:t>
            </a:r>
            <a:r>
              <a:rPr lang="zh-CN" altLang="en-US" sz="2400" b="1" dirty="0"/>
              <a:t>求解最小费用最大流。</a:t>
            </a:r>
          </a:p>
          <a:p>
            <a:pPr>
              <a:lnSpc>
                <a:spcPct val="150000"/>
              </a:lnSpc>
            </a:pPr>
            <a:endParaRPr lang="zh-CN" altLang="en-US" sz="2000" b="1" dirty="0"/>
          </a:p>
        </p:txBody>
      </p:sp>
    </p:spTree>
    <p:extLst>
      <p:ext uri="{BB962C8B-B14F-4D97-AF65-F5344CB8AC3E}">
        <p14:creationId xmlns:p14="http://schemas.microsoft.com/office/powerpoint/2010/main" val="105988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plus(i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plus(in)">
                                      <p:cBhvr>
                                        <p:cTn id="22"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如何求解“最小费用最大流”问题？</a:t>
            </a:r>
          </a:p>
        </p:txBody>
      </p:sp>
      <p:sp>
        <p:nvSpPr>
          <p:cNvPr id="10" name="TextBox 9"/>
          <p:cNvSpPr txBox="1"/>
          <p:nvPr/>
        </p:nvSpPr>
        <p:spPr>
          <a:xfrm>
            <a:off x="611560" y="1052736"/>
            <a:ext cx="8352928" cy="4649221"/>
          </a:xfrm>
          <a:prstGeom prst="rect">
            <a:avLst/>
          </a:prstGeom>
          <a:noFill/>
        </p:spPr>
        <p:txBody>
          <a:bodyPr wrap="square" rtlCol="0">
            <a:spAutoFit/>
          </a:bodyPr>
          <a:lstStyle/>
          <a:p>
            <a:pPr>
              <a:lnSpc>
                <a:spcPct val="150000"/>
              </a:lnSpc>
            </a:pPr>
            <a:r>
              <a:rPr lang="zh-CN" altLang="en-US" sz="2000" b="1" dirty="0"/>
              <a:t>　　求解最小费用最大流可以采用贪心的思想，即每一次找一条从源点到汇点的增广路，同时保证</a:t>
            </a:r>
            <a:r>
              <a:rPr lang="zh-CN" altLang="en-US" sz="2000" b="1" dirty="0">
                <a:solidFill>
                  <a:schemeClr val="accent1"/>
                </a:solidFill>
              </a:rPr>
              <a:t>这条增广路是</a:t>
            </a:r>
            <a:r>
              <a:rPr lang="zh-CN" altLang="en-US" sz="2000" b="1" dirty="0"/>
              <a:t>目前所有增广路中运输单位物品</a:t>
            </a:r>
            <a:r>
              <a:rPr lang="zh-CN" altLang="en-US" sz="2000" b="1" dirty="0">
                <a:solidFill>
                  <a:schemeClr val="accent1"/>
                </a:solidFill>
              </a:rPr>
              <a:t>费用最小的</a:t>
            </a:r>
            <a:r>
              <a:rPr lang="zh-CN" altLang="en-US" sz="2000" b="1" dirty="0"/>
              <a:t>。由于对于一个确定的容量网络，它的最大流是有限且确定的，所以一定存在某一时刻无法再在当前残量网络中找到增广路，这时算法结束，总流量等于最大流，而又由于每一次增广的单位花费都是最小的，所以总花费也必定是所有方案中最少的。</a:t>
            </a:r>
          </a:p>
          <a:p>
            <a:pPr>
              <a:lnSpc>
                <a:spcPct val="150000"/>
              </a:lnSpc>
            </a:pPr>
            <a:endParaRPr lang="zh-CN" altLang="en-US" sz="2000" b="1" dirty="0"/>
          </a:p>
          <a:p>
            <a:pPr>
              <a:lnSpc>
                <a:spcPct val="150000"/>
              </a:lnSpc>
            </a:pPr>
            <a:r>
              <a:rPr lang="zh-CN" altLang="en-US" sz="2000" b="1" dirty="0"/>
              <a:t>　　可见，求解这类问题的关键是每一次找到一条目前所有增广路中运输单位物品费用最小的增广路。如果将费用看作两点之间的距离，那么这就转换为了一个</a:t>
            </a:r>
            <a:r>
              <a:rPr lang="zh-CN" altLang="en-US" sz="2000" b="1" dirty="0">
                <a:solidFill>
                  <a:schemeClr val="accent1"/>
                </a:solidFill>
              </a:rPr>
              <a:t>最短路问题</a:t>
            </a:r>
            <a:r>
              <a:rPr lang="zh-CN" altLang="en-US" sz="2000" b="1" dirty="0"/>
              <a:t>。</a:t>
            </a:r>
          </a:p>
        </p:txBody>
      </p:sp>
    </p:spTree>
    <p:extLst>
      <p:ext uri="{BB962C8B-B14F-4D97-AF65-F5344CB8AC3E}">
        <p14:creationId xmlns:p14="http://schemas.microsoft.com/office/powerpoint/2010/main" val="372564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plus(in)">
                                      <p:cBhvr>
                                        <p:cTn id="1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如何求解“最小费用最大流”问题？</a:t>
            </a:r>
          </a:p>
        </p:txBody>
      </p:sp>
      <p:sp>
        <p:nvSpPr>
          <p:cNvPr id="10" name="TextBox 9"/>
          <p:cNvSpPr txBox="1"/>
          <p:nvPr/>
        </p:nvSpPr>
        <p:spPr>
          <a:xfrm>
            <a:off x="611560" y="1052736"/>
            <a:ext cx="8352928" cy="5110886"/>
          </a:xfrm>
          <a:prstGeom prst="rect">
            <a:avLst/>
          </a:prstGeom>
          <a:noFill/>
        </p:spPr>
        <p:txBody>
          <a:bodyPr wrap="square" rtlCol="0">
            <a:spAutoFit/>
          </a:bodyPr>
          <a:lstStyle/>
          <a:p>
            <a:pPr>
              <a:lnSpc>
                <a:spcPct val="150000"/>
              </a:lnSpc>
            </a:pPr>
            <a:r>
              <a:rPr lang="zh-CN" altLang="en-US" sz="2000" b="1" dirty="0">
                <a:solidFill>
                  <a:schemeClr val="accent1"/>
                </a:solidFill>
              </a:rPr>
              <a:t>定理：</a:t>
            </a:r>
            <a:endParaRPr lang="en-US" altLang="zh-CN" sz="2000" b="1" dirty="0">
              <a:solidFill>
                <a:schemeClr val="accent1"/>
              </a:solidFill>
            </a:endParaRPr>
          </a:p>
          <a:p>
            <a:pPr>
              <a:lnSpc>
                <a:spcPct val="150000"/>
              </a:lnSpc>
            </a:pPr>
            <a:r>
              <a:rPr lang="zh-CN" altLang="en-US" sz="2000" b="1" dirty="0"/>
              <a:t>　　若</a:t>
            </a:r>
            <a:r>
              <a:rPr lang="en-US" altLang="zh-CN" sz="2000" b="1" dirty="0"/>
              <a:t>f</a:t>
            </a:r>
            <a:r>
              <a:rPr lang="zh-CN" altLang="en-US" sz="2000" b="1" dirty="0"/>
              <a:t>是流量为</a:t>
            </a:r>
            <a:r>
              <a:rPr lang="en-US" altLang="zh-CN" sz="2000" b="1" dirty="0"/>
              <a:t>|f|</a:t>
            </a:r>
            <a:r>
              <a:rPr lang="zh-CN" altLang="en-US" sz="2000" b="1" dirty="0"/>
              <a:t>的最小费用流，</a:t>
            </a:r>
            <a:r>
              <a:rPr lang="en-US" altLang="zh-CN" sz="2000" b="1" dirty="0"/>
              <a:t>P </a:t>
            </a:r>
            <a:r>
              <a:rPr lang="zh-CN" altLang="en-US" sz="2000" b="1" dirty="0"/>
              <a:t>是关于 </a:t>
            </a:r>
            <a:r>
              <a:rPr lang="en-US" altLang="zh-CN" sz="2000" b="1" dirty="0"/>
              <a:t>f </a:t>
            </a:r>
            <a:r>
              <a:rPr lang="zh-CN" altLang="en-US" sz="2000" b="1" dirty="0"/>
              <a:t>的所有增广链中费用最小的增广链，那么沿着 </a:t>
            </a:r>
            <a:r>
              <a:rPr lang="en-US" altLang="zh-CN" sz="2000" b="1" dirty="0"/>
              <a:t>P </a:t>
            </a:r>
            <a:r>
              <a:rPr lang="zh-CN" altLang="en-US" sz="2000" b="1" dirty="0"/>
              <a:t>去调整</a:t>
            </a:r>
            <a:r>
              <a:rPr lang="en-US" altLang="zh-CN" sz="2000" b="1" dirty="0"/>
              <a:t>f</a:t>
            </a:r>
            <a:r>
              <a:rPr lang="zh-CN" altLang="en-US" sz="2000" b="1" dirty="0"/>
              <a:t>得到的新的可行流 </a:t>
            </a:r>
            <a:r>
              <a:rPr lang="en-US" altLang="zh-CN" sz="2000" b="1" dirty="0"/>
              <a:t>f’ </a:t>
            </a:r>
            <a:r>
              <a:rPr lang="zh-CN" altLang="en-US" sz="2000" b="1" dirty="0"/>
              <a:t>就是流量为 </a:t>
            </a:r>
            <a:r>
              <a:rPr lang="en-US" altLang="zh-CN" sz="2000" b="1" dirty="0"/>
              <a:t>|f’| </a:t>
            </a:r>
            <a:r>
              <a:rPr lang="zh-CN" altLang="en-US" sz="2000" b="1" dirty="0"/>
              <a:t>的最小费用流。</a:t>
            </a:r>
          </a:p>
          <a:p>
            <a:pPr>
              <a:lnSpc>
                <a:spcPct val="150000"/>
              </a:lnSpc>
            </a:pPr>
            <a:r>
              <a:rPr lang="zh-CN" altLang="en-US" sz="2000" b="1" dirty="0"/>
              <a:t>　　换言之，从最小费用流开始，沿着最小费用增广链去调整，得到的可行流依然是最小费用流。</a:t>
            </a:r>
          </a:p>
          <a:p>
            <a:pPr>
              <a:lnSpc>
                <a:spcPct val="150000"/>
              </a:lnSpc>
            </a:pPr>
            <a:r>
              <a:rPr lang="zh-CN" altLang="en-US" sz="2000" b="1" dirty="0"/>
              <a:t>　　</a:t>
            </a:r>
            <a:r>
              <a:rPr lang="en-US" altLang="zh-CN" sz="2000" b="1" dirty="0"/>
              <a:t>P.S. </a:t>
            </a:r>
            <a:r>
              <a:rPr lang="zh-CN" altLang="en-US" sz="2000" b="1" dirty="0"/>
              <a:t>这里虽不加证明，但定理的正确性是显然的。</a:t>
            </a:r>
            <a:endParaRPr lang="en-US" altLang="zh-CN" sz="2000" b="1" dirty="0"/>
          </a:p>
          <a:p>
            <a:pPr>
              <a:lnSpc>
                <a:spcPct val="150000"/>
              </a:lnSpc>
            </a:pPr>
            <a:endParaRPr lang="en-US" altLang="zh-CN" sz="2000" b="1" dirty="0"/>
          </a:p>
          <a:p>
            <a:pPr>
              <a:lnSpc>
                <a:spcPct val="150000"/>
              </a:lnSpc>
            </a:pPr>
            <a:r>
              <a:rPr lang="zh-CN" altLang="en-US" sz="2000" b="1" dirty="0"/>
              <a:t>　　基于第一种求解途径，根据上述定理，</a:t>
            </a:r>
            <a:r>
              <a:rPr lang="zh-CN" altLang="en-US" sz="2000" b="1" dirty="0">
                <a:solidFill>
                  <a:schemeClr val="accent1"/>
                </a:solidFill>
              </a:rPr>
              <a:t>只要找到最小费用增广链，在该链上调整流量，得到增加流量后的最小费用流。循环往复直至求出最小费用最大流。</a:t>
            </a:r>
          </a:p>
        </p:txBody>
      </p:sp>
    </p:spTree>
    <p:extLst>
      <p:ext uri="{BB962C8B-B14F-4D97-AF65-F5344CB8AC3E}">
        <p14:creationId xmlns:p14="http://schemas.microsoft.com/office/powerpoint/2010/main" val="44430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plus(i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plus(in)">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plus(in)">
                                      <p:cBhvr>
                                        <p:cTn id="27"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如何求解“最小费用最大流”问题？</a:t>
            </a:r>
          </a:p>
        </p:txBody>
      </p:sp>
      <p:sp>
        <p:nvSpPr>
          <p:cNvPr id="10" name="TextBox 9"/>
          <p:cNvSpPr txBox="1"/>
          <p:nvPr/>
        </p:nvSpPr>
        <p:spPr>
          <a:xfrm>
            <a:off x="611560" y="1052736"/>
            <a:ext cx="8352928" cy="3264227"/>
          </a:xfrm>
          <a:prstGeom prst="rect">
            <a:avLst/>
          </a:prstGeom>
          <a:noFill/>
        </p:spPr>
        <p:txBody>
          <a:bodyPr wrap="square" rtlCol="0">
            <a:spAutoFit/>
          </a:bodyPr>
          <a:lstStyle/>
          <a:p>
            <a:pPr>
              <a:lnSpc>
                <a:spcPct val="150000"/>
              </a:lnSpc>
            </a:pPr>
            <a:r>
              <a:rPr lang="zh-CN" altLang="en-US" sz="2000" b="1" dirty="0"/>
              <a:t>　　实施中的关键：通过构造增广费用网络图（即扩展费用网络图），借助</a:t>
            </a:r>
            <a:r>
              <a:rPr lang="zh-CN" altLang="en-US" sz="2000" b="1" dirty="0">
                <a:solidFill>
                  <a:schemeClr val="accent1"/>
                </a:solidFill>
              </a:rPr>
              <a:t>最短路径算法</a:t>
            </a:r>
            <a:r>
              <a:rPr lang="zh-CN" altLang="en-US" sz="2000" b="1" dirty="0"/>
              <a:t>寻找</a:t>
            </a:r>
            <a:r>
              <a:rPr lang="zh-CN" altLang="en-US" sz="2000" b="1" dirty="0">
                <a:solidFill>
                  <a:schemeClr val="accent1"/>
                </a:solidFill>
              </a:rPr>
              <a:t>最小费用增广链</a:t>
            </a:r>
            <a:r>
              <a:rPr lang="zh-CN" altLang="en-US" sz="2000" b="1" dirty="0"/>
              <a:t>。</a:t>
            </a:r>
            <a:endParaRPr lang="en-US" altLang="zh-CN" sz="2000" b="1" dirty="0"/>
          </a:p>
          <a:p>
            <a:pPr>
              <a:lnSpc>
                <a:spcPct val="150000"/>
              </a:lnSpc>
            </a:pPr>
            <a:endParaRPr lang="zh-CN" altLang="en-US" sz="2000" b="1" dirty="0"/>
          </a:p>
          <a:p>
            <a:pPr>
              <a:lnSpc>
                <a:spcPct val="150000"/>
              </a:lnSpc>
            </a:pPr>
            <a:r>
              <a:rPr lang="zh-CN" altLang="en-US" sz="2000" b="1" dirty="0"/>
              <a:t>　　原来求最大流的算法中，我们需要不断寻找增广链，而增广链不一定是首尾相连（即上一段的弧头接下一段的弧尾）</a:t>
            </a:r>
            <a:r>
              <a:rPr lang="en-US" altLang="zh-CN" sz="2000" b="1" dirty="0"/>
              <a:t>——</a:t>
            </a:r>
            <a:r>
              <a:rPr lang="zh-CN" altLang="en-US" sz="2000" b="1" dirty="0"/>
              <a:t>这些增广链中可以包含正向弧，也可以包含反向弧。而最短路算法找到的最短路径，肯定是首尾相连的。</a:t>
            </a:r>
          </a:p>
        </p:txBody>
      </p:sp>
    </p:spTree>
    <p:extLst>
      <p:ext uri="{BB962C8B-B14F-4D97-AF65-F5344CB8AC3E}">
        <p14:creationId xmlns:p14="http://schemas.microsoft.com/office/powerpoint/2010/main" val="245057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plus(in)">
                                      <p:cBhvr>
                                        <p:cTn id="1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如何求解“最小费用最大流”问题？</a:t>
            </a:r>
          </a:p>
        </p:txBody>
      </p:sp>
      <p:sp>
        <p:nvSpPr>
          <p:cNvPr id="10" name="TextBox 9"/>
          <p:cNvSpPr txBox="1"/>
          <p:nvPr/>
        </p:nvSpPr>
        <p:spPr>
          <a:xfrm>
            <a:off x="395536" y="908720"/>
            <a:ext cx="8568952" cy="5539978"/>
          </a:xfrm>
          <a:prstGeom prst="rect">
            <a:avLst/>
          </a:prstGeom>
          <a:noFill/>
        </p:spPr>
        <p:txBody>
          <a:bodyPr wrap="square" rtlCol="0">
            <a:spAutoFit/>
          </a:bodyPr>
          <a:lstStyle/>
          <a:p>
            <a:pPr>
              <a:lnSpc>
                <a:spcPct val="150000"/>
              </a:lnSpc>
            </a:pPr>
            <a:r>
              <a:rPr lang="zh-CN" altLang="en-US" sz="2000" b="1" dirty="0">
                <a:solidFill>
                  <a:schemeClr val="accent1"/>
                </a:solidFill>
                <a:latin typeface="黑体" panose="02010609060101010101" pitchFamily="49" charset="-122"/>
                <a:ea typeface="黑体" panose="02010609060101010101" pitchFamily="49" charset="-122"/>
              </a:rPr>
              <a:t>增广费用网络图的构造方法</a:t>
            </a:r>
          </a:p>
          <a:p>
            <a:pPr>
              <a:lnSpc>
                <a:spcPct val="150000"/>
              </a:lnSpc>
            </a:pPr>
            <a:r>
              <a:rPr lang="zh-CN" altLang="en-US" b="1" dirty="0"/>
              <a:t>将网络中的每一条弧 </a:t>
            </a:r>
            <a:r>
              <a:rPr lang="en-US" altLang="zh-CN" b="1" dirty="0"/>
              <a:t>(u, v) </a:t>
            </a:r>
            <a:r>
              <a:rPr lang="zh-CN" altLang="en-US" b="1" dirty="0"/>
              <a:t>都变成一对方向相反的弧，以形成</a:t>
            </a:r>
            <a:r>
              <a:rPr lang="zh-CN" altLang="en-US" b="1" dirty="0">
                <a:solidFill>
                  <a:schemeClr val="accent1"/>
                </a:solidFill>
              </a:rPr>
              <a:t>四通八达的“路”</a:t>
            </a:r>
            <a:r>
              <a:rPr lang="zh-CN" altLang="en-US" b="1" dirty="0"/>
              <a:t>，权数定义如下：</a:t>
            </a:r>
          </a:p>
          <a:p>
            <a:pPr>
              <a:lnSpc>
                <a:spcPct val="150000"/>
              </a:lnSpc>
            </a:pPr>
            <a:r>
              <a:rPr lang="zh-CN" altLang="en-US" b="1" dirty="0">
                <a:solidFill>
                  <a:schemeClr val="accent1"/>
                </a:solidFill>
              </a:rPr>
              <a:t>① 非饱和且非零流弧</a:t>
            </a:r>
            <a:r>
              <a:rPr lang="zh-CN" altLang="en-US" b="1" dirty="0"/>
              <a:t>：正向弧</a:t>
            </a:r>
            <a:r>
              <a:rPr lang="en-US" altLang="zh-CN" b="1" dirty="0"/>
              <a:t>(</a:t>
            </a:r>
            <a:r>
              <a:rPr lang="en-US" altLang="zh-CN" b="1" dirty="0" err="1"/>
              <a:t>i</a:t>
            </a:r>
            <a:r>
              <a:rPr lang="en-US" altLang="zh-CN" b="1" dirty="0"/>
              <a:t>, j)</a:t>
            </a:r>
            <a:r>
              <a:rPr lang="zh-CN" altLang="en-US" b="1" dirty="0">
                <a:solidFill>
                  <a:schemeClr val="accent1"/>
                </a:solidFill>
              </a:rPr>
              <a:t>费用</a:t>
            </a:r>
            <a:r>
              <a:rPr lang="zh-CN" altLang="en-US" b="1" dirty="0"/>
              <a:t>为</a:t>
            </a:r>
            <a:r>
              <a:rPr lang="en-US" altLang="zh-CN" b="1" dirty="0"/>
              <a:t>w(</a:t>
            </a:r>
            <a:r>
              <a:rPr lang="en-US" altLang="zh-CN" b="1" dirty="0" err="1"/>
              <a:t>i</a:t>
            </a:r>
            <a:r>
              <a:rPr lang="en-US" altLang="zh-CN" b="1" dirty="0"/>
              <a:t>, j)</a:t>
            </a:r>
            <a:r>
              <a:rPr lang="zh-CN" altLang="en-US" b="1" dirty="0"/>
              <a:t>，意味着流量可以增加；反向弧</a:t>
            </a:r>
            <a:r>
              <a:rPr lang="en-US" altLang="zh-CN" b="1" dirty="0"/>
              <a:t>(</a:t>
            </a:r>
            <a:r>
              <a:rPr lang="en-US" altLang="zh-CN" b="1" dirty="0" err="1"/>
              <a:t>i</a:t>
            </a:r>
            <a:r>
              <a:rPr lang="en-US" altLang="zh-CN" b="1" dirty="0"/>
              <a:t>, j)</a:t>
            </a:r>
            <a:r>
              <a:rPr lang="zh-CN" altLang="en-US" b="1" dirty="0"/>
              <a:t>的</a:t>
            </a:r>
            <a:r>
              <a:rPr lang="zh-CN" altLang="en-US" b="1" dirty="0">
                <a:solidFill>
                  <a:schemeClr val="accent1"/>
                </a:solidFill>
              </a:rPr>
              <a:t>费用</a:t>
            </a:r>
            <a:r>
              <a:rPr lang="zh-CN" altLang="en-US" b="1" dirty="0"/>
              <a:t>为</a:t>
            </a:r>
            <a:r>
              <a:rPr lang="en-US" altLang="zh-CN" b="1" dirty="0"/>
              <a:t>-w(</a:t>
            </a:r>
            <a:r>
              <a:rPr lang="en-US" altLang="zh-CN" b="1" dirty="0" err="1"/>
              <a:t>i</a:t>
            </a:r>
            <a:r>
              <a:rPr lang="en-US" altLang="zh-CN" b="1" dirty="0"/>
              <a:t>, j)</a:t>
            </a:r>
            <a:r>
              <a:rPr lang="zh-CN" altLang="en-US" b="1" dirty="0"/>
              <a:t>，意味着流量可以减少。</a:t>
            </a:r>
          </a:p>
          <a:p>
            <a:pPr>
              <a:lnSpc>
                <a:spcPct val="150000"/>
              </a:lnSpc>
            </a:pPr>
            <a:r>
              <a:rPr lang="zh-CN" altLang="en-US" b="1" dirty="0">
                <a:solidFill>
                  <a:schemeClr val="accent1"/>
                </a:solidFill>
              </a:rPr>
              <a:t>② 零流弧</a:t>
            </a:r>
            <a:r>
              <a:rPr lang="zh-CN" altLang="en-US" b="1" dirty="0"/>
              <a:t>：正向弧</a:t>
            </a:r>
            <a:r>
              <a:rPr lang="en-US" altLang="zh-CN" b="1" dirty="0"/>
              <a:t>(</a:t>
            </a:r>
            <a:r>
              <a:rPr lang="en-US" altLang="zh-CN" b="1" dirty="0" err="1"/>
              <a:t>i</a:t>
            </a:r>
            <a:r>
              <a:rPr lang="en-US" altLang="zh-CN" b="1" dirty="0"/>
              <a:t>, j)</a:t>
            </a:r>
            <a:r>
              <a:rPr lang="zh-CN" altLang="en-US" b="1" dirty="0">
                <a:solidFill>
                  <a:schemeClr val="accent1"/>
                </a:solidFill>
              </a:rPr>
              <a:t>费用</a:t>
            </a:r>
            <a:r>
              <a:rPr lang="zh-CN" altLang="en-US" b="1" dirty="0"/>
              <a:t>为</a:t>
            </a:r>
            <a:r>
              <a:rPr lang="en-US" altLang="zh-CN" b="1" dirty="0"/>
              <a:t>w(</a:t>
            </a:r>
            <a:r>
              <a:rPr lang="en-US" altLang="zh-CN" b="1" dirty="0" err="1"/>
              <a:t>i</a:t>
            </a:r>
            <a:r>
              <a:rPr lang="en-US" altLang="zh-CN" b="1" dirty="0"/>
              <a:t>, j)</a:t>
            </a:r>
            <a:r>
              <a:rPr lang="zh-CN" altLang="en-US" b="1" dirty="0"/>
              <a:t>，意味着流量可以增加；反向弧</a:t>
            </a:r>
            <a:r>
              <a:rPr lang="en-US" altLang="zh-CN" b="1" dirty="0"/>
              <a:t>(</a:t>
            </a:r>
            <a:r>
              <a:rPr lang="en-US" altLang="zh-CN" b="1" dirty="0" err="1"/>
              <a:t>i</a:t>
            </a:r>
            <a:r>
              <a:rPr lang="en-US" altLang="zh-CN" b="1" dirty="0"/>
              <a:t>, j)</a:t>
            </a:r>
            <a:r>
              <a:rPr lang="zh-CN" altLang="en-US" b="1" dirty="0"/>
              <a:t>（此时正向弧不能以反向弧的面目出现在增广路上，所以其实是没有反向弧）的</a:t>
            </a:r>
            <a:r>
              <a:rPr lang="zh-CN" altLang="en-US" b="1" dirty="0">
                <a:solidFill>
                  <a:schemeClr val="accent1"/>
                </a:solidFill>
              </a:rPr>
              <a:t>费用</a:t>
            </a:r>
            <a:r>
              <a:rPr lang="zh-CN" altLang="en-US" b="1" dirty="0"/>
              <a:t>为∞，意味着流量不能再减少。</a:t>
            </a:r>
          </a:p>
          <a:p>
            <a:pPr>
              <a:lnSpc>
                <a:spcPct val="150000"/>
              </a:lnSpc>
            </a:pPr>
            <a:r>
              <a:rPr lang="zh-CN" altLang="en-US" b="1" dirty="0">
                <a:solidFill>
                  <a:schemeClr val="accent1"/>
                </a:solidFill>
              </a:rPr>
              <a:t>③ 饱和弧</a:t>
            </a:r>
            <a:r>
              <a:rPr lang="zh-CN" altLang="en-US" b="1" dirty="0"/>
              <a:t>：正向弧</a:t>
            </a:r>
            <a:r>
              <a:rPr lang="en-US" altLang="zh-CN" b="1" dirty="0"/>
              <a:t>(</a:t>
            </a:r>
            <a:r>
              <a:rPr lang="en-US" altLang="zh-CN" b="1" dirty="0" err="1"/>
              <a:t>i</a:t>
            </a:r>
            <a:r>
              <a:rPr lang="en-US" altLang="zh-CN" b="1" dirty="0"/>
              <a:t>, j)</a:t>
            </a:r>
            <a:r>
              <a:rPr lang="zh-CN" altLang="en-US" b="1" dirty="0">
                <a:solidFill>
                  <a:schemeClr val="accent1"/>
                </a:solidFill>
              </a:rPr>
              <a:t>费用</a:t>
            </a:r>
            <a:r>
              <a:rPr lang="zh-CN" altLang="en-US" b="1" dirty="0"/>
              <a:t>为∞，意味着流量不能再增加；反向弧</a:t>
            </a:r>
            <a:r>
              <a:rPr lang="en-US" altLang="zh-CN" b="1" dirty="0"/>
              <a:t>(</a:t>
            </a:r>
            <a:r>
              <a:rPr lang="en-US" altLang="zh-CN" b="1" dirty="0" err="1"/>
              <a:t>i</a:t>
            </a:r>
            <a:r>
              <a:rPr lang="en-US" altLang="zh-CN" b="1" dirty="0"/>
              <a:t>, j)</a:t>
            </a:r>
            <a:r>
              <a:rPr lang="zh-CN" altLang="en-US" b="1" dirty="0">
                <a:solidFill>
                  <a:schemeClr val="accent1"/>
                </a:solidFill>
              </a:rPr>
              <a:t>费用</a:t>
            </a:r>
            <a:r>
              <a:rPr lang="zh-CN" altLang="en-US" b="1" dirty="0"/>
              <a:t>为</a:t>
            </a:r>
            <a:r>
              <a:rPr lang="en-US" altLang="zh-CN" b="1" dirty="0"/>
              <a:t>-w(</a:t>
            </a:r>
            <a:r>
              <a:rPr lang="en-US" altLang="zh-CN" b="1" dirty="0" err="1"/>
              <a:t>i</a:t>
            </a:r>
            <a:r>
              <a:rPr lang="en-US" altLang="zh-CN" b="1" dirty="0"/>
              <a:t>, j)</a:t>
            </a:r>
            <a:r>
              <a:rPr lang="zh-CN" altLang="en-US" b="1" dirty="0"/>
              <a:t>，意味着流量可以减少。</a:t>
            </a:r>
            <a:endParaRPr lang="en-US" altLang="zh-CN" b="1" dirty="0"/>
          </a:p>
          <a:p>
            <a:pPr>
              <a:lnSpc>
                <a:spcPct val="150000"/>
              </a:lnSpc>
            </a:pPr>
            <a:r>
              <a:rPr lang="zh-CN" altLang="en-US" b="1" dirty="0"/>
              <a:t>将上述思想加以简化，出现∞处相应的弧不画。</a:t>
            </a:r>
          </a:p>
          <a:p>
            <a:pPr>
              <a:lnSpc>
                <a:spcPct val="150000"/>
              </a:lnSpc>
            </a:pPr>
            <a:r>
              <a:rPr lang="zh-CN" altLang="en-US" b="1" dirty="0"/>
              <a:t>于是，在容量网络中寻找最小费用增广链，就相当于在增广费用网络图（扩展费用网络图）中寻找从源点到汇点的最短路。</a:t>
            </a:r>
          </a:p>
        </p:txBody>
      </p:sp>
    </p:spTree>
    <p:extLst>
      <p:ext uri="{BB962C8B-B14F-4D97-AF65-F5344CB8AC3E}">
        <p14:creationId xmlns:p14="http://schemas.microsoft.com/office/powerpoint/2010/main" val="325924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plus(i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plus(in)">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plus(in)">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plus(in)">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plus(in)">
                                      <p:cBhvr>
                                        <p:cTn id="37"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如何求解“最小费用最大流”问题？</a:t>
            </a:r>
          </a:p>
        </p:txBody>
      </p:sp>
      <p:sp>
        <p:nvSpPr>
          <p:cNvPr id="10" name="TextBox 9"/>
          <p:cNvSpPr txBox="1"/>
          <p:nvPr/>
        </p:nvSpPr>
        <p:spPr>
          <a:xfrm>
            <a:off x="395536" y="908720"/>
            <a:ext cx="8568952" cy="4247317"/>
          </a:xfrm>
          <a:prstGeom prst="rect">
            <a:avLst/>
          </a:prstGeom>
          <a:noFill/>
        </p:spPr>
        <p:txBody>
          <a:bodyPr wrap="square" rtlCol="0">
            <a:spAutoFit/>
          </a:bodyPr>
          <a:lstStyle/>
          <a:p>
            <a:pPr>
              <a:lnSpc>
                <a:spcPct val="150000"/>
              </a:lnSpc>
            </a:pPr>
            <a:r>
              <a:rPr lang="zh-CN" altLang="en-US" sz="2000" b="1" dirty="0">
                <a:solidFill>
                  <a:schemeClr val="accent1"/>
                </a:solidFill>
                <a:latin typeface="黑体" panose="02010609060101010101" pitchFamily="49" charset="-122"/>
                <a:ea typeface="黑体" panose="02010609060101010101" pitchFamily="49" charset="-122"/>
              </a:rPr>
              <a:t>步骤：</a:t>
            </a:r>
          </a:p>
          <a:p>
            <a:pPr>
              <a:lnSpc>
                <a:spcPct val="150000"/>
              </a:lnSpc>
            </a:pPr>
            <a:r>
              <a:rPr lang="zh-CN" altLang="en-US" sz="2000" b="1" dirty="0">
                <a:latin typeface="黑体" panose="02010609060101010101" pitchFamily="49" charset="-122"/>
                <a:ea typeface="黑体" panose="02010609060101010101" pitchFamily="49" charset="-122"/>
              </a:rPr>
              <a:t>第一步，用</a:t>
            </a:r>
            <a:r>
              <a:rPr lang="en-US" altLang="zh-CN" sz="2000" b="1" dirty="0">
                <a:latin typeface="黑体" panose="02010609060101010101" pitchFamily="49" charset="-122"/>
                <a:ea typeface="黑体" panose="02010609060101010101" pitchFamily="49" charset="-122"/>
              </a:rPr>
              <a:t>Ford-</a:t>
            </a:r>
            <a:r>
              <a:rPr lang="en-US" altLang="zh-CN" sz="2000" b="1" dirty="0" err="1">
                <a:latin typeface="黑体" panose="02010609060101010101" pitchFamily="49" charset="-122"/>
                <a:ea typeface="黑体" panose="02010609060101010101" pitchFamily="49" charset="-122"/>
              </a:rPr>
              <a:t>Fukerson</a:t>
            </a:r>
            <a:r>
              <a:rPr lang="zh-CN" altLang="en-US" sz="2000" b="1" dirty="0">
                <a:latin typeface="黑体" panose="02010609060101010101" pitchFamily="49" charset="-122"/>
                <a:ea typeface="黑体" panose="02010609060101010101" pitchFamily="49" charset="-122"/>
              </a:rPr>
              <a:t>算法求出该容量网络的最大流量</a:t>
            </a:r>
            <a:r>
              <a:rPr lang="en-US" altLang="zh-CN" sz="2000" b="1" dirty="0" err="1">
                <a:latin typeface="黑体" panose="02010609060101010101" pitchFamily="49" charset="-122"/>
                <a:ea typeface="黑体" panose="02010609060101010101" pitchFamily="49" charset="-122"/>
              </a:rPr>
              <a:t>f</a:t>
            </a:r>
            <a:r>
              <a:rPr lang="en-US" altLang="zh-CN" sz="2000" b="1" baseline="-25000" dirty="0" err="1">
                <a:latin typeface="黑体" panose="02010609060101010101" pitchFamily="49" charset="-122"/>
                <a:ea typeface="黑体" panose="02010609060101010101" pitchFamily="49" charset="-122"/>
              </a:rPr>
              <a:t>max</a:t>
            </a:r>
            <a:r>
              <a:rPr lang="zh-CN" altLang="en-US" sz="2000" b="1" dirty="0">
                <a:latin typeface="黑体" panose="02010609060101010101" pitchFamily="49" charset="-122"/>
                <a:ea typeface="黑体" panose="02010609060101010101" pitchFamily="49" charset="-122"/>
              </a:rPr>
              <a:t>；</a:t>
            </a:r>
          </a:p>
          <a:p>
            <a:pPr>
              <a:lnSpc>
                <a:spcPct val="150000"/>
              </a:lnSpc>
            </a:pPr>
            <a:r>
              <a:rPr lang="zh-CN" altLang="en-US" sz="2000" b="1" dirty="0">
                <a:latin typeface="黑体" panose="02010609060101010101" pitchFamily="49" charset="-122"/>
                <a:ea typeface="黑体" panose="02010609060101010101" pitchFamily="49" charset="-122"/>
              </a:rPr>
              <a:t>第二步，取初始可行流为零流，其必为流量为</a:t>
            </a:r>
            <a:r>
              <a:rPr lang="en-US" altLang="zh-CN" sz="2000" b="1" dirty="0">
                <a:latin typeface="黑体" panose="02010609060101010101" pitchFamily="49" charset="-122"/>
                <a:ea typeface="黑体" panose="02010609060101010101" pitchFamily="49" charset="-122"/>
              </a:rPr>
              <a:t>0</a:t>
            </a:r>
            <a:r>
              <a:rPr lang="zh-CN" altLang="en-US" sz="2000" b="1" dirty="0">
                <a:latin typeface="黑体" panose="02010609060101010101" pitchFamily="49" charset="-122"/>
                <a:ea typeface="黑体" panose="02010609060101010101" pitchFamily="49" charset="-122"/>
              </a:rPr>
              <a:t>的最小费用流；</a:t>
            </a:r>
          </a:p>
          <a:p>
            <a:pPr>
              <a:lnSpc>
                <a:spcPct val="150000"/>
              </a:lnSpc>
            </a:pPr>
            <a:r>
              <a:rPr lang="zh-CN" altLang="en-US" sz="2000" b="1" dirty="0">
                <a:latin typeface="黑体" panose="02010609060101010101" pitchFamily="49" charset="-122"/>
                <a:ea typeface="黑体" panose="02010609060101010101" pitchFamily="49" charset="-122"/>
              </a:rPr>
              <a:t>第三步，一般为第</a:t>
            </a:r>
            <a:r>
              <a:rPr lang="en-US" altLang="zh-CN" sz="2000" b="1" dirty="0">
                <a:latin typeface="黑体" panose="02010609060101010101" pitchFamily="49" charset="-122"/>
                <a:ea typeface="黑体" panose="02010609060101010101" pitchFamily="49" charset="-122"/>
              </a:rPr>
              <a:t>k-1</a:t>
            </a:r>
            <a:r>
              <a:rPr lang="zh-CN" altLang="en-US" sz="2000" b="1" dirty="0">
                <a:latin typeface="黑体" panose="02010609060101010101" pitchFamily="49" charset="-122"/>
                <a:ea typeface="黑体" panose="02010609060101010101" pitchFamily="49" charset="-122"/>
              </a:rPr>
              <a:t>次迭代，得一最小费用流</a:t>
            </a:r>
            <a:r>
              <a:rPr lang="en-US" altLang="zh-CN" sz="2000" b="1" dirty="0">
                <a:latin typeface="黑体" panose="02010609060101010101" pitchFamily="49" charset="-122"/>
                <a:ea typeface="黑体" panose="02010609060101010101" pitchFamily="49" charset="-122"/>
              </a:rPr>
              <a:t>f(k-1)</a:t>
            </a:r>
            <a:r>
              <a:rPr lang="zh-CN" altLang="en-US" sz="2000" b="1" dirty="0">
                <a:latin typeface="黑体" panose="02010609060101010101" pitchFamily="49" charset="-122"/>
                <a:ea typeface="黑体" panose="02010609060101010101" pitchFamily="49" charset="-122"/>
              </a:rPr>
              <a:t>，对当前可行流构造增广费用网络图</a:t>
            </a:r>
            <a:r>
              <a:rPr lang="en-US" altLang="zh-CN" sz="2000" b="1" dirty="0">
                <a:latin typeface="黑体" panose="02010609060101010101" pitchFamily="49" charset="-122"/>
                <a:ea typeface="黑体" panose="02010609060101010101" pitchFamily="49" charset="-122"/>
              </a:rPr>
              <a:t>W(f(k-1))</a:t>
            </a:r>
            <a:r>
              <a:rPr lang="zh-CN" altLang="en-US" sz="2000" b="1" dirty="0">
                <a:latin typeface="黑体" panose="02010609060101010101" pitchFamily="49" charset="-122"/>
                <a:ea typeface="黑体" panose="02010609060101010101" pitchFamily="49" charset="-122"/>
              </a:rPr>
              <a:t>，用最短路算法求出从源点到汇点的最短路。</a:t>
            </a:r>
            <a:endParaRPr lang="en-US" altLang="zh-CN" sz="2000" b="1" dirty="0">
              <a:latin typeface="黑体" panose="02010609060101010101" pitchFamily="49" charset="-122"/>
              <a:ea typeface="黑体" panose="02010609060101010101" pitchFamily="49" charset="-122"/>
            </a:endParaRPr>
          </a:p>
          <a:p>
            <a:pPr>
              <a:lnSpc>
                <a:spcPct val="150000"/>
              </a:lnSpc>
            </a:pPr>
            <a:r>
              <a:rPr lang="zh-CN" altLang="en-US" sz="2000" b="1" dirty="0">
                <a:latin typeface="黑体" panose="02010609060101010101" pitchFamily="49" charset="-122"/>
                <a:ea typeface="黑体" panose="02010609060101010101" pitchFamily="49" charset="-122"/>
              </a:rPr>
              <a:t>若不存在最短路，即</a:t>
            </a:r>
            <a:r>
              <a:rPr lang="en-US" altLang="zh-CN" sz="2000" b="1" dirty="0">
                <a:latin typeface="黑体" panose="02010609060101010101" pitchFamily="49" charset="-122"/>
                <a:ea typeface="黑体" panose="02010609060101010101" pitchFamily="49" charset="-122"/>
              </a:rPr>
              <a:t>f(k-1)</a:t>
            </a:r>
            <a:r>
              <a:rPr lang="zh-CN" altLang="en-US" sz="2000" b="1" dirty="0">
                <a:latin typeface="黑体" panose="02010609060101010101" pitchFamily="49" charset="-122"/>
                <a:ea typeface="黑体" panose="02010609060101010101" pitchFamily="49" charset="-122"/>
              </a:rPr>
              <a:t>即最小费用最大流，停止迭代。</a:t>
            </a:r>
          </a:p>
          <a:p>
            <a:pPr>
              <a:lnSpc>
                <a:spcPct val="150000"/>
              </a:lnSpc>
            </a:pPr>
            <a:r>
              <a:rPr lang="zh-CN" altLang="en-US" sz="2000" b="1" dirty="0">
                <a:latin typeface="黑体" panose="02010609060101010101" pitchFamily="49" charset="-122"/>
                <a:ea typeface="黑体" panose="02010609060101010101" pitchFamily="49" charset="-122"/>
              </a:rPr>
              <a:t>第四步，将最短路还原成原网络图中的最小费用增广链</a:t>
            </a:r>
            <a:r>
              <a:rPr lang="en-US" altLang="zh-CN" sz="2000" b="1" dirty="0">
                <a:latin typeface="黑体" panose="02010609060101010101" pitchFamily="49" charset="-122"/>
                <a:ea typeface="黑体" panose="02010609060101010101" pitchFamily="49" charset="-122"/>
              </a:rPr>
              <a:t>P</a:t>
            </a:r>
            <a:r>
              <a:rPr lang="zh-CN" altLang="en-US" sz="2000" b="1" dirty="0">
                <a:latin typeface="黑体" panose="02010609060101010101" pitchFamily="49" charset="-122"/>
                <a:ea typeface="黑体" panose="02010609060101010101" pitchFamily="49" charset="-122"/>
              </a:rPr>
              <a:t>，在</a:t>
            </a:r>
            <a:r>
              <a:rPr lang="en-US" altLang="zh-CN" sz="2000" b="1" dirty="0">
                <a:latin typeface="黑体" panose="02010609060101010101" pitchFamily="49" charset="-122"/>
                <a:ea typeface="黑体" panose="02010609060101010101" pitchFamily="49" charset="-122"/>
              </a:rPr>
              <a:t>P</a:t>
            </a:r>
            <a:r>
              <a:rPr lang="zh-CN" altLang="en-US" sz="2000" b="1" dirty="0">
                <a:latin typeface="黑体" panose="02010609060101010101" pitchFamily="49" charset="-122"/>
                <a:ea typeface="黑体" panose="02010609060101010101" pitchFamily="49" charset="-122"/>
              </a:rPr>
              <a:t>上对可行流</a:t>
            </a:r>
            <a:r>
              <a:rPr lang="en-US" altLang="zh-CN" sz="2000" b="1" dirty="0">
                <a:latin typeface="黑体" panose="02010609060101010101" pitchFamily="49" charset="-122"/>
                <a:ea typeface="黑体" panose="02010609060101010101" pitchFamily="49" charset="-122"/>
              </a:rPr>
              <a:t>f(k-1)</a:t>
            </a:r>
            <a:r>
              <a:rPr lang="zh-CN" altLang="en-US" sz="2000" b="1" dirty="0">
                <a:latin typeface="黑体" panose="02010609060101010101" pitchFamily="49" charset="-122"/>
                <a:ea typeface="黑体" panose="02010609060101010101" pitchFamily="49" charset="-122"/>
              </a:rPr>
              <a:t>进行调整，得到新的可行流图，若其流量等于</a:t>
            </a:r>
            <a:r>
              <a:rPr lang="en-US" altLang="zh-CN" sz="2000" b="1" dirty="0" err="1">
                <a:latin typeface="黑体" panose="02010609060101010101" pitchFamily="49" charset="-122"/>
                <a:ea typeface="黑体" panose="02010609060101010101" pitchFamily="49" charset="-122"/>
              </a:rPr>
              <a:t>f</a:t>
            </a:r>
            <a:r>
              <a:rPr lang="en-US" altLang="zh-CN" sz="2000" b="1" baseline="-25000" dirty="0" err="1">
                <a:latin typeface="黑体" panose="02010609060101010101" pitchFamily="49" charset="-122"/>
                <a:ea typeface="黑体" panose="02010609060101010101" pitchFamily="49" charset="-122"/>
              </a:rPr>
              <a:t>max</a:t>
            </a:r>
            <a:r>
              <a:rPr lang="zh-CN" altLang="en-US" sz="2000" b="1" dirty="0">
                <a:latin typeface="黑体" panose="02010609060101010101" pitchFamily="49" charset="-122"/>
                <a:ea typeface="黑体" panose="02010609060101010101" pitchFamily="49" charset="-122"/>
              </a:rPr>
              <a:t>，迭代结束（第一步的作用在此）。否则转入第三步，进入下一次迭代过程。</a:t>
            </a:r>
          </a:p>
        </p:txBody>
      </p:sp>
    </p:spTree>
    <p:extLst>
      <p:ext uri="{BB962C8B-B14F-4D97-AF65-F5344CB8AC3E}">
        <p14:creationId xmlns:p14="http://schemas.microsoft.com/office/powerpoint/2010/main" val="148597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plus(i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plus(i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plus(i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plus(in)">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plus(in)">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plus(in)">
                                      <p:cBhvr>
                                        <p:cTn id="32"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6" idx="0"/>
            <a:endCxn id="4" idx="4"/>
          </p:cNvCxnSpPr>
          <p:nvPr/>
        </p:nvCxnSpPr>
        <p:spPr>
          <a:xfrm flipV="1">
            <a:off x="3419872" y="1917152"/>
            <a:ext cx="720080" cy="1731218"/>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4" idx="6"/>
            <a:endCxn id="8" idx="1"/>
          </p:cNvCxnSpPr>
          <p:nvPr/>
        </p:nvCxnSpPr>
        <p:spPr>
          <a:xfrm>
            <a:off x="4427984" y="1629120"/>
            <a:ext cx="1380507" cy="95148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536622"/>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(8, 1, 0)</a:t>
            </a:r>
            <a:endParaRPr lang="zh-CN" altLang="en-US" sz="1400" b="1" dirty="0">
              <a:latin typeface="Arial" panose="020B0604020202020204" pitchFamily="34" charset="0"/>
              <a:ea typeface="微软雅黑" panose="020B0503020204020204" pitchFamily="34" charset="-122"/>
            </a:endParaRPr>
          </a:p>
        </p:txBody>
      </p:sp>
      <p:sp>
        <p:nvSpPr>
          <p:cNvPr id="34" name="TextBox 33"/>
          <p:cNvSpPr txBox="1"/>
          <p:nvPr/>
        </p:nvSpPr>
        <p:spPr>
          <a:xfrm>
            <a:off x="2987824" y="2640258"/>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6" name="TextBox 35"/>
          <p:cNvSpPr txBox="1"/>
          <p:nvPr/>
        </p:nvSpPr>
        <p:spPr>
          <a:xfrm>
            <a:off x="5118237" y="1730947"/>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(7, 1, 0)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0</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1981266" y="4704585"/>
            <a:ext cx="3613553" cy="416909"/>
          </a:xfrm>
          <a:prstGeom prst="rect">
            <a:avLst/>
          </a:prstGeom>
          <a:noFill/>
        </p:spPr>
        <p:txBody>
          <a:bodyPr wrap="none" rtlCol="0">
            <a:spAutoFit/>
          </a:bodyPr>
          <a:lstStyle/>
          <a:p>
            <a:pPr>
              <a:lnSpc>
                <a:spcPct val="130000"/>
              </a:lnSpc>
            </a:pPr>
            <a:r>
              <a:rPr lang="zh-CN" altLang="en-US" b="1" dirty="0">
                <a:latin typeface="Arial" panose="020B0604020202020204" pitchFamily="34" charset="0"/>
                <a:ea typeface="微软雅黑" panose="020B0503020204020204" pitchFamily="34" charset="-122"/>
              </a:rPr>
              <a:t>先用最大流算法，求出</a:t>
            </a:r>
            <a:r>
              <a:rPr lang="en-US" altLang="zh-CN" b="1" dirty="0" err="1">
                <a:latin typeface="Arial" panose="020B0604020202020204" pitchFamily="34" charset="0"/>
                <a:ea typeface="微软雅黑" panose="020B0503020204020204" pitchFamily="34" charset="-122"/>
              </a:rPr>
              <a:t>f</a:t>
            </a:r>
            <a:r>
              <a:rPr lang="en-US" altLang="zh-CN" b="1" baseline="-25000" dirty="0" err="1">
                <a:latin typeface="Arial" panose="020B0604020202020204" pitchFamily="34" charset="0"/>
                <a:ea typeface="微软雅黑" panose="020B0503020204020204" pitchFamily="34" charset="-122"/>
              </a:rPr>
              <a:t>max</a:t>
            </a:r>
            <a:r>
              <a:rPr lang="en-US" altLang="zh-CN" b="1" dirty="0">
                <a:latin typeface="Arial" panose="020B0604020202020204" pitchFamily="34" charset="0"/>
                <a:ea typeface="微软雅黑" panose="020B0503020204020204" pitchFamily="34" charset="-122"/>
              </a:rPr>
              <a:t> = 11</a:t>
            </a:r>
            <a:r>
              <a:rPr lang="zh-CN" altLang="en-US" b="1" dirty="0">
                <a:latin typeface="Arial" panose="020B0604020202020204" pitchFamily="34" charset="0"/>
                <a:ea typeface="微软雅黑" panose="020B0503020204020204" pitchFamily="34" charset="-122"/>
              </a:rPr>
              <a:t>。</a:t>
            </a:r>
          </a:p>
        </p:txBody>
      </p:sp>
    </p:spTree>
    <p:extLst>
      <p:ext uri="{BB962C8B-B14F-4D97-AF65-F5344CB8AC3E}">
        <p14:creationId xmlns:p14="http://schemas.microsoft.com/office/powerpoint/2010/main" val="306692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fade">
                                      <p:cBhvr>
                                        <p:cTn id="7" dur="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6" idx="0"/>
            <a:endCxn id="4" idx="4"/>
          </p:cNvCxnSpPr>
          <p:nvPr/>
        </p:nvCxnSpPr>
        <p:spPr>
          <a:xfrm flipV="1">
            <a:off x="3419872" y="1917152"/>
            <a:ext cx="720080" cy="1731218"/>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4" idx="6"/>
            <a:endCxn id="8" idx="1"/>
          </p:cNvCxnSpPr>
          <p:nvPr/>
        </p:nvCxnSpPr>
        <p:spPr>
          <a:xfrm>
            <a:off x="4427984" y="1629120"/>
            <a:ext cx="1380507" cy="95148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536622"/>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(8, 1, 0)</a:t>
            </a:r>
            <a:endParaRPr lang="zh-CN" altLang="en-US" sz="1400" b="1" dirty="0">
              <a:latin typeface="Arial" panose="020B0604020202020204" pitchFamily="34" charset="0"/>
              <a:ea typeface="微软雅黑" panose="020B0503020204020204" pitchFamily="34" charset="-122"/>
            </a:endParaRPr>
          </a:p>
        </p:txBody>
      </p:sp>
      <p:sp>
        <p:nvSpPr>
          <p:cNvPr id="34" name="TextBox 33"/>
          <p:cNvSpPr txBox="1"/>
          <p:nvPr/>
        </p:nvSpPr>
        <p:spPr>
          <a:xfrm>
            <a:off x="2987824" y="2640258"/>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6" name="TextBox 35"/>
          <p:cNvSpPr txBox="1"/>
          <p:nvPr/>
        </p:nvSpPr>
        <p:spPr>
          <a:xfrm>
            <a:off x="5118237" y="1730947"/>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(7, 1, 0)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1</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1615538" y="4704585"/>
            <a:ext cx="6173485" cy="1532727"/>
          </a:xfrm>
          <a:prstGeom prst="rect">
            <a:avLst/>
          </a:prstGeom>
          <a:noFill/>
        </p:spPr>
        <p:txBody>
          <a:bodyPr wrap="non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取初始可行流为零流，其必为流量为</a:t>
            </a:r>
            <a:r>
              <a:rPr lang="en-US" altLang="zh-CN" b="1" dirty="0">
                <a:latin typeface="Arial" panose="020B0604020202020204" pitchFamily="34" charset="0"/>
                <a:ea typeface="微软雅黑" panose="020B0503020204020204" pitchFamily="34" charset="-122"/>
              </a:rPr>
              <a:t>0</a:t>
            </a:r>
            <a:r>
              <a:rPr lang="zh-CN" altLang="en-US" b="1" dirty="0">
                <a:latin typeface="Arial" panose="020B0604020202020204" pitchFamily="34" charset="0"/>
                <a:ea typeface="微软雅黑" panose="020B0503020204020204" pitchFamily="34" charset="-122"/>
              </a:rPr>
              <a:t>的最小费用流。</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因为所有边权均大于零，可用</a:t>
            </a:r>
            <a:r>
              <a:rPr lang="en-US" altLang="zh-CN" b="1" dirty="0" err="1">
                <a:latin typeface="Arial" panose="020B0604020202020204" pitchFamily="34" charset="0"/>
                <a:ea typeface="微软雅黑" panose="020B0503020204020204" pitchFamily="34" charset="-122"/>
              </a:rPr>
              <a:t>Dijkstra</a:t>
            </a:r>
            <a:r>
              <a:rPr lang="zh-CN" altLang="en-US" b="1" dirty="0">
                <a:latin typeface="Arial" panose="020B0604020202020204" pitchFamily="34" charset="0"/>
                <a:ea typeface="微软雅黑" panose="020B0503020204020204" pitchFamily="34" charset="-122"/>
              </a:rPr>
              <a:t>算法求出最短路：</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s</a:t>
            </a:r>
            <a:r>
              <a:rPr lang="zh-CN" altLang="en-US" b="1" dirty="0">
                <a:latin typeface="Arial" panose="020B0604020202020204" pitchFamily="34" charset="0"/>
                <a:ea typeface="微软雅黑" panose="020B0503020204020204" pitchFamily="34" charset="-122"/>
              </a:rPr>
              <a:t>→</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2</a:t>
            </a:r>
            <a:r>
              <a:rPr lang="zh-CN" altLang="en-US" b="1" dirty="0">
                <a:latin typeface="Arial" panose="020B0604020202020204" pitchFamily="34" charset="0"/>
                <a:ea typeface="微软雅黑" panose="020B0503020204020204" pitchFamily="34" charset="-122"/>
              </a:rPr>
              <a:t>→</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1</a:t>
            </a:r>
            <a:r>
              <a:rPr lang="zh-CN" altLang="en-US" b="1" dirty="0">
                <a:latin typeface="Arial" panose="020B0604020202020204" pitchFamily="34" charset="0"/>
                <a:ea typeface="微软雅黑" panose="020B0503020204020204" pitchFamily="34" charset="-122"/>
              </a:rPr>
              <a:t>→</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endParaRPr lang="en-US" altLang="zh-CN" b="1" baseline="-25000"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恰也是最小费用增广链。</a:t>
            </a:r>
          </a:p>
        </p:txBody>
      </p:sp>
      <p:cxnSp>
        <p:nvCxnSpPr>
          <p:cNvPr id="41" name="直接箭头连接符 40"/>
          <p:cNvCxnSpPr/>
          <p:nvPr/>
        </p:nvCxnSpPr>
        <p:spPr>
          <a:xfrm>
            <a:off x="2196044" y="3216927"/>
            <a:ext cx="936104" cy="72008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V="1">
            <a:off x="3419872" y="1918665"/>
            <a:ext cx="720080" cy="173121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4427622" y="1640944"/>
            <a:ext cx="1380507" cy="95148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56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down)">
                                      <p:cBhvr>
                                        <p:cTn id="11" dur="500"/>
                                        <p:tgtEl>
                                          <p:spTgt spid="4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up)">
                                      <p:cBhvr>
                                        <p:cTn id="15" dur="500"/>
                                        <p:tgtEl>
                                          <p:spTgt spid="4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xEl>
                                              <p:pRg st="0" end="0"/>
                                            </p:txEl>
                                          </p:spTgt>
                                        </p:tgtEl>
                                        <p:attrNameLst>
                                          <p:attrName>style.visibility</p:attrName>
                                        </p:attrNameLst>
                                      </p:cBhvr>
                                      <p:to>
                                        <p:strVal val="visible"/>
                                      </p:to>
                                    </p:set>
                                    <p:animEffect transition="in" filter="fade">
                                      <p:cBhvr>
                                        <p:cTn id="20" dur="500"/>
                                        <p:tgtEl>
                                          <p:spTgt spid="4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0">
                                            <p:txEl>
                                              <p:pRg st="1" end="1"/>
                                            </p:txEl>
                                          </p:spTgt>
                                        </p:tgtEl>
                                        <p:attrNameLst>
                                          <p:attrName>style.visibility</p:attrName>
                                        </p:attrNameLst>
                                      </p:cBhvr>
                                      <p:to>
                                        <p:strVal val="visible"/>
                                      </p:to>
                                    </p:set>
                                    <p:animEffect transition="in" filter="fade">
                                      <p:cBhvr>
                                        <p:cTn id="25" dur="500"/>
                                        <p:tgtEl>
                                          <p:spTgt spid="4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0">
                                            <p:txEl>
                                              <p:pRg st="2" end="2"/>
                                            </p:txEl>
                                          </p:spTgt>
                                        </p:tgtEl>
                                        <p:attrNameLst>
                                          <p:attrName>style.visibility</p:attrName>
                                        </p:attrNameLst>
                                      </p:cBhvr>
                                      <p:to>
                                        <p:strVal val="visible"/>
                                      </p:to>
                                    </p:set>
                                    <p:animEffect transition="in" filter="fade">
                                      <p:cBhvr>
                                        <p:cTn id="30" dur="500"/>
                                        <p:tgtEl>
                                          <p:spTgt spid="40">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0">
                                            <p:txEl>
                                              <p:pRg st="3" end="3"/>
                                            </p:txEl>
                                          </p:spTgt>
                                        </p:tgtEl>
                                        <p:attrNameLst>
                                          <p:attrName>style.visibility</p:attrName>
                                        </p:attrNameLst>
                                      </p:cBhvr>
                                      <p:to>
                                        <p:strVal val="visible"/>
                                      </p:to>
                                    </p:set>
                                    <p:animEffect transition="in" filter="fade">
                                      <p:cBhvr>
                                        <p:cTn id="35" dur="500"/>
                                        <p:tgtEl>
                                          <p:spTgt spid="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6" idx="0"/>
            <a:endCxn id="4" idx="4"/>
          </p:cNvCxnSpPr>
          <p:nvPr/>
        </p:nvCxnSpPr>
        <p:spPr>
          <a:xfrm flipV="1">
            <a:off x="3419872" y="1917152"/>
            <a:ext cx="720080" cy="1731218"/>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4" idx="6"/>
            <a:endCxn id="8" idx="1"/>
          </p:cNvCxnSpPr>
          <p:nvPr/>
        </p:nvCxnSpPr>
        <p:spPr>
          <a:xfrm>
            <a:off x="4427984" y="1629120"/>
            <a:ext cx="1380507" cy="95148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536622"/>
            <a:ext cx="800219" cy="343235"/>
          </a:xfrm>
          <a:prstGeom prst="rect">
            <a:avLst/>
          </a:prstGeom>
          <a:noFill/>
        </p:spPr>
        <p:txBody>
          <a:bodyPr wrap="none" rtlCol="0">
            <a:spAutoFit/>
          </a:bodyPr>
          <a:lstStyle/>
          <a:p>
            <a:pPr>
              <a:lnSpc>
                <a:spcPct val="130000"/>
              </a:lnSpc>
            </a:pPr>
            <a:r>
              <a:rPr lang="en-US" altLang="zh-CN" sz="1400" b="1" dirty="0">
                <a:solidFill>
                  <a:srgbClr val="002060"/>
                </a:solidFill>
                <a:latin typeface="Arial" panose="020B0604020202020204" pitchFamily="34" charset="0"/>
                <a:ea typeface="微软雅黑" panose="020B0503020204020204" pitchFamily="34" charset="-122"/>
              </a:rPr>
              <a:t>(8, 1, 5)</a:t>
            </a:r>
            <a:endParaRPr lang="zh-CN" altLang="en-US" sz="1400" b="1" dirty="0">
              <a:solidFill>
                <a:srgbClr val="002060"/>
              </a:solidFill>
              <a:latin typeface="Arial" panose="020B0604020202020204" pitchFamily="34" charset="0"/>
              <a:ea typeface="微软雅黑" panose="020B0503020204020204" pitchFamily="34" charset="-122"/>
            </a:endParaRPr>
          </a:p>
        </p:txBody>
      </p:sp>
      <p:sp>
        <p:nvSpPr>
          <p:cNvPr id="34" name="TextBox 33"/>
          <p:cNvSpPr txBox="1"/>
          <p:nvPr/>
        </p:nvSpPr>
        <p:spPr>
          <a:xfrm>
            <a:off x="2987824" y="2640258"/>
            <a:ext cx="800219" cy="343235"/>
          </a:xfrm>
          <a:prstGeom prst="rect">
            <a:avLst/>
          </a:prstGeom>
          <a:noFill/>
        </p:spPr>
        <p:txBody>
          <a:bodyPr wrap="none" rtlCol="0">
            <a:spAutoFit/>
          </a:bodyPr>
          <a:lstStyle/>
          <a:p>
            <a:pPr>
              <a:lnSpc>
                <a:spcPct val="130000"/>
              </a:lnSpc>
            </a:pPr>
            <a:r>
              <a:rPr lang="en-US" altLang="zh-CN" sz="1400" b="1" dirty="0">
                <a:solidFill>
                  <a:srgbClr val="002060"/>
                </a:solidFill>
                <a:latin typeface="Arial" panose="020B0604020202020204" pitchFamily="34" charset="0"/>
                <a:ea typeface="微软雅黑" panose="020B0503020204020204" pitchFamily="34" charset="-122"/>
              </a:rPr>
              <a:t>(5, 2, 5)</a:t>
            </a:r>
            <a:endParaRPr lang="zh-CN" altLang="en-US" sz="1400" b="1" dirty="0">
              <a:solidFill>
                <a:srgbClr val="002060"/>
              </a:solidFill>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6" name="TextBox 35"/>
          <p:cNvSpPr txBox="1"/>
          <p:nvPr/>
        </p:nvSpPr>
        <p:spPr>
          <a:xfrm>
            <a:off x="5118237" y="1730947"/>
            <a:ext cx="800219" cy="343235"/>
          </a:xfrm>
          <a:prstGeom prst="rect">
            <a:avLst/>
          </a:prstGeom>
          <a:noFill/>
        </p:spPr>
        <p:txBody>
          <a:bodyPr wrap="none" rtlCol="0">
            <a:spAutoFit/>
          </a:bodyPr>
          <a:lstStyle/>
          <a:p>
            <a:pPr>
              <a:lnSpc>
                <a:spcPct val="130000"/>
              </a:lnSpc>
            </a:pPr>
            <a:r>
              <a:rPr lang="en-US" altLang="zh-CN" sz="1400" b="1" dirty="0">
                <a:solidFill>
                  <a:srgbClr val="002060"/>
                </a:solidFill>
                <a:latin typeface="Arial" panose="020B0604020202020204" pitchFamily="34" charset="0"/>
                <a:ea typeface="微软雅黑" panose="020B0503020204020204" pitchFamily="34" charset="-122"/>
              </a:rPr>
              <a:t>(7, 1, 5)</a:t>
            </a:r>
            <a:endParaRPr lang="zh-CN" altLang="en-US" sz="1400" b="1" dirty="0">
              <a:solidFill>
                <a:srgbClr val="002060"/>
              </a:solidFill>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1</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1615538" y="4632577"/>
            <a:ext cx="5519460" cy="1532727"/>
          </a:xfrm>
          <a:prstGeom prst="rect">
            <a:avLst/>
          </a:prstGeom>
          <a:noFill/>
        </p:spPr>
        <p:txBody>
          <a:bodyPr wrap="non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流量调整：</a:t>
            </a:r>
            <a:r>
              <a:rPr lang="en-US" altLang="zh-CN" b="1" dirty="0">
                <a:latin typeface="Arial" panose="020B0604020202020204" pitchFamily="34" charset="0"/>
                <a:ea typeface="微软雅黑" panose="020B0503020204020204" pitchFamily="34" charset="-122"/>
              </a:rPr>
              <a:t> ξ</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 min{ 8-0, 5-0, 7-0 } = 5 </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总流量 </a:t>
            </a:r>
            <a:r>
              <a:rPr lang="en-US" altLang="zh-CN" b="1" dirty="0">
                <a:latin typeface="Arial" panose="020B0604020202020204" pitchFamily="34" charset="0"/>
                <a:ea typeface="微软雅黑" panose="020B0503020204020204" pitchFamily="34" charset="-122"/>
              </a:rPr>
              <a:t>f</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 5</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最小费用增广链的费用：</a:t>
            </a:r>
            <a:r>
              <a:rPr lang="en-US" altLang="zh-CN" b="1" dirty="0"/>
              <a:t> ∑c(</a:t>
            </a:r>
            <a:r>
              <a:rPr lang="en-US" altLang="zh-CN" b="1" dirty="0" err="1"/>
              <a:t>i</a:t>
            </a:r>
            <a:r>
              <a:rPr lang="en-US" altLang="zh-CN" b="1" dirty="0"/>
              <a:t>, j) = 1 +2 + 1 = 4</a:t>
            </a:r>
            <a:r>
              <a:rPr lang="zh-CN" altLang="en-US" b="1" dirty="0"/>
              <a:t>。</a:t>
            </a:r>
            <a:endParaRPr lang="en-US" altLang="zh-CN" b="1" dirty="0"/>
          </a:p>
          <a:p>
            <a:pPr>
              <a:lnSpc>
                <a:spcPct val="130000"/>
              </a:lnSpc>
            </a:pPr>
            <a:r>
              <a:rPr lang="zh-CN" altLang="en-US" b="1" dirty="0">
                <a:latin typeface="Arial" panose="020B0604020202020204" pitchFamily="34" charset="0"/>
                <a:ea typeface="微软雅黑" panose="020B0503020204020204" pitchFamily="34" charset="-122"/>
              </a:rPr>
              <a:t>③ 总费用：</a:t>
            </a:r>
            <a:r>
              <a:rPr lang="en-US" altLang="zh-CN" b="1" dirty="0">
                <a:latin typeface="Arial" panose="020B0604020202020204" pitchFamily="34" charset="0"/>
                <a:ea typeface="微软雅黑" panose="020B0503020204020204" pitchFamily="34" charset="-122"/>
              </a:rPr>
              <a:t>W</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 4 × 5 = 20</a:t>
            </a:r>
            <a:r>
              <a:rPr lang="zh-CN" altLang="en-US" b="1" dirty="0">
                <a:latin typeface="Arial" panose="020B0604020202020204" pitchFamily="34" charset="0"/>
                <a:ea typeface="微软雅黑" panose="020B0503020204020204" pitchFamily="34" charset="-122"/>
              </a:rPr>
              <a:t>。</a:t>
            </a:r>
          </a:p>
        </p:txBody>
      </p:sp>
      <p:cxnSp>
        <p:nvCxnSpPr>
          <p:cNvPr id="41" name="直接箭头连接符 40"/>
          <p:cNvCxnSpPr/>
          <p:nvPr/>
        </p:nvCxnSpPr>
        <p:spPr>
          <a:xfrm>
            <a:off x="2196044" y="3216927"/>
            <a:ext cx="936104" cy="72008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V="1">
            <a:off x="3419872" y="1918665"/>
            <a:ext cx="720080" cy="173121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4427622" y="1640944"/>
            <a:ext cx="1380507" cy="95148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8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fade">
                                      <p:cBhvr>
                                        <p:cTn id="7" dur="500"/>
                                        <p:tgtEl>
                                          <p:spTgt spid="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xEl>
                                              <p:pRg st="1" end="1"/>
                                            </p:txEl>
                                          </p:spTgt>
                                        </p:tgtEl>
                                        <p:attrNameLst>
                                          <p:attrName>style.visibility</p:attrName>
                                        </p:attrNameLst>
                                      </p:cBhvr>
                                      <p:to>
                                        <p:strVal val="visible"/>
                                      </p:to>
                                    </p:set>
                                    <p:animEffect transition="in" filter="fade">
                                      <p:cBhvr>
                                        <p:cTn id="12" dur="500"/>
                                        <p:tgtEl>
                                          <p:spTgt spid="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
                                            <p:txEl>
                                              <p:pRg st="2" end="2"/>
                                            </p:txEl>
                                          </p:spTgt>
                                        </p:tgtEl>
                                        <p:attrNameLst>
                                          <p:attrName>style.visibility</p:attrName>
                                        </p:attrNameLst>
                                      </p:cBhvr>
                                      <p:to>
                                        <p:strVal val="visible"/>
                                      </p:to>
                                    </p:set>
                                    <p:animEffect transition="in" filter="fade">
                                      <p:cBhvr>
                                        <p:cTn id="17" dur="500"/>
                                        <p:tgtEl>
                                          <p:spTgt spid="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xEl>
                                              <p:pRg st="3" end="3"/>
                                            </p:txEl>
                                          </p:spTgt>
                                        </p:tgtEl>
                                        <p:attrNameLst>
                                          <p:attrName>style.visibility</p:attrName>
                                        </p:attrNameLst>
                                      </p:cBhvr>
                                      <p:to>
                                        <p:strVal val="visible"/>
                                      </p:to>
                                    </p:set>
                                    <p:animEffect transition="in" filter="fade">
                                      <p:cBhvr>
                                        <p:cTn id="22" dur="500"/>
                                        <p:tgtEl>
                                          <p:spTgt spid="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6" idx="0"/>
          </p:cNvCxnSpPr>
          <p:nvPr/>
        </p:nvCxnSpPr>
        <p:spPr>
          <a:xfrm flipH="1">
            <a:off x="3419872" y="1917152"/>
            <a:ext cx="720080" cy="1731218"/>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4" idx="6"/>
            <a:endCxn id="8" idx="1"/>
          </p:cNvCxnSpPr>
          <p:nvPr/>
        </p:nvCxnSpPr>
        <p:spPr>
          <a:xfrm>
            <a:off x="4427984" y="1629120"/>
            <a:ext cx="1380507" cy="95148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471484"/>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(3, 1, 0)</a:t>
            </a:r>
            <a:endParaRPr lang="zh-CN" altLang="en-US" sz="1400" b="1" dirty="0">
              <a:latin typeface="Arial" panose="020B0604020202020204" pitchFamily="34" charset="0"/>
              <a:ea typeface="微软雅黑" panose="020B0503020204020204" pitchFamily="34" charset="-122"/>
            </a:endParaRPr>
          </a:p>
        </p:txBody>
      </p:sp>
      <p:sp>
        <p:nvSpPr>
          <p:cNvPr id="34" name="TextBox 33"/>
          <p:cNvSpPr txBox="1"/>
          <p:nvPr/>
        </p:nvSpPr>
        <p:spPr>
          <a:xfrm>
            <a:off x="2987824" y="2630836"/>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6" name="TextBox 35"/>
          <p:cNvSpPr txBox="1"/>
          <p:nvPr/>
        </p:nvSpPr>
        <p:spPr>
          <a:xfrm>
            <a:off x="5118237" y="1825364"/>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(2, 1, 0)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2</a:t>
            </a:r>
            <a:r>
              <a:rPr lang="zh-CN" altLang="en-US" sz="2400" b="1" dirty="0">
                <a:latin typeface="Arial" panose="020B0604020202020204" pitchFamily="34" charset="0"/>
                <a:ea typeface="微软雅黑" panose="020B0503020204020204" pitchFamily="34" charset="-122"/>
              </a:rPr>
              <a:t>次迭代</a:t>
            </a:r>
          </a:p>
        </p:txBody>
      </p:sp>
      <p:cxnSp>
        <p:nvCxnSpPr>
          <p:cNvPr id="14" name="曲线连接符 13"/>
          <p:cNvCxnSpPr>
            <a:stCxn id="8" idx="0"/>
            <a:endCxn id="4" idx="7"/>
          </p:cNvCxnSpPr>
          <p:nvPr/>
        </p:nvCxnSpPr>
        <p:spPr>
          <a:xfrm rot="16200000" flipV="1">
            <a:off x="4642496" y="1126577"/>
            <a:ext cx="1070791" cy="1668539"/>
          </a:xfrm>
          <a:prstGeom prst="curvedConnector3">
            <a:avLst>
              <a:gd name="adj1" fmla="val 109657"/>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033831" y="1010596"/>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-1, 0)</a:t>
            </a:r>
            <a:endParaRPr lang="zh-CN" altLang="en-US" sz="1400" b="1" dirty="0">
              <a:latin typeface="Arial" panose="020B0604020202020204" pitchFamily="34" charset="0"/>
              <a:ea typeface="微软雅黑" panose="020B0503020204020204" pitchFamily="34" charset="-122"/>
            </a:endParaRPr>
          </a:p>
        </p:txBody>
      </p:sp>
      <p:cxnSp>
        <p:nvCxnSpPr>
          <p:cNvPr id="41" name="曲线连接符 40"/>
          <p:cNvCxnSpPr>
            <a:stCxn id="6" idx="3"/>
            <a:endCxn id="5" idx="2"/>
          </p:cNvCxnSpPr>
          <p:nvPr/>
        </p:nvCxnSpPr>
        <p:spPr>
          <a:xfrm rot="5400000" flipH="1">
            <a:off x="1956063" y="2879932"/>
            <a:ext cx="1211781" cy="1308499"/>
          </a:xfrm>
          <a:prstGeom prst="curvedConnector4">
            <a:avLst>
              <a:gd name="adj1" fmla="val -25827"/>
              <a:gd name="adj2" fmla="val 117470"/>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128293" y="4091059"/>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-1, 0)</a:t>
            </a:r>
            <a:endParaRPr lang="zh-CN" altLang="en-US" sz="1400" b="1" dirty="0">
              <a:latin typeface="Arial" panose="020B0604020202020204" pitchFamily="34" charset="0"/>
              <a:ea typeface="微软雅黑" panose="020B0503020204020204" pitchFamily="34" charset="-122"/>
            </a:endParaRPr>
          </a:p>
        </p:txBody>
      </p:sp>
      <p:sp>
        <p:nvSpPr>
          <p:cNvPr id="43" name="TextBox 42"/>
          <p:cNvSpPr txBox="1"/>
          <p:nvPr/>
        </p:nvSpPr>
        <p:spPr>
          <a:xfrm>
            <a:off x="1615539" y="4704585"/>
            <a:ext cx="6412846" cy="1532727"/>
          </a:xfrm>
          <a:prstGeom prst="rect">
            <a:avLst/>
          </a:prstGeom>
          <a:noFill/>
        </p:spPr>
        <p:txBody>
          <a:bodyPr wrap="squar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零流弧保持原边，非饱和非零流弧</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和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增添反向弧，饱和弧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去掉原弧增加反向弧。</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边权有正有负，用</a:t>
            </a:r>
            <a:r>
              <a:rPr lang="en-US" altLang="zh-CN" b="1" dirty="0">
                <a:latin typeface="Arial" panose="020B0604020202020204" pitchFamily="34" charset="0"/>
                <a:ea typeface="微软雅黑" panose="020B0503020204020204" pitchFamily="34" charset="-122"/>
              </a:rPr>
              <a:t>SPFA</a:t>
            </a:r>
            <a:r>
              <a:rPr lang="zh-CN" altLang="en-US" b="1" dirty="0">
                <a:latin typeface="Arial" panose="020B0604020202020204" pitchFamily="34" charset="0"/>
                <a:ea typeface="微软雅黑" panose="020B0503020204020204" pitchFamily="34" charset="-122"/>
              </a:rPr>
              <a:t>算法求出最短路：Ｖ</a:t>
            </a:r>
            <a:r>
              <a:rPr lang="en-US" altLang="zh-CN" b="1" baseline="-25000" dirty="0">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baseline="-25000"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恰也是最小费用增广链。</a:t>
            </a:r>
          </a:p>
        </p:txBody>
      </p:sp>
      <p:cxnSp>
        <p:nvCxnSpPr>
          <p:cNvPr id="44" name="直接箭头连接符 43"/>
          <p:cNvCxnSpPr/>
          <p:nvPr/>
        </p:nvCxnSpPr>
        <p:spPr>
          <a:xfrm flipV="1">
            <a:off x="2394840" y="1629120"/>
            <a:ext cx="1452515" cy="1095501"/>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4413971" y="1629120"/>
            <a:ext cx="1380507" cy="95148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8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500"/>
                                        <p:tgtEl>
                                          <p:spTgt spid="4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3">
                                            <p:txEl>
                                              <p:pRg st="0" end="0"/>
                                            </p:txEl>
                                          </p:spTgt>
                                        </p:tgtEl>
                                        <p:attrNameLst>
                                          <p:attrName>style.visibility</p:attrName>
                                        </p:attrNameLst>
                                      </p:cBhvr>
                                      <p:to>
                                        <p:strVal val="visible"/>
                                      </p:to>
                                    </p:set>
                                    <p:animEffect transition="in" filter="fade">
                                      <p:cBhvr>
                                        <p:cTn id="16" dur="500"/>
                                        <p:tgtEl>
                                          <p:spTgt spid="4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3">
                                            <p:txEl>
                                              <p:pRg st="1" end="1"/>
                                            </p:txEl>
                                          </p:spTgt>
                                        </p:tgtEl>
                                        <p:attrNameLst>
                                          <p:attrName>style.visibility</p:attrName>
                                        </p:attrNameLst>
                                      </p:cBhvr>
                                      <p:to>
                                        <p:strVal val="visible"/>
                                      </p:to>
                                    </p:set>
                                    <p:animEffect transition="in" filter="fade">
                                      <p:cBhvr>
                                        <p:cTn id="21" dur="500"/>
                                        <p:tgtEl>
                                          <p:spTgt spid="4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3">
                                            <p:txEl>
                                              <p:pRg st="2" end="2"/>
                                            </p:txEl>
                                          </p:spTgt>
                                        </p:tgtEl>
                                        <p:attrNameLst>
                                          <p:attrName>style.visibility</p:attrName>
                                        </p:attrNameLst>
                                      </p:cBhvr>
                                      <p:to>
                                        <p:strVal val="visible"/>
                                      </p:to>
                                    </p:set>
                                    <p:animEffect transition="in" filter="fade">
                                      <p:cBhvr>
                                        <p:cTn id="26" dur="500"/>
                                        <p:tgtEl>
                                          <p:spTgt spid="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(10, 4, 2)</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6" idx="0"/>
          </p:cNvCxnSpPr>
          <p:nvPr/>
        </p:nvCxnSpPr>
        <p:spPr>
          <a:xfrm flipH="1">
            <a:off x="3419872" y="1917152"/>
            <a:ext cx="720080" cy="1731218"/>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4" idx="6"/>
            <a:endCxn id="8" idx="1"/>
          </p:cNvCxnSpPr>
          <p:nvPr/>
        </p:nvCxnSpPr>
        <p:spPr>
          <a:xfrm>
            <a:off x="4427984" y="1629120"/>
            <a:ext cx="1380507" cy="95148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471484"/>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(3, 1, 0)</a:t>
            </a:r>
            <a:endParaRPr lang="zh-CN" altLang="en-US" sz="1400" b="1" dirty="0">
              <a:latin typeface="Arial" panose="020B0604020202020204" pitchFamily="34" charset="0"/>
              <a:ea typeface="微软雅黑" panose="020B0503020204020204" pitchFamily="34" charset="-122"/>
            </a:endParaRPr>
          </a:p>
        </p:txBody>
      </p:sp>
      <p:sp>
        <p:nvSpPr>
          <p:cNvPr id="34" name="TextBox 33"/>
          <p:cNvSpPr txBox="1"/>
          <p:nvPr/>
        </p:nvSpPr>
        <p:spPr>
          <a:xfrm>
            <a:off x="2987824" y="2630836"/>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6" name="TextBox 35"/>
          <p:cNvSpPr txBox="1"/>
          <p:nvPr/>
        </p:nvSpPr>
        <p:spPr>
          <a:xfrm>
            <a:off x="5118237" y="1825364"/>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(2, 1, 2)</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2</a:t>
            </a:r>
            <a:r>
              <a:rPr lang="zh-CN" altLang="en-US" sz="2400" b="1" dirty="0">
                <a:latin typeface="Arial" panose="020B0604020202020204" pitchFamily="34" charset="0"/>
                <a:ea typeface="微软雅黑" panose="020B0503020204020204" pitchFamily="34" charset="-122"/>
              </a:rPr>
              <a:t>次迭代</a:t>
            </a:r>
          </a:p>
        </p:txBody>
      </p:sp>
      <p:cxnSp>
        <p:nvCxnSpPr>
          <p:cNvPr id="14" name="曲线连接符 13"/>
          <p:cNvCxnSpPr>
            <a:stCxn id="8" idx="0"/>
            <a:endCxn id="4" idx="7"/>
          </p:cNvCxnSpPr>
          <p:nvPr/>
        </p:nvCxnSpPr>
        <p:spPr>
          <a:xfrm rot="16200000" flipV="1">
            <a:off x="4642496" y="1126577"/>
            <a:ext cx="1070791" cy="1668539"/>
          </a:xfrm>
          <a:prstGeom prst="curvedConnector3">
            <a:avLst>
              <a:gd name="adj1" fmla="val 109657"/>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033831" y="1010596"/>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-1, 0)</a:t>
            </a:r>
            <a:endParaRPr lang="zh-CN" altLang="en-US" sz="1400" b="1" dirty="0">
              <a:latin typeface="Arial" panose="020B0604020202020204" pitchFamily="34" charset="0"/>
              <a:ea typeface="微软雅黑" panose="020B0503020204020204" pitchFamily="34" charset="-122"/>
            </a:endParaRPr>
          </a:p>
        </p:txBody>
      </p:sp>
      <p:cxnSp>
        <p:nvCxnSpPr>
          <p:cNvPr id="41" name="曲线连接符 40"/>
          <p:cNvCxnSpPr>
            <a:stCxn id="6" idx="3"/>
            <a:endCxn id="5" idx="2"/>
          </p:cNvCxnSpPr>
          <p:nvPr/>
        </p:nvCxnSpPr>
        <p:spPr>
          <a:xfrm rot="5400000" flipH="1">
            <a:off x="1956063" y="2879932"/>
            <a:ext cx="1211781" cy="1308499"/>
          </a:xfrm>
          <a:prstGeom prst="curvedConnector4">
            <a:avLst>
              <a:gd name="adj1" fmla="val -25827"/>
              <a:gd name="adj2" fmla="val 117470"/>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128293" y="4091059"/>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-1, 0)</a:t>
            </a:r>
            <a:endParaRPr lang="zh-CN" altLang="en-US" sz="1400" b="1" dirty="0">
              <a:latin typeface="Arial" panose="020B0604020202020204" pitchFamily="34" charset="0"/>
              <a:ea typeface="微软雅黑" panose="020B0503020204020204" pitchFamily="34" charset="-122"/>
            </a:endParaRPr>
          </a:p>
        </p:txBody>
      </p:sp>
      <p:sp>
        <p:nvSpPr>
          <p:cNvPr id="43" name="TextBox 42"/>
          <p:cNvSpPr txBox="1"/>
          <p:nvPr/>
        </p:nvSpPr>
        <p:spPr>
          <a:xfrm>
            <a:off x="1615538" y="4704585"/>
            <a:ext cx="5710218" cy="1532727"/>
          </a:xfrm>
          <a:prstGeom prst="rect">
            <a:avLst/>
          </a:prstGeom>
          <a:noFill/>
        </p:spPr>
        <p:txBody>
          <a:bodyPr wrap="non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流量调整：</a:t>
            </a:r>
            <a:r>
              <a:rPr lang="en-US" altLang="zh-CN" b="1" dirty="0">
                <a:latin typeface="Arial" panose="020B0604020202020204" pitchFamily="34" charset="0"/>
                <a:ea typeface="微软雅黑" panose="020B0503020204020204" pitchFamily="34" charset="-122"/>
              </a:rPr>
              <a:t> ξ</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 min{ 8-0, 2-0 } = 2 </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总流量</a:t>
            </a:r>
            <a:r>
              <a:rPr lang="en-US" altLang="zh-CN" b="1" dirty="0">
                <a:latin typeface="Arial" panose="020B0604020202020204" pitchFamily="34" charset="0"/>
                <a:ea typeface="微软雅黑" panose="020B0503020204020204" pitchFamily="34" charset="-122"/>
              </a:rPr>
              <a:t>f</a:t>
            </a:r>
            <a:r>
              <a:rPr lang="en-US" altLang="zh-CN" b="1" baseline="-25000" dirty="0">
                <a:latin typeface="Arial" panose="020B0604020202020204" pitchFamily="34" charset="0"/>
                <a:ea typeface="微软雅黑" panose="020B0503020204020204" pitchFamily="34" charset="-122"/>
              </a:rPr>
              <a:t>2</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原流量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新增流量</a:t>
            </a:r>
            <a:r>
              <a:rPr lang="en-US" altLang="zh-CN" b="1" dirty="0">
                <a:latin typeface="Arial" panose="020B0604020202020204" pitchFamily="34" charset="0"/>
                <a:ea typeface="微软雅黑" panose="020B0503020204020204" pitchFamily="34" charset="-122"/>
              </a:rPr>
              <a:t> = 5 + 2 = 7</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最小费用增广链的费用：</a:t>
            </a:r>
            <a:r>
              <a:rPr lang="en-US" altLang="zh-CN" b="1" dirty="0"/>
              <a:t> ∑c(</a:t>
            </a:r>
            <a:r>
              <a:rPr lang="en-US" altLang="zh-CN" b="1" dirty="0" err="1"/>
              <a:t>i</a:t>
            </a:r>
            <a:r>
              <a:rPr lang="en-US" altLang="zh-CN" b="1" dirty="0"/>
              <a:t>, j) = 4 +1 = 5</a:t>
            </a:r>
            <a:r>
              <a:rPr lang="zh-CN" altLang="en-US" b="1" dirty="0"/>
              <a:t>。</a:t>
            </a:r>
            <a:endParaRPr lang="en-US" altLang="zh-CN" b="1" dirty="0"/>
          </a:p>
          <a:p>
            <a:pPr>
              <a:lnSpc>
                <a:spcPct val="130000"/>
              </a:lnSpc>
            </a:pPr>
            <a:r>
              <a:rPr lang="zh-CN" altLang="en-US" b="1" dirty="0">
                <a:latin typeface="Arial" panose="020B0604020202020204" pitchFamily="34" charset="0"/>
                <a:ea typeface="微软雅黑" panose="020B0503020204020204" pitchFamily="34" charset="-122"/>
              </a:rPr>
              <a:t>③ 总费用</a:t>
            </a:r>
            <a:r>
              <a:rPr lang="en-US" altLang="zh-CN" b="1" dirty="0">
                <a:latin typeface="Arial" panose="020B0604020202020204" pitchFamily="34" charset="0"/>
                <a:ea typeface="微软雅黑" panose="020B0503020204020204" pitchFamily="34" charset="-122"/>
              </a:rPr>
              <a:t>W</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 </a:t>
            </a:r>
            <a:r>
              <a:rPr lang="zh-CN" altLang="en-US" b="1" dirty="0">
                <a:latin typeface="Arial" panose="020B0604020202020204" pitchFamily="34" charset="0"/>
                <a:ea typeface="微软雅黑" panose="020B0503020204020204" pitchFamily="34" charset="-122"/>
              </a:rPr>
              <a:t>原费用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新增费用 </a:t>
            </a:r>
            <a:r>
              <a:rPr lang="en-US" altLang="zh-CN" b="1" dirty="0">
                <a:latin typeface="Arial" panose="020B0604020202020204" pitchFamily="34" charset="0"/>
                <a:ea typeface="微软雅黑" panose="020B0503020204020204" pitchFamily="34" charset="-122"/>
              </a:rPr>
              <a:t>= 20 + 5 × 2 = 30</a:t>
            </a:r>
            <a:r>
              <a:rPr lang="zh-CN" altLang="en-US" b="1" dirty="0">
                <a:latin typeface="Arial" panose="020B0604020202020204" pitchFamily="34" charset="0"/>
                <a:ea typeface="微软雅黑" panose="020B0503020204020204" pitchFamily="34" charset="-122"/>
              </a:rPr>
              <a:t>。</a:t>
            </a:r>
          </a:p>
        </p:txBody>
      </p:sp>
      <p:cxnSp>
        <p:nvCxnSpPr>
          <p:cNvPr id="44" name="直接箭头连接符 43"/>
          <p:cNvCxnSpPr/>
          <p:nvPr/>
        </p:nvCxnSpPr>
        <p:spPr>
          <a:xfrm flipV="1">
            <a:off x="2394840" y="1629120"/>
            <a:ext cx="1452515" cy="1095501"/>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4413971" y="1629120"/>
            <a:ext cx="1380507" cy="95148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00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5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
                                            <p:txEl>
                                              <p:pRg st="1" end="1"/>
                                            </p:txEl>
                                          </p:spTgt>
                                        </p:tgtEl>
                                        <p:attrNameLst>
                                          <p:attrName>style.visibility</p:attrName>
                                        </p:attrNameLst>
                                      </p:cBhvr>
                                      <p:to>
                                        <p:strVal val="visible"/>
                                      </p:to>
                                    </p:set>
                                    <p:animEffect transition="in" filter="fade">
                                      <p:cBhvr>
                                        <p:cTn id="12" dur="500"/>
                                        <p:tgtEl>
                                          <p:spTgt spid="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xEl>
                                              <p:pRg st="2" end="2"/>
                                            </p:txEl>
                                          </p:spTgt>
                                        </p:tgtEl>
                                        <p:attrNameLst>
                                          <p:attrName>style.visibility</p:attrName>
                                        </p:attrNameLst>
                                      </p:cBhvr>
                                      <p:to>
                                        <p:strVal val="visible"/>
                                      </p:to>
                                    </p:set>
                                    <p:animEffect transition="in" filter="fade">
                                      <p:cBhvr>
                                        <p:cTn id="17" dur="500"/>
                                        <p:tgtEl>
                                          <p:spTgt spid="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
                                            <p:txEl>
                                              <p:pRg st="3" end="3"/>
                                            </p:txEl>
                                          </p:spTgt>
                                        </p:tgtEl>
                                        <p:attrNameLst>
                                          <p:attrName>style.visibility</p:attrName>
                                        </p:attrNameLst>
                                      </p:cBhvr>
                                      <p:to>
                                        <p:strVal val="visible"/>
                                      </p:to>
                                    </p:set>
                                    <p:animEffect transition="in" filter="fade">
                                      <p:cBhvr>
                                        <p:cTn id="22" dur="500"/>
                                        <p:tgtEl>
                                          <p:spTgt spid="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6" idx="0"/>
          </p:cNvCxnSpPr>
          <p:nvPr/>
        </p:nvCxnSpPr>
        <p:spPr>
          <a:xfrm flipH="1">
            <a:off x="3419872" y="1917152"/>
            <a:ext cx="720080" cy="1731218"/>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471484"/>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(3, 1, 0)</a:t>
            </a:r>
            <a:endParaRPr lang="zh-CN" altLang="en-US" sz="1400" b="1" dirty="0">
              <a:latin typeface="Arial" panose="020B0604020202020204" pitchFamily="34" charset="0"/>
              <a:ea typeface="微软雅黑" panose="020B0503020204020204" pitchFamily="34" charset="-122"/>
            </a:endParaRPr>
          </a:p>
        </p:txBody>
      </p:sp>
      <p:sp>
        <p:nvSpPr>
          <p:cNvPr id="34" name="TextBox 33"/>
          <p:cNvSpPr txBox="1"/>
          <p:nvPr/>
        </p:nvSpPr>
        <p:spPr>
          <a:xfrm>
            <a:off x="2987824" y="2630836"/>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3</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5033831" y="1749577"/>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-1, 0)</a:t>
            </a:r>
            <a:endParaRPr lang="zh-CN" altLang="en-US" sz="1400" b="1" dirty="0">
              <a:latin typeface="Arial" panose="020B0604020202020204" pitchFamily="34" charset="0"/>
              <a:ea typeface="微软雅黑" panose="020B0503020204020204" pitchFamily="34" charset="-122"/>
            </a:endParaRPr>
          </a:p>
        </p:txBody>
      </p:sp>
      <p:cxnSp>
        <p:nvCxnSpPr>
          <p:cNvPr id="41" name="曲线连接符 40"/>
          <p:cNvCxnSpPr>
            <a:stCxn id="6" idx="3"/>
            <a:endCxn id="5" idx="2"/>
          </p:cNvCxnSpPr>
          <p:nvPr/>
        </p:nvCxnSpPr>
        <p:spPr>
          <a:xfrm rot="5400000" flipH="1">
            <a:off x="1956063" y="2879932"/>
            <a:ext cx="1211781" cy="1308499"/>
          </a:xfrm>
          <a:prstGeom prst="curvedConnector4">
            <a:avLst>
              <a:gd name="adj1" fmla="val -25827"/>
              <a:gd name="adj2" fmla="val 117470"/>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128293" y="4091059"/>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-1, 0)</a:t>
            </a:r>
            <a:endParaRPr lang="zh-CN" altLang="en-US" sz="1400" b="1" dirty="0">
              <a:latin typeface="Arial" panose="020B0604020202020204" pitchFamily="34" charset="0"/>
              <a:ea typeface="微软雅黑" panose="020B0503020204020204" pitchFamily="34" charset="-122"/>
            </a:endParaRPr>
          </a:p>
        </p:txBody>
      </p:sp>
      <p:sp>
        <p:nvSpPr>
          <p:cNvPr id="43" name="TextBox 42"/>
          <p:cNvSpPr txBox="1"/>
          <p:nvPr/>
        </p:nvSpPr>
        <p:spPr>
          <a:xfrm>
            <a:off x="1615538" y="4704585"/>
            <a:ext cx="6052806" cy="1892826"/>
          </a:xfrm>
          <a:prstGeom prst="rect">
            <a:avLst/>
          </a:prstGeom>
          <a:noFill/>
        </p:spPr>
        <p:txBody>
          <a:bodyPr wrap="squar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零流弧保持原边，非饱和非零流弧</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增添反向弧，饱和弧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去掉原弧增加反向弧。</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边权有正有负，用</a:t>
            </a:r>
            <a:r>
              <a:rPr lang="en-US" altLang="zh-CN" b="1" dirty="0">
                <a:latin typeface="Arial" panose="020B0604020202020204" pitchFamily="34" charset="0"/>
                <a:ea typeface="微软雅黑" panose="020B0503020204020204" pitchFamily="34" charset="-122"/>
              </a:rPr>
              <a:t>SPFA</a:t>
            </a:r>
            <a:r>
              <a:rPr lang="zh-CN" altLang="en-US" b="1" dirty="0">
                <a:latin typeface="Arial" panose="020B0604020202020204" pitchFamily="34" charset="0"/>
                <a:ea typeface="微软雅黑" panose="020B0503020204020204" pitchFamily="34" charset="-122"/>
              </a:rPr>
              <a:t>算法求出最短路：</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Ｖ</a:t>
            </a:r>
            <a:r>
              <a:rPr lang="en-US" altLang="zh-CN" b="1" baseline="-25000" dirty="0">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3 </a:t>
            </a:r>
            <a:r>
              <a:rPr lang="zh-CN" altLang="en-US"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baseline="-25000"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恰也是最小费用增广链。</a:t>
            </a:r>
          </a:p>
        </p:txBody>
      </p:sp>
      <p:cxnSp>
        <p:nvCxnSpPr>
          <p:cNvPr id="30" name="曲线连接符 29"/>
          <p:cNvCxnSpPr>
            <a:stCxn id="4" idx="1"/>
            <a:endCxn id="5" idx="1"/>
          </p:cNvCxnSpPr>
          <p:nvPr/>
        </p:nvCxnSpPr>
        <p:spPr>
          <a:xfrm rot="16200000" flipH="1" flipV="1">
            <a:off x="2314590" y="1102928"/>
            <a:ext cx="1299170" cy="1944216"/>
          </a:xfrm>
          <a:prstGeom prst="curvedConnector3">
            <a:avLst>
              <a:gd name="adj1" fmla="val -24089"/>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624237" y="1239245"/>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-4, 0)</a:t>
            </a:r>
            <a:endParaRPr lang="zh-CN" altLang="en-US" sz="1400" b="1" dirty="0">
              <a:latin typeface="Arial" panose="020B0604020202020204" pitchFamily="34" charset="0"/>
              <a:ea typeface="微软雅黑" panose="020B0503020204020204" pitchFamily="34" charset="-122"/>
            </a:endParaRPr>
          </a:p>
        </p:txBody>
      </p:sp>
      <p:cxnSp>
        <p:nvCxnSpPr>
          <p:cNvPr id="47" name="直接箭头连接符 46"/>
          <p:cNvCxnSpPr>
            <a:stCxn id="8" idx="1"/>
            <a:endCxn id="4" idx="6"/>
          </p:cNvCxnSpPr>
          <p:nvPr/>
        </p:nvCxnSpPr>
        <p:spPr>
          <a:xfrm flipH="1" flipV="1">
            <a:off x="4427984" y="1629120"/>
            <a:ext cx="1380507" cy="951485"/>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2196044" y="3216927"/>
            <a:ext cx="936104" cy="72008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a:stCxn id="6" idx="6"/>
            <a:endCxn id="7" idx="2"/>
          </p:cNvCxnSpPr>
          <p:nvPr/>
        </p:nvCxnSpPr>
        <p:spPr>
          <a:xfrm flipV="1">
            <a:off x="3707904" y="3909340"/>
            <a:ext cx="1224136" cy="2706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stCxn id="7" idx="6"/>
            <a:endCxn id="8" idx="4"/>
          </p:cNvCxnSpPr>
          <p:nvPr/>
        </p:nvCxnSpPr>
        <p:spPr>
          <a:xfrm flipV="1">
            <a:off x="5508104" y="3072306"/>
            <a:ext cx="504056" cy="837034"/>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67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3">
                                            <p:txEl>
                                              <p:pRg st="0" end="0"/>
                                            </p:txEl>
                                          </p:spTgt>
                                        </p:tgtEl>
                                        <p:attrNameLst>
                                          <p:attrName>style.visibility</p:attrName>
                                        </p:attrNameLst>
                                      </p:cBhvr>
                                      <p:to>
                                        <p:strVal val="visible"/>
                                      </p:to>
                                    </p:set>
                                    <p:animEffect transition="in" filter="fade">
                                      <p:cBhvr>
                                        <p:cTn id="20" dur="500"/>
                                        <p:tgtEl>
                                          <p:spTgt spid="4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3">
                                            <p:txEl>
                                              <p:pRg st="1" end="1"/>
                                            </p:txEl>
                                          </p:spTgt>
                                        </p:tgtEl>
                                        <p:attrNameLst>
                                          <p:attrName>style.visibility</p:attrName>
                                        </p:attrNameLst>
                                      </p:cBhvr>
                                      <p:to>
                                        <p:strVal val="visible"/>
                                      </p:to>
                                    </p:set>
                                    <p:animEffect transition="in" filter="fade">
                                      <p:cBhvr>
                                        <p:cTn id="25" dur="500"/>
                                        <p:tgtEl>
                                          <p:spTgt spid="4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3">
                                            <p:txEl>
                                              <p:pRg st="2" end="2"/>
                                            </p:txEl>
                                          </p:spTgt>
                                        </p:tgtEl>
                                        <p:attrNameLst>
                                          <p:attrName>style.visibility</p:attrName>
                                        </p:attrNameLst>
                                      </p:cBhvr>
                                      <p:to>
                                        <p:strVal val="visible"/>
                                      </p:to>
                                    </p:set>
                                    <p:animEffect transition="in" filter="fade">
                                      <p:cBhvr>
                                        <p:cTn id="30" dur="500"/>
                                        <p:tgtEl>
                                          <p:spTgt spid="4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3">
                                            <p:txEl>
                                              <p:pRg st="3" end="3"/>
                                            </p:txEl>
                                          </p:spTgt>
                                        </p:tgtEl>
                                        <p:attrNameLst>
                                          <p:attrName>style.visibility</p:attrName>
                                        </p:attrNameLst>
                                      </p:cBhvr>
                                      <p:to>
                                        <p:strVal val="visible"/>
                                      </p:to>
                                    </p:set>
                                    <p:animEffect transition="in" filter="fade">
                                      <p:cBhvr>
                                        <p:cTn id="35" dur="500"/>
                                        <p:tgtEl>
                                          <p:spTgt spid="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4108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4025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48370"/>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2130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496242"/>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24700"/>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29120"/>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25364"/>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5" idx="4"/>
            <a:endCxn id="6" idx="2"/>
          </p:cNvCxnSpPr>
          <p:nvPr/>
        </p:nvCxnSpPr>
        <p:spPr>
          <a:xfrm>
            <a:off x="2195736" y="3216322"/>
            <a:ext cx="936104" cy="72008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6" idx="0"/>
          </p:cNvCxnSpPr>
          <p:nvPr/>
        </p:nvCxnSpPr>
        <p:spPr>
          <a:xfrm flipH="1">
            <a:off x="3419872" y="1917152"/>
            <a:ext cx="720080" cy="1731218"/>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17152"/>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09340"/>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6"/>
            <a:endCxn id="8" idx="4"/>
          </p:cNvCxnSpPr>
          <p:nvPr/>
        </p:nvCxnSpPr>
        <p:spPr>
          <a:xfrm flipV="1">
            <a:off x="5508104" y="3072306"/>
            <a:ext cx="504056" cy="83703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49602" y="3471484"/>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(3, 1, 3)</a:t>
            </a:r>
            <a:endParaRPr lang="zh-CN" altLang="en-US" sz="1400" b="1" dirty="0">
              <a:latin typeface="Arial" panose="020B0604020202020204" pitchFamily="34" charset="0"/>
              <a:ea typeface="微软雅黑" panose="020B0503020204020204" pitchFamily="34" charset="-122"/>
            </a:endParaRPr>
          </a:p>
        </p:txBody>
      </p:sp>
      <p:sp>
        <p:nvSpPr>
          <p:cNvPr id="34" name="TextBox 33"/>
          <p:cNvSpPr txBox="1"/>
          <p:nvPr/>
        </p:nvSpPr>
        <p:spPr>
          <a:xfrm>
            <a:off x="2987824" y="2630836"/>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02485"/>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724128" y="3462165"/>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(4, 2, 3)</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07904" y="3963170"/>
            <a:ext cx="899605"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(10, 3, 3)</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06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3</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5033831" y="1749577"/>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-1, 0)</a:t>
            </a:r>
            <a:endParaRPr lang="zh-CN" altLang="en-US" sz="1400" b="1" dirty="0">
              <a:latin typeface="Arial" panose="020B0604020202020204" pitchFamily="34" charset="0"/>
              <a:ea typeface="微软雅黑" panose="020B0503020204020204" pitchFamily="34" charset="-122"/>
            </a:endParaRPr>
          </a:p>
        </p:txBody>
      </p:sp>
      <p:cxnSp>
        <p:nvCxnSpPr>
          <p:cNvPr id="41" name="曲线连接符 40"/>
          <p:cNvCxnSpPr>
            <a:stCxn id="6" idx="3"/>
            <a:endCxn id="5" idx="2"/>
          </p:cNvCxnSpPr>
          <p:nvPr/>
        </p:nvCxnSpPr>
        <p:spPr>
          <a:xfrm rot="5400000" flipH="1">
            <a:off x="1956063" y="2879932"/>
            <a:ext cx="1211781" cy="1308499"/>
          </a:xfrm>
          <a:prstGeom prst="curvedConnector4">
            <a:avLst>
              <a:gd name="adj1" fmla="val -25827"/>
              <a:gd name="adj2" fmla="val 117470"/>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128293" y="4091059"/>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-1, 0)</a:t>
            </a:r>
            <a:endParaRPr lang="zh-CN" altLang="en-US" sz="1400" b="1" dirty="0">
              <a:latin typeface="Arial" panose="020B0604020202020204" pitchFamily="34" charset="0"/>
              <a:ea typeface="微软雅黑" panose="020B0503020204020204" pitchFamily="34" charset="-122"/>
            </a:endParaRPr>
          </a:p>
        </p:txBody>
      </p:sp>
      <p:sp>
        <p:nvSpPr>
          <p:cNvPr id="43" name="TextBox 42"/>
          <p:cNvSpPr txBox="1"/>
          <p:nvPr/>
        </p:nvSpPr>
        <p:spPr>
          <a:xfrm>
            <a:off x="1615538" y="4704585"/>
            <a:ext cx="5838458" cy="1532727"/>
          </a:xfrm>
          <a:prstGeom prst="rect">
            <a:avLst/>
          </a:prstGeom>
          <a:noFill/>
        </p:spPr>
        <p:txBody>
          <a:bodyPr wrap="non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流量调整：</a:t>
            </a:r>
            <a:r>
              <a:rPr lang="en-US" altLang="zh-CN" b="1" dirty="0">
                <a:latin typeface="Arial" panose="020B0604020202020204" pitchFamily="34" charset="0"/>
                <a:ea typeface="微软雅黑" panose="020B0503020204020204" pitchFamily="34" charset="-122"/>
              </a:rPr>
              <a:t> ξ</a:t>
            </a:r>
            <a:r>
              <a:rPr lang="en-US" altLang="zh-CN" b="1" baseline="-25000" dirty="0">
                <a:latin typeface="Arial" panose="020B0604020202020204" pitchFamily="34" charset="0"/>
                <a:ea typeface="微软雅黑" panose="020B0503020204020204" pitchFamily="34" charset="-122"/>
              </a:rPr>
              <a:t>3</a:t>
            </a:r>
            <a:r>
              <a:rPr lang="en-US" altLang="zh-CN" b="1" dirty="0">
                <a:latin typeface="Arial" panose="020B0604020202020204" pitchFamily="34" charset="0"/>
                <a:ea typeface="微软雅黑" panose="020B0503020204020204" pitchFamily="34" charset="-122"/>
              </a:rPr>
              <a:t> = min{ 3-0, 10-0, 4-0 } = 3 </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总流量</a:t>
            </a:r>
            <a:r>
              <a:rPr lang="en-US" altLang="zh-CN" b="1" dirty="0">
                <a:latin typeface="Arial" panose="020B0604020202020204" pitchFamily="34" charset="0"/>
                <a:ea typeface="微软雅黑" panose="020B0503020204020204" pitchFamily="34" charset="-122"/>
              </a:rPr>
              <a:t>f</a:t>
            </a:r>
            <a:r>
              <a:rPr lang="en-US" altLang="zh-CN" b="1" baseline="-25000" dirty="0">
                <a:latin typeface="Arial" panose="020B0604020202020204" pitchFamily="34" charset="0"/>
                <a:ea typeface="微软雅黑" panose="020B0503020204020204" pitchFamily="34" charset="-122"/>
              </a:rPr>
              <a:t>3</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原流量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新增流量</a:t>
            </a:r>
            <a:r>
              <a:rPr lang="en-US" altLang="zh-CN" b="1" dirty="0">
                <a:latin typeface="Arial" panose="020B0604020202020204" pitchFamily="34" charset="0"/>
                <a:ea typeface="微软雅黑" panose="020B0503020204020204" pitchFamily="34" charset="-122"/>
              </a:rPr>
              <a:t> = 7 + 3 = 10</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最小费用增广链的费用：</a:t>
            </a:r>
            <a:r>
              <a:rPr lang="en-US" altLang="zh-CN" b="1" dirty="0"/>
              <a:t> ∑c(</a:t>
            </a:r>
            <a:r>
              <a:rPr lang="en-US" altLang="zh-CN" b="1" dirty="0" err="1"/>
              <a:t>i</a:t>
            </a:r>
            <a:r>
              <a:rPr lang="en-US" altLang="zh-CN" b="1" dirty="0"/>
              <a:t>, j) = 1 +3 + 2 = 6</a:t>
            </a:r>
            <a:r>
              <a:rPr lang="zh-CN" altLang="en-US" b="1" dirty="0"/>
              <a:t>。</a:t>
            </a:r>
            <a:endParaRPr lang="en-US" altLang="zh-CN" b="1" dirty="0"/>
          </a:p>
          <a:p>
            <a:pPr>
              <a:lnSpc>
                <a:spcPct val="130000"/>
              </a:lnSpc>
            </a:pPr>
            <a:r>
              <a:rPr lang="zh-CN" altLang="en-US" b="1" dirty="0">
                <a:latin typeface="Arial" panose="020B0604020202020204" pitchFamily="34" charset="0"/>
                <a:ea typeface="微软雅黑" panose="020B0503020204020204" pitchFamily="34" charset="-122"/>
              </a:rPr>
              <a:t>③ 总费用</a:t>
            </a:r>
            <a:r>
              <a:rPr lang="en-US" altLang="zh-CN" b="1" dirty="0">
                <a:latin typeface="Arial" panose="020B0604020202020204" pitchFamily="34" charset="0"/>
                <a:ea typeface="微软雅黑" panose="020B0503020204020204" pitchFamily="34" charset="-122"/>
              </a:rPr>
              <a:t>W</a:t>
            </a:r>
            <a:r>
              <a:rPr lang="en-US" altLang="zh-CN" b="1" baseline="-25000" dirty="0">
                <a:latin typeface="Arial" panose="020B0604020202020204" pitchFamily="34" charset="0"/>
                <a:ea typeface="微软雅黑" panose="020B0503020204020204" pitchFamily="34" charset="-122"/>
              </a:rPr>
              <a:t>3</a:t>
            </a:r>
            <a:r>
              <a:rPr lang="en-US" altLang="zh-CN" b="1" dirty="0">
                <a:latin typeface="Arial" panose="020B0604020202020204" pitchFamily="34" charset="0"/>
                <a:ea typeface="微软雅黑" panose="020B0503020204020204" pitchFamily="34" charset="-122"/>
              </a:rPr>
              <a:t> = </a:t>
            </a:r>
            <a:r>
              <a:rPr lang="zh-CN" altLang="en-US" b="1" dirty="0">
                <a:latin typeface="Arial" panose="020B0604020202020204" pitchFamily="34" charset="0"/>
                <a:ea typeface="微软雅黑" panose="020B0503020204020204" pitchFamily="34" charset="-122"/>
              </a:rPr>
              <a:t>原费用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新增费用 </a:t>
            </a:r>
            <a:r>
              <a:rPr lang="en-US" altLang="zh-CN" b="1" dirty="0">
                <a:latin typeface="Arial" panose="020B0604020202020204" pitchFamily="34" charset="0"/>
                <a:ea typeface="微软雅黑" panose="020B0503020204020204" pitchFamily="34" charset="-122"/>
              </a:rPr>
              <a:t>= 30 + 6 × 3 = 48</a:t>
            </a:r>
            <a:r>
              <a:rPr lang="zh-CN" altLang="en-US" b="1" dirty="0">
                <a:latin typeface="Arial" panose="020B0604020202020204" pitchFamily="34" charset="0"/>
                <a:ea typeface="微软雅黑" panose="020B0503020204020204" pitchFamily="34" charset="-122"/>
              </a:rPr>
              <a:t>。</a:t>
            </a:r>
          </a:p>
        </p:txBody>
      </p:sp>
      <p:cxnSp>
        <p:nvCxnSpPr>
          <p:cNvPr id="30" name="曲线连接符 29"/>
          <p:cNvCxnSpPr>
            <a:stCxn id="4" idx="1"/>
            <a:endCxn id="5" idx="1"/>
          </p:cNvCxnSpPr>
          <p:nvPr/>
        </p:nvCxnSpPr>
        <p:spPr>
          <a:xfrm rot="16200000" flipH="1" flipV="1">
            <a:off x="2314590" y="1102928"/>
            <a:ext cx="1299170" cy="1944216"/>
          </a:xfrm>
          <a:prstGeom prst="curvedConnector3">
            <a:avLst>
              <a:gd name="adj1" fmla="val -24089"/>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624237" y="1239245"/>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-4, 0)</a:t>
            </a:r>
            <a:endParaRPr lang="zh-CN" altLang="en-US" sz="1400" b="1" dirty="0">
              <a:latin typeface="Arial" panose="020B0604020202020204" pitchFamily="34" charset="0"/>
              <a:ea typeface="微软雅黑" panose="020B0503020204020204" pitchFamily="34" charset="-122"/>
            </a:endParaRPr>
          </a:p>
        </p:txBody>
      </p:sp>
      <p:cxnSp>
        <p:nvCxnSpPr>
          <p:cNvPr id="47" name="直接箭头连接符 46"/>
          <p:cNvCxnSpPr>
            <a:stCxn id="8" idx="1"/>
            <a:endCxn id="4" idx="6"/>
          </p:cNvCxnSpPr>
          <p:nvPr/>
        </p:nvCxnSpPr>
        <p:spPr>
          <a:xfrm flipH="1" flipV="1">
            <a:off x="4427984" y="1629120"/>
            <a:ext cx="1380507" cy="951485"/>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2196044" y="3216927"/>
            <a:ext cx="936104" cy="72008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a:stCxn id="6" idx="6"/>
            <a:endCxn id="7" idx="2"/>
          </p:cNvCxnSpPr>
          <p:nvPr/>
        </p:nvCxnSpPr>
        <p:spPr>
          <a:xfrm flipV="1">
            <a:off x="3707904" y="3909340"/>
            <a:ext cx="1224136" cy="2706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stCxn id="7" idx="6"/>
            <a:endCxn id="8" idx="4"/>
          </p:cNvCxnSpPr>
          <p:nvPr/>
        </p:nvCxnSpPr>
        <p:spPr>
          <a:xfrm flipV="1">
            <a:off x="5508104" y="3072306"/>
            <a:ext cx="504056" cy="837034"/>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66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5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
                                            <p:txEl>
                                              <p:pRg st="1" end="1"/>
                                            </p:txEl>
                                          </p:spTgt>
                                        </p:tgtEl>
                                        <p:attrNameLst>
                                          <p:attrName>style.visibility</p:attrName>
                                        </p:attrNameLst>
                                      </p:cBhvr>
                                      <p:to>
                                        <p:strVal val="visible"/>
                                      </p:to>
                                    </p:set>
                                    <p:animEffect transition="in" filter="fade">
                                      <p:cBhvr>
                                        <p:cTn id="12" dur="500"/>
                                        <p:tgtEl>
                                          <p:spTgt spid="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xEl>
                                              <p:pRg st="2" end="2"/>
                                            </p:txEl>
                                          </p:spTgt>
                                        </p:tgtEl>
                                        <p:attrNameLst>
                                          <p:attrName>style.visibility</p:attrName>
                                        </p:attrNameLst>
                                      </p:cBhvr>
                                      <p:to>
                                        <p:strVal val="visible"/>
                                      </p:to>
                                    </p:set>
                                    <p:animEffect transition="in" filter="fade">
                                      <p:cBhvr>
                                        <p:cTn id="17" dur="500"/>
                                        <p:tgtEl>
                                          <p:spTgt spid="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
                                            <p:txEl>
                                              <p:pRg st="3" end="3"/>
                                            </p:txEl>
                                          </p:spTgt>
                                        </p:tgtEl>
                                        <p:attrNameLst>
                                          <p:attrName>style.visibility</p:attrName>
                                        </p:attrNameLst>
                                      </p:cBhvr>
                                      <p:to>
                                        <p:strVal val="visible"/>
                                      </p:to>
                                    </p:set>
                                    <p:animEffect transition="in" filter="fade">
                                      <p:cBhvr>
                                        <p:cTn id="22" dur="500"/>
                                        <p:tgtEl>
                                          <p:spTgt spid="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70603"/>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69773"/>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77885"/>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50823"/>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525757"/>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85206"/>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58635"/>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54879"/>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(8, 4, 0)</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6" idx="1"/>
            <a:endCxn id="5" idx="5"/>
          </p:cNvCxnSpPr>
          <p:nvPr/>
        </p:nvCxnSpPr>
        <p:spPr>
          <a:xfrm flipH="1" flipV="1">
            <a:off x="2399405" y="3161474"/>
            <a:ext cx="816798" cy="600774"/>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6" idx="0"/>
          </p:cNvCxnSpPr>
          <p:nvPr/>
        </p:nvCxnSpPr>
        <p:spPr>
          <a:xfrm flipH="1">
            <a:off x="3419872" y="1946667"/>
            <a:ext cx="720080" cy="1731218"/>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46667"/>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38855"/>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7"/>
            <a:endCxn id="8" idx="4"/>
          </p:cNvCxnSpPr>
          <p:nvPr/>
        </p:nvCxnSpPr>
        <p:spPr>
          <a:xfrm flipV="1">
            <a:off x="5423741" y="3101821"/>
            <a:ext cx="588419" cy="63336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987824" y="2660351"/>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0)</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32000"/>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118237" y="3058437"/>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(1, 2, 0)</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71781" y="3992685"/>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(7, 3, 0)</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42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4</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5033831" y="1779092"/>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-1, 0)</a:t>
            </a:r>
            <a:endParaRPr lang="zh-CN" altLang="en-US" sz="1400" b="1" dirty="0">
              <a:latin typeface="Arial" panose="020B0604020202020204" pitchFamily="34" charset="0"/>
              <a:ea typeface="微软雅黑" panose="020B0503020204020204" pitchFamily="34" charset="-122"/>
            </a:endParaRPr>
          </a:p>
        </p:txBody>
      </p:sp>
      <p:sp>
        <p:nvSpPr>
          <p:cNvPr id="42" name="TextBox 41"/>
          <p:cNvSpPr txBox="1"/>
          <p:nvPr/>
        </p:nvSpPr>
        <p:spPr>
          <a:xfrm>
            <a:off x="2104643" y="3480769"/>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-1, 0)</a:t>
            </a:r>
            <a:endParaRPr lang="zh-CN" altLang="en-US" sz="1400" b="1" dirty="0">
              <a:latin typeface="Arial" panose="020B0604020202020204" pitchFamily="34" charset="0"/>
              <a:ea typeface="微软雅黑" panose="020B0503020204020204" pitchFamily="34" charset="-122"/>
            </a:endParaRPr>
          </a:p>
        </p:txBody>
      </p:sp>
      <p:cxnSp>
        <p:nvCxnSpPr>
          <p:cNvPr id="30" name="曲线连接符 29"/>
          <p:cNvCxnSpPr>
            <a:stCxn id="4" idx="1"/>
            <a:endCxn id="5" idx="1"/>
          </p:cNvCxnSpPr>
          <p:nvPr/>
        </p:nvCxnSpPr>
        <p:spPr>
          <a:xfrm rot="16200000" flipH="1" flipV="1">
            <a:off x="2314590" y="1132443"/>
            <a:ext cx="1299170" cy="1944216"/>
          </a:xfrm>
          <a:prstGeom prst="curvedConnector3">
            <a:avLst>
              <a:gd name="adj1" fmla="val -24089"/>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624237" y="1268760"/>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-4, 0)</a:t>
            </a:r>
            <a:endParaRPr lang="zh-CN" altLang="en-US" sz="1400" b="1" dirty="0">
              <a:latin typeface="Arial" panose="020B0604020202020204" pitchFamily="34" charset="0"/>
              <a:ea typeface="微软雅黑" panose="020B0503020204020204" pitchFamily="34" charset="-122"/>
            </a:endParaRPr>
          </a:p>
        </p:txBody>
      </p:sp>
      <p:cxnSp>
        <p:nvCxnSpPr>
          <p:cNvPr id="47" name="直接箭头连接符 46"/>
          <p:cNvCxnSpPr>
            <a:stCxn id="8" idx="1"/>
            <a:endCxn id="4" idx="6"/>
          </p:cNvCxnSpPr>
          <p:nvPr/>
        </p:nvCxnSpPr>
        <p:spPr>
          <a:xfrm flipH="1" flipV="1">
            <a:off x="4427984" y="1658635"/>
            <a:ext cx="1380507" cy="951485"/>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31" name="曲线连接符 30"/>
          <p:cNvCxnSpPr>
            <a:stCxn id="7" idx="1"/>
            <a:endCxn id="6" idx="7"/>
          </p:cNvCxnSpPr>
          <p:nvPr/>
        </p:nvCxnSpPr>
        <p:spPr>
          <a:xfrm rot="16200000" flipH="1" flipV="1">
            <a:off x="4306441" y="3052286"/>
            <a:ext cx="27062" cy="1392862"/>
          </a:xfrm>
          <a:prstGeom prst="curvedConnector3">
            <a:avLst>
              <a:gd name="adj1" fmla="val -1156467"/>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919862" y="3450879"/>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-3, 0)</a:t>
            </a:r>
            <a:endParaRPr lang="zh-CN" altLang="en-US" sz="1400" b="1" dirty="0">
              <a:latin typeface="Arial" panose="020B0604020202020204" pitchFamily="34" charset="0"/>
              <a:ea typeface="微软雅黑" panose="020B0503020204020204" pitchFamily="34" charset="-122"/>
            </a:endParaRPr>
          </a:p>
        </p:txBody>
      </p:sp>
      <p:cxnSp>
        <p:nvCxnSpPr>
          <p:cNvPr id="44" name="曲线连接符 43"/>
          <p:cNvCxnSpPr>
            <a:stCxn id="8" idx="6"/>
            <a:endCxn id="7" idx="6"/>
          </p:cNvCxnSpPr>
          <p:nvPr/>
        </p:nvCxnSpPr>
        <p:spPr>
          <a:xfrm flipH="1">
            <a:off x="5508104" y="2813789"/>
            <a:ext cx="792088" cy="1125066"/>
          </a:xfrm>
          <a:prstGeom prst="curvedConnector3">
            <a:avLst>
              <a:gd name="adj1" fmla="val -28860"/>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156176" y="3666974"/>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-2, 0)</a:t>
            </a:r>
            <a:endParaRPr lang="zh-CN" altLang="en-US" sz="1400" b="1" dirty="0">
              <a:latin typeface="Arial" panose="020B0604020202020204" pitchFamily="34" charset="0"/>
              <a:ea typeface="微软雅黑" panose="020B0503020204020204" pitchFamily="34" charset="-122"/>
            </a:endParaRPr>
          </a:p>
        </p:txBody>
      </p:sp>
      <p:sp>
        <p:nvSpPr>
          <p:cNvPr id="52" name="TextBox 51"/>
          <p:cNvSpPr txBox="1"/>
          <p:nvPr/>
        </p:nvSpPr>
        <p:spPr>
          <a:xfrm>
            <a:off x="1115616" y="4437112"/>
            <a:ext cx="7488832" cy="2252924"/>
          </a:xfrm>
          <a:prstGeom prst="rect">
            <a:avLst/>
          </a:prstGeom>
          <a:noFill/>
        </p:spPr>
        <p:txBody>
          <a:bodyPr wrap="squar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零流弧保持原边，非饱和非零流弧</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3</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和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3</a:t>
            </a:r>
            <a:r>
              <a:rPr lang="en-US" altLang="zh-CN"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增添反向弧，饱和弧 </a:t>
            </a:r>
            <a:r>
              <a:rPr lang="en-US" altLang="zh-CN" b="1" dirty="0">
                <a:latin typeface="Arial" panose="020B0604020202020204" pitchFamily="34" charset="0"/>
                <a:ea typeface="微软雅黑" panose="020B0503020204020204" pitchFamily="34" charset="-122"/>
              </a:rPr>
              <a:t>(</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去掉原弧增加反向弧。</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② 边权有正有负，用</a:t>
            </a:r>
            <a:r>
              <a:rPr lang="en-US" altLang="zh-CN" b="1" dirty="0">
                <a:latin typeface="Arial" panose="020B0604020202020204" pitchFamily="34" charset="0"/>
                <a:ea typeface="微软雅黑" panose="020B0503020204020204" pitchFamily="34" charset="-122"/>
              </a:rPr>
              <a:t>SPFA</a:t>
            </a:r>
            <a:r>
              <a:rPr lang="zh-CN" altLang="en-US" b="1" dirty="0">
                <a:latin typeface="Arial" panose="020B0604020202020204" pitchFamily="34" charset="0"/>
                <a:ea typeface="微软雅黑" panose="020B0503020204020204" pitchFamily="34" charset="-122"/>
              </a:rPr>
              <a:t>算法求出最短路：</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Ｖ</a:t>
            </a:r>
            <a:r>
              <a:rPr lang="en-US" altLang="zh-CN" b="1" baseline="-25000" dirty="0">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a:t>
            </a:r>
            <a:r>
              <a:rPr lang="en-US" altLang="zh-CN" b="1" baseline="-25000"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3 </a:t>
            </a:r>
            <a:r>
              <a:rPr lang="zh-CN" altLang="en-US"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baseline="-25000" dirty="0">
                <a:latin typeface="Arial" panose="020B0604020202020204" pitchFamily="34" charset="0"/>
                <a:ea typeface="微软雅黑" panose="020B0503020204020204" pitchFamily="34" charset="-122"/>
              </a:rPr>
              <a:t> </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③ 对应的最小费用增广链是：</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　　　　Ｖ</a:t>
            </a:r>
            <a:r>
              <a:rPr lang="en-US" altLang="zh-CN" b="1" baseline="-25000" dirty="0">
                <a:latin typeface="Arial" panose="020B0604020202020204" pitchFamily="34" charset="0"/>
                <a:ea typeface="微软雅黑" panose="020B0503020204020204" pitchFamily="34" charset="-122"/>
              </a:rPr>
              <a:t>s</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1</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a:t>
            </a:r>
            <a:r>
              <a:rPr lang="en-US" altLang="zh-CN" b="1" baseline="-25000"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2</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en-US" altLang="zh-CN" b="1" dirty="0">
                <a:latin typeface="Arial" panose="020B0604020202020204" pitchFamily="34" charset="0"/>
                <a:ea typeface="微软雅黑" panose="020B0503020204020204" pitchFamily="34" charset="-122"/>
              </a:rPr>
              <a:t>V</a:t>
            </a:r>
            <a:r>
              <a:rPr lang="en-US" altLang="zh-CN" b="1" baseline="-25000" dirty="0">
                <a:latin typeface="Arial" panose="020B0604020202020204" pitchFamily="34" charset="0"/>
                <a:ea typeface="微软雅黑" panose="020B0503020204020204" pitchFamily="34" charset="-122"/>
              </a:rPr>
              <a:t>3 </a:t>
            </a:r>
            <a:r>
              <a:rPr lang="zh-CN" altLang="en-US" b="1" dirty="0">
                <a:latin typeface="Arial" panose="020B0604020202020204" pitchFamily="34" charset="0"/>
                <a:ea typeface="微软雅黑" panose="020B0503020204020204" pitchFamily="34" charset="-122"/>
              </a:rPr>
              <a:t>→ </a:t>
            </a:r>
            <a:r>
              <a:rPr lang="en-US" altLang="zh-CN" b="1" dirty="0" err="1">
                <a:latin typeface="Arial" panose="020B0604020202020204" pitchFamily="34" charset="0"/>
                <a:ea typeface="微软雅黑" panose="020B0503020204020204" pitchFamily="34" charset="-122"/>
              </a:rPr>
              <a:t>V</a:t>
            </a:r>
            <a:r>
              <a:rPr lang="en-US" altLang="zh-CN" b="1" baseline="-25000" dirty="0" err="1">
                <a:latin typeface="Arial" panose="020B0604020202020204" pitchFamily="34" charset="0"/>
                <a:ea typeface="微软雅黑" panose="020B0503020204020204" pitchFamily="34" charset="-122"/>
              </a:rPr>
              <a:t>t</a:t>
            </a:r>
            <a:r>
              <a:rPr lang="en-US" altLang="zh-CN" b="1" baseline="-25000" dirty="0">
                <a:latin typeface="Arial" panose="020B0604020202020204" pitchFamily="34" charset="0"/>
                <a:ea typeface="微软雅黑" panose="020B0503020204020204" pitchFamily="34" charset="-122"/>
              </a:rPr>
              <a:t> </a:t>
            </a:r>
            <a:endParaRPr lang="zh-CN" altLang="en-US" b="1" dirty="0">
              <a:latin typeface="Arial" panose="020B0604020202020204" pitchFamily="34" charset="0"/>
              <a:ea typeface="微软雅黑" panose="020B0503020204020204" pitchFamily="34" charset="-122"/>
            </a:endParaRPr>
          </a:p>
        </p:txBody>
      </p:sp>
      <p:sp>
        <p:nvSpPr>
          <p:cNvPr id="24" name="TextBox 23"/>
          <p:cNvSpPr txBox="1"/>
          <p:nvPr/>
        </p:nvSpPr>
        <p:spPr>
          <a:xfrm>
            <a:off x="2455217" y="6193352"/>
            <a:ext cx="288862"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a:t>
            </a:r>
            <a:endParaRPr lang="zh-CN" altLang="en-US" sz="1400" b="1" dirty="0">
              <a:latin typeface="Arial" panose="020B0604020202020204" pitchFamily="34" charset="0"/>
              <a:ea typeface="微软雅黑" panose="020B0503020204020204" pitchFamily="34" charset="-122"/>
            </a:endParaRPr>
          </a:p>
        </p:txBody>
      </p:sp>
      <p:sp>
        <p:nvSpPr>
          <p:cNvPr id="53" name="TextBox 52"/>
          <p:cNvSpPr txBox="1"/>
          <p:nvPr/>
        </p:nvSpPr>
        <p:spPr>
          <a:xfrm>
            <a:off x="3063780" y="6193351"/>
            <a:ext cx="284052"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a:t>
            </a:r>
            <a:endParaRPr lang="zh-CN" altLang="en-US" sz="1400" b="1" dirty="0">
              <a:latin typeface="Arial" panose="020B0604020202020204" pitchFamily="34" charset="0"/>
              <a:ea typeface="微软雅黑" panose="020B0503020204020204" pitchFamily="34" charset="-122"/>
            </a:endParaRPr>
          </a:p>
        </p:txBody>
      </p:sp>
      <p:sp>
        <p:nvSpPr>
          <p:cNvPr id="54" name="TextBox 53"/>
          <p:cNvSpPr txBox="1"/>
          <p:nvPr/>
        </p:nvSpPr>
        <p:spPr>
          <a:xfrm>
            <a:off x="3623541" y="6193350"/>
            <a:ext cx="288862"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a:t>
            </a:r>
            <a:endParaRPr lang="zh-CN" altLang="en-US" sz="1400" b="1" dirty="0">
              <a:latin typeface="Arial" panose="020B0604020202020204" pitchFamily="34" charset="0"/>
              <a:ea typeface="微软雅黑" panose="020B0503020204020204" pitchFamily="34" charset="-122"/>
            </a:endParaRPr>
          </a:p>
        </p:txBody>
      </p:sp>
      <p:sp>
        <p:nvSpPr>
          <p:cNvPr id="55" name="TextBox 54"/>
          <p:cNvSpPr txBox="1"/>
          <p:nvPr/>
        </p:nvSpPr>
        <p:spPr>
          <a:xfrm>
            <a:off x="4156533" y="6193349"/>
            <a:ext cx="288862"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a:t>
            </a:r>
            <a:endParaRPr lang="zh-CN" altLang="en-US" sz="1400" b="1" dirty="0">
              <a:latin typeface="Arial" panose="020B0604020202020204" pitchFamily="34" charset="0"/>
              <a:ea typeface="微软雅黑" panose="020B0503020204020204" pitchFamily="34" charset="-122"/>
            </a:endParaRPr>
          </a:p>
        </p:txBody>
      </p:sp>
      <p:cxnSp>
        <p:nvCxnSpPr>
          <p:cNvPr id="56" name="直接箭头连接符 55"/>
          <p:cNvCxnSpPr/>
          <p:nvPr/>
        </p:nvCxnSpPr>
        <p:spPr>
          <a:xfrm flipV="1">
            <a:off x="2394840" y="1652846"/>
            <a:ext cx="1452515" cy="1095501"/>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4" idx="4"/>
            <a:endCxn id="6" idx="0"/>
          </p:cNvCxnSpPr>
          <p:nvPr/>
        </p:nvCxnSpPr>
        <p:spPr>
          <a:xfrm flipH="1">
            <a:off x="3419872" y="1946667"/>
            <a:ext cx="720080" cy="173121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a:stCxn id="6" idx="6"/>
            <a:endCxn id="7" idx="2"/>
          </p:cNvCxnSpPr>
          <p:nvPr/>
        </p:nvCxnSpPr>
        <p:spPr>
          <a:xfrm flipV="1">
            <a:off x="3707904" y="3938855"/>
            <a:ext cx="1224136" cy="2706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a:stCxn id="7" idx="7"/>
            <a:endCxn id="8" idx="4"/>
          </p:cNvCxnSpPr>
          <p:nvPr/>
        </p:nvCxnSpPr>
        <p:spPr>
          <a:xfrm flipV="1">
            <a:off x="5423741" y="3101821"/>
            <a:ext cx="588419" cy="63336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28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00"/>
                                        <p:tgtEl>
                                          <p:spTgt spid="5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up)">
                                      <p:cBhvr>
                                        <p:cTn id="11" dur="500"/>
                                        <p:tgtEl>
                                          <p:spTgt spid="5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500"/>
                                        <p:tgtEl>
                                          <p:spTgt spid="5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2">
                                            <p:txEl>
                                              <p:pRg st="0" end="0"/>
                                            </p:txEl>
                                          </p:spTgt>
                                        </p:tgtEl>
                                        <p:attrNameLst>
                                          <p:attrName>style.visibility</p:attrName>
                                        </p:attrNameLst>
                                      </p:cBhvr>
                                      <p:to>
                                        <p:strVal val="visible"/>
                                      </p:to>
                                    </p:set>
                                    <p:animEffect transition="in" filter="fade">
                                      <p:cBhvr>
                                        <p:cTn id="24" dur="500"/>
                                        <p:tgtEl>
                                          <p:spTgt spid="5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2">
                                            <p:txEl>
                                              <p:pRg st="1" end="1"/>
                                            </p:txEl>
                                          </p:spTgt>
                                        </p:tgtEl>
                                        <p:attrNameLst>
                                          <p:attrName>style.visibility</p:attrName>
                                        </p:attrNameLst>
                                      </p:cBhvr>
                                      <p:to>
                                        <p:strVal val="visible"/>
                                      </p:to>
                                    </p:set>
                                    <p:animEffect transition="in" filter="fade">
                                      <p:cBhvr>
                                        <p:cTn id="29" dur="500"/>
                                        <p:tgtEl>
                                          <p:spTgt spid="5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2">
                                            <p:txEl>
                                              <p:pRg st="2" end="2"/>
                                            </p:txEl>
                                          </p:spTgt>
                                        </p:tgtEl>
                                        <p:attrNameLst>
                                          <p:attrName>style.visibility</p:attrName>
                                        </p:attrNameLst>
                                      </p:cBhvr>
                                      <p:to>
                                        <p:strVal val="visible"/>
                                      </p:to>
                                    </p:set>
                                    <p:animEffect transition="in" filter="fade">
                                      <p:cBhvr>
                                        <p:cTn id="34" dur="500"/>
                                        <p:tgtEl>
                                          <p:spTgt spid="5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2">
                                            <p:txEl>
                                              <p:pRg st="3" end="3"/>
                                            </p:txEl>
                                          </p:spTgt>
                                        </p:tgtEl>
                                        <p:attrNameLst>
                                          <p:attrName>style.visibility</p:attrName>
                                        </p:attrNameLst>
                                      </p:cBhvr>
                                      <p:to>
                                        <p:strVal val="visible"/>
                                      </p:to>
                                    </p:set>
                                    <p:animEffect transition="in" filter="fade">
                                      <p:cBhvr>
                                        <p:cTn id="39" dur="500"/>
                                        <p:tgtEl>
                                          <p:spTgt spid="52">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2">
                                            <p:txEl>
                                              <p:pRg st="4" end="4"/>
                                            </p:txEl>
                                          </p:spTgt>
                                        </p:tgtEl>
                                        <p:attrNameLst>
                                          <p:attrName>style.visibility</p:attrName>
                                        </p:attrNameLst>
                                      </p:cBhvr>
                                      <p:to>
                                        <p:strVal val="visible"/>
                                      </p:to>
                                    </p:set>
                                    <p:animEffect transition="in" filter="fade">
                                      <p:cBhvr>
                                        <p:cTn id="44" dur="500"/>
                                        <p:tgtEl>
                                          <p:spTgt spid="52">
                                            <p:txEl>
                                              <p:pRg st="4" end="4"/>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3" grpId="0"/>
      <p:bldP spid="54" grpId="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1920" y="1370603"/>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1</a:t>
            </a:r>
            <a:endParaRPr lang="zh-CN" altLang="en-US" sz="1600" baseline="-25000" dirty="0"/>
          </a:p>
        </p:txBody>
      </p:sp>
      <p:sp>
        <p:nvSpPr>
          <p:cNvPr id="5" name="椭圆 4"/>
          <p:cNvSpPr/>
          <p:nvPr/>
        </p:nvSpPr>
        <p:spPr>
          <a:xfrm>
            <a:off x="1907704" y="2669773"/>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t>V</a:t>
            </a:r>
            <a:r>
              <a:rPr lang="en-US" altLang="zh-CN" sz="1600" baseline="-25000" dirty="0" err="1"/>
              <a:t>s</a:t>
            </a:r>
            <a:endParaRPr lang="zh-CN" altLang="en-US" sz="1600" baseline="-25000" dirty="0"/>
          </a:p>
        </p:txBody>
      </p:sp>
      <p:sp>
        <p:nvSpPr>
          <p:cNvPr id="6" name="椭圆 5"/>
          <p:cNvSpPr/>
          <p:nvPr/>
        </p:nvSpPr>
        <p:spPr>
          <a:xfrm>
            <a:off x="3131840" y="3677885"/>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2</a:t>
            </a:r>
            <a:endParaRPr lang="zh-CN" altLang="en-US" sz="1600" baseline="-25000" dirty="0"/>
          </a:p>
        </p:txBody>
      </p:sp>
      <p:sp>
        <p:nvSpPr>
          <p:cNvPr id="7" name="椭圆 6"/>
          <p:cNvSpPr/>
          <p:nvPr/>
        </p:nvSpPr>
        <p:spPr>
          <a:xfrm>
            <a:off x="4932040" y="3650823"/>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V</a:t>
            </a:r>
            <a:r>
              <a:rPr lang="en-US" altLang="zh-CN" sz="1600" baseline="-25000" dirty="0"/>
              <a:t>3</a:t>
            </a:r>
            <a:endParaRPr lang="zh-CN" altLang="en-US" sz="1600" baseline="-25000" dirty="0"/>
          </a:p>
        </p:txBody>
      </p:sp>
      <p:sp>
        <p:nvSpPr>
          <p:cNvPr id="8" name="椭圆 7"/>
          <p:cNvSpPr/>
          <p:nvPr/>
        </p:nvSpPr>
        <p:spPr>
          <a:xfrm>
            <a:off x="5724128" y="2525757"/>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V</a:t>
            </a:r>
            <a:r>
              <a:rPr lang="en-US" altLang="zh-CN" baseline="-25000" dirty="0" err="1"/>
              <a:t>t</a:t>
            </a:r>
            <a:endParaRPr lang="zh-CN" altLang="en-US" baseline="-25000" dirty="0"/>
          </a:p>
        </p:txBody>
      </p:sp>
      <p:sp>
        <p:nvSpPr>
          <p:cNvPr id="9" name="TextBox 8"/>
          <p:cNvSpPr txBox="1"/>
          <p:nvPr/>
        </p:nvSpPr>
        <p:spPr>
          <a:xfrm>
            <a:off x="6444208" y="485206"/>
            <a:ext cx="1980029" cy="344710"/>
          </a:xfrm>
          <a:prstGeom prst="rect">
            <a:avLst/>
          </a:prstGeom>
          <a:noFill/>
        </p:spPr>
        <p:txBody>
          <a:bodyPr wrap="none" rtlCol="0">
            <a:spAutoFit/>
          </a:bodyPr>
          <a:lstStyle/>
          <a:p>
            <a:pPr>
              <a:lnSpc>
                <a:spcPct val="130000"/>
              </a:lnSpc>
            </a:pPr>
            <a:r>
              <a:rPr lang="zh-CN" altLang="en-US" sz="1400" b="1" dirty="0">
                <a:latin typeface="Arial" panose="020B0604020202020204" pitchFamily="34" charset="0"/>
                <a:ea typeface="微软雅黑" panose="020B0503020204020204" pitchFamily="34" charset="-122"/>
              </a:rPr>
              <a:t>（容量，</a:t>
            </a:r>
            <a:r>
              <a:rPr lang="zh-CN" altLang="en-US" sz="1400" b="1" dirty="0">
                <a:solidFill>
                  <a:schemeClr val="accent1"/>
                </a:solidFill>
                <a:latin typeface="Arial" panose="020B0604020202020204" pitchFamily="34" charset="0"/>
                <a:ea typeface="微软雅黑" panose="020B0503020204020204" pitchFamily="34" charset="-122"/>
              </a:rPr>
              <a:t>费用</a:t>
            </a:r>
            <a:r>
              <a:rPr lang="zh-CN" altLang="en-US" sz="1400" b="1" dirty="0">
                <a:latin typeface="Arial" panose="020B0604020202020204" pitchFamily="34" charset="0"/>
                <a:ea typeface="微软雅黑" panose="020B0503020204020204" pitchFamily="34" charset="-122"/>
              </a:rPr>
              <a:t>，流量）</a:t>
            </a:r>
          </a:p>
        </p:txBody>
      </p:sp>
      <p:cxnSp>
        <p:nvCxnSpPr>
          <p:cNvPr id="11" name="直接箭头连接符 10"/>
          <p:cNvCxnSpPr>
            <a:stCxn id="5" idx="7"/>
            <a:endCxn id="4" idx="2"/>
          </p:cNvCxnSpPr>
          <p:nvPr/>
        </p:nvCxnSpPr>
        <p:spPr>
          <a:xfrm flipV="1">
            <a:off x="2399405" y="1658635"/>
            <a:ext cx="1452515" cy="109550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99405" y="1854879"/>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(8, 4, 1)</a:t>
            </a:r>
            <a:endParaRPr lang="zh-CN" altLang="en-US" sz="1400" b="1" dirty="0">
              <a:latin typeface="Arial" panose="020B0604020202020204" pitchFamily="34" charset="0"/>
              <a:ea typeface="微软雅黑" panose="020B0503020204020204" pitchFamily="34" charset="-122"/>
            </a:endParaRPr>
          </a:p>
        </p:txBody>
      </p:sp>
      <p:cxnSp>
        <p:nvCxnSpPr>
          <p:cNvPr id="13" name="直接箭头连接符 12"/>
          <p:cNvCxnSpPr>
            <a:stCxn id="6" idx="1"/>
            <a:endCxn id="5" idx="5"/>
          </p:cNvCxnSpPr>
          <p:nvPr/>
        </p:nvCxnSpPr>
        <p:spPr>
          <a:xfrm flipH="1" flipV="1">
            <a:off x="2399405" y="3161474"/>
            <a:ext cx="816798" cy="600774"/>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4"/>
            <a:endCxn id="6" idx="0"/>
          </p:cNvCxnSpPr>
          <p:nvPr/>
        </p:nvCxnSpPr>
        <p:spPr>
          <a:xfrm flipH="1">
            <a:off x="3419872" y="1946667"/>
            <a:ext cx="720080" cy="1731218"/>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4"/>
            <a:endCxn id="7" idx="0"/>
          </p:cNvCxnSpPr>
          <p:nvPr/>
        </p:nvCxnSpPr>
        <p:spPr>
          <a:xfrm>
            <a:off x="4139952" y="1946667"/>
            <a:ext cx="1080120" cy="17041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6" idx="6"/>
            <a:endCxn id="7" idx="2"/>
          </p:cNvCxnSpPr>
          <p:nvPr/>
        </p:nvCxnSpPr>
        <p:spPr>
          <a:xfrm flipV="1">
            <a:off x="3707904" y="3938855"/>
            <a:ext cx="1224136" cy="2706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7" idx="7"/>
            <a:endCxn id="8" idx="4"/>
          </p:cNvCxnSpPr>
          <p:nvPr/>
        </p:nvCxnSpPr>
        <p:spPr>
          <a:xfrm flipV="1">
            <a:off x="5423741" y="3101821"/>
            <a:ext cx="588419" cy="633365"/>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987824" y="2660351"/>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(5, -2, 1)</a:t>
            </a:r>
            <a:endParaRPr lang="zh-CN" altLang="en-US" sz="1400" b="1" dirty="0">
              <a:latin typeface="Arial" panose="020B0604020202020204" pitchFamily="34" charset="0"/>
              <a:ea typeface="微软雅黑" panose="020B0503020204020204" pitchFamily="34" charset="-122"/>
            </a:endParaRPr>
          </a:p>
        </p:txBody>
      </p:sp>
      <p:sp>
        <p:nvSpPr>
          <p:cNvPr id="35" name="TextBox 34"/>
          <p:cNvSpPr txBox="1"/>
          <p:nvPr/>
        </p:nvSpPr>
        <p:spPr>
          <a:xfrm>
            <a:off x="4574040" y="2532000"/>
            <a:ext cx="800219"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(2, 6, 0)</a:t>
            </a:r>
            <a:endParaRPr lang="zh-CN" altLang="en-US" sz="1400" b="1" dirty="0">
              <a:latin typeface="Arial" panose="020B0604020202020204" pitchFamily="34" charset="0"/>
              <a:ea typeface="微软雅黑" panose="020B0503020204020204" pitchFamily="34" charset="-122"/>
            </a:endParaRPr>
          </a:p>
        </p:txBody>
      </p:sp>
      <p:sp>
        <p:nvSpPr>
          <p:cNvPr id="37" name="TextBox 36"/>
          <p:cNvSpPr txBox="1"/>
          <p:nvPr/>
        </p:nvSpPr>
        <p:spPr>
          <a:xfrm>
            <a:off x="5118237" y="3058437"/>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(1, 2, 1)</a:t>
            </a:r>
            <a:endParaRPr lang="zh-CN" altLang="en-US" sz="1400" b="1" dirty="0">
              <a:latin typeface="Arial" panose="020B0604020202020204" pitchFamily="34" charset="0"/>
              <a:ea typeface="微软雅黑" panose="020B0503020204020204" pitchFamily="34" charset="-122"/>
            </a:endParaRPr>
          </a:p>
        </p:txBody>
      </p:sp>
      <p:sp>
        <p:nvSpPr>
          <p:cNvPr id="38" name="TextBox 37"/>
          <p:cNvSpPr txBox="1"/>
          <p:nvPr/>
        </p:nvSpPr>
        <p:spPr>
          <a:xfrm>
            <a:off x="3771781" y="3992685"/>
            <a:ext cx="800219"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(7, 3, 1)</a:t>
            </a:r>
            <a:endParaRPr lang="zh-CN" altLang="en-US" sz="1400" b="1" dirty="0">
              <a:latin typeface="Arial" panose="020B0604020202020204" pitchFamily="34" charset="0"/>
              <a:ea typeface="微软雅黑" panose="020B0503020204020204" pitchFamily="34" charset="-122"/>
            </a:endParaRPr>
          </a:p>
        </p:txBody>
      </p:sp>
      <p:sp>
        <p:nvSpPr>
          <p:cNvPr id="39" name="TextBox 38"/>
          <p:cNvSpPr txBox="1"/>
          <p:nvPr/>
        </p:nvSpPr>
        <p:spPr>
          <a:xfrm>
            <a:off x="3446537" y="264248"/>
            <a:ext cx="1587294" cy="572464"/>
          </a:xfrm>
          <a:prstGeom prst="rect">
            <a:avLst/>
          </a:prstGeom>
          <a:noFill/>
        </p:spPr>
        <p:txBody>
          <a:bodyPr wrap="none" rtlCol="0">
            <a:spAutoFit/>
          </a:bodyPr>
          <a:lstStyle/>
          <a:p>
            <a:pPr>
              <a:lnSpc>
                <a:spcPct val="130000"/>
              </a:lnSpc>
            </a:pPr>
            <a:r>
              <a:rPr lang="zh-CN" altLang="en-US" sz="2400" b="1" dirty="0">
                <a:latin typeface="Arial" panose="020B0604020202020204" pitchFamily="34" charset="0"/>
                <a:ea typeface="微软雅黑" panose="020B0503020204020204" pitchFamily="34" charset="-122"/>
              </a:rPr>
              <a:t>第</a:t>
            </a:r>
            <a:r>
              <a:rPr lang="en-US" altLang="zh-CN" sz="2400" b="1" dirty="0">
                <a:latin typeface="Arial" panose="020B0604020202020204" pitchFamily="34" charset="0"/>
                <a:ea typeface="微软雅黑" panose="020B0503020204020204" pitchFamily="34" charset="-122"/>
              </a:rPr>
              <a:t>4</a:t>
            </a:r>
            <a:r>
              <a:rPr lang="zh-CN" altLang="en-US" sz="2400" b="1" dirty="0">
                <a:latin typeface="Arial" panose="020B0604020202020204" pitchFamily="34" charset="0"/>
                <a:ea typeface="微软雅黑" panose="020B0503020204020204" pitchFamily="34" charset="-122"/>
              </a:rPr>
              <a:t>次迭代</a:t>
            </a:r>
          </a:p>
        </p:txBody>
      </p:sp>
      <p:sp>
        <p:nvSpPr>
          <p:cNvPr id="40" name="TextBox 39"/>
          <p:cNvSpPr txBox="1"/>
          <p:nvPr/>
        </p:nvSpPr>
        <p:spPr>
          <a:xfrm>
            <a:off x="5033831" y="1779092"/>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(7, -1, 0)</a:t>
            </a:r>
            <a:endParaRPr lang="zh-CN" altLang="en-US" sz="1400" b="1" dirty="0">
              <a:latin typeface="Arial" panose="020B0604020202020204" pitchFamily="34" charset="0"/>
              <a:ea typeface="微软雅黑" panose="020B0503020204020204" pitchFamily="34" charset="-122"/>
            </a:endParaRPr>
          </a:p>
        </p:txBody>
      </p:sp>
      <p:sp>
        <p:nvSpPr>
          <p:cNvPr id="42" name="TextBox 41"/>
          <p:cNvSpPr txBox="1"/>
          <p:nvPr/>
        </p:nvSpPr>
        <p:spPr>
          <a:xfrm>
            <a:off x="2104643" y="3480769"/>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(8, -1, 0)</a:t>
            </a:r>
            <a:endParaRPr lang="zh-CN" altLang="en-US" sz="1400" b="1" dirty="0">
              <a:latin typeface="Arial" panose="020B0604020202020204" pitchFamily="34" charset="0"/>
              <a:ea typeface="微软雅黑" panose="020B0503020204020204" pitchFamily="34" charset="-122"/>
            </a:endParaRPr>
          </a:p>
        </p:txBody>
      </p:sp>
      <p:cxnSp>
        <p:nvCxnSpPr>
          <p:cNvPr id="30" name="曲线连接符 29"/>
          <p:cNvCxnSpPr>
            <a:stCxn id="4" idx="1"/>
            <a:endCxn id="5" idx="1"/>
          </p:cNvCxnSpPr>
          <p:nvPr/>
        </p:nvCxnSpPr>
        <p:spPr>
          <a:xfrm rot="16200000" flipH="1" flipV="1">
            <a:off x="2314590" y="1132443"/>
            <a:ext cx="1299170" cy="1944216"/>
          </a:xfrm>
          <a:prstGeom prst="curvedConnector3">
            <a:avLst>
              <a:gd name="adj1" fmla="val -24089"/>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624237" y="1268760"/>
            <a:ext cx="859531" cy="343235"/>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(2, -4, 0)</a:t>
            </a:r>
            <a:endParaRPr lang="zh-CN" altLang="en-US" sz="1400" b="1" dirty="0">
              <a:latin typeface="Arial" panose="020B0604020202020204" pitchFamily="34" charset="0"/>
              <a:ea typeface="微软雅黑" panose="020B0503020204020204" pitchFamily="34" charset="-122"/>
            </a:endParaRPr>
          </a:p>
        </p:txBody>
      </p:sp>
      <p:cxnSp>
        <p:nvCxnSpPr>
          <p:cNvPr id="47" name="直接箭头连接符 46"/>
          <p:cNvCxnSpPr>
            <a:stCxn id="8" idx="1"/>
            <a:endCxn id="4" idx="6"/>
          </p:cNvCxnSpPr>
          <p:nvPr/>
        </p:nvCxnSpPr>
        <p:spPr>
          <a:xfrm flipH="1" flipV="1">
            <a:off x="4427984" y="1658635"/>
            <a:ext cx="1380507" cy="951485"/>
          </a:xfrm>
          <a:prstGeom prst="straightConnector1">
            <a:avLst/>
          </a:prstGeom>
          <a:ln w="12700">
            <a:prstDash val="lgDash"/>
            <a:tailEnd type="arrow"/>
          </a:ln>
        </p:spPr>
        <p:style>
          <a:lnRef idx="1">
            <a:schemeClr val="accent1"/>
          </a:lnRef>
          <a:fillRef idx="0">
            <a:schemeClr val="accent1"/>
          </a:fillRef>
          <a:effectRef idx="0">
            <a:schemeClr val="accent1"/>
          </a:effectRef>
          <a:fontRef idx="minor">
            <a:schemeClr val="tx1"/>
          </a:fontRef>
        </p:style>
      </p:cxnSp>
      <p:cxnSp>
        <p:nvCxnSpPr>
          <p:cNvPr id="31" name="曲线连接符 30"/>
          <p:cNvCxnSpPr>
            <a:stCxn id="7" idx="1"/>
            <a:endCxn id="6" idx="7"/>
          </p:cNvCxnSpPr>
          <p:nvPr/>
        </p:nvCxnSpPr>
        <p:spPr>
          <a:xfrm rot="16200000" flipH="1" flipV="1">
            <a:off x="4306441" y="3052286"/>
            <a:ext cx="27062" cy="1392862"/>
          </a:xfrm>
          <a:prstGeom prst="curvedConnector3">
            <a:avLst>
              <a:gd name="adj1" fmla="val -1156467"/>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919862" y="3450879"/>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-3, 0)</a:t>
            </a:r>
            <a:endParaRPr lang="zh-CN" altLang="en-US" sz="1400" b="1" dirty="0">
              <a:latin typeface="Arial" panose="020B0604020202020204" pitchFamily="34" charset="0"/>
              <a:ea typeface="微软雅黑" panose="020B0503020204020204" pitchFamily="34" charset="-122"/>
            </a:endParaRPr>
          </a:p>
        </p:txBody>
      </p:sp>
      <p:cxnSp>
        <p:nvCxnSpPr>
          <p:cNvPr id="44" name="曲线连接符 43"/>
          <p:cNvCxnSpPr>
            <a:stCxn id="8" idx="6"/>
            <a:endCxn id="7" idx="6"/>
          </p:cNvCxnSpPr>
          <p:nvPr/>
        </p:nvCxnSpPr>
        <p:spPr>
          <a:xfrm flipH="1">
            <a:off x="5508104" y="2813789"/>
            <a:ext cx="792088" cy="1125066"/>
          </a:xfrm>
          <a:prstGeom prst="curvedConnector3">
            <a:avLst>
              <a:gd name="adj1" fmla="val -28860"/>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156176" y="3666974"/>
            <a:ext cx="859531" cy="372410"/>
          </a:xfrm>
          <a:prstGeom prst="rect">
            <a:avLst/>
          </a:prstGeom>
          <a:noFill/>
        </p:spPr>
        <p:txBody>
          <a:bodyPr wrap="none" rtlCol="0">
            <a:spAutoFit/>
          </a:bodyPr>
          <a:lstStyle/>
          <a:p>
            <a:pPr>
              <a:lnSpc>
                <a:spcPct val="130000"/>
              </a:lnSpc>
            </a:pPr>
            <a:r>
              <a:rPr lang="en-US" altLang="zh-CN" sz="1400" b="1" dirty="0">
                <a:latin typeface="Arial" panose="020B0604020202020204" pitchFamily="34" charset="0"/>
                <a:ea typeface="微软雅黑" panose="020B0503020204020204" pitchFamily="34" charset="-122"/>
              </a:rPr>
              <a:t>(3, -2, 0)</a:t>
            </a:r>
            <a:endParaRPr lang="zh-CN" altLang="en-US" sz="1400" b="1" dirty="0">
              <a:latin typeface="Arial" panose="020B0604020202020204" pitchFamily="34" charset="0"/>
              <a:ea typeface="微软雅黑" panose="020B0503020204020204" pitchFamily="34" charset="-122"/>
            </a:endParaRPr>
          </a:p>
        </p:txBody>
      </p:sp>
      <p:sp>
        <p:nvSpPr>
          <p:cNvPr id="52" name="TextBox 51"/>
          <p:cNvSpPr txBox="1"/>
          <p:nvPr/>
        </p:nvSpPr>
        <p:spPr>
          <a:xfrm>
            <a:off x="1632095" y="4584472"/>
            <a:ext cx="6294595" cy="2252924"/>
          </a:xfrm>
          <a:prstGeom prst="rect">
            <a:avLst/>
          </a:prstGeom>
          <a:noFill/>
        </p:spPr>
        <p:txBody>
          <a:bodyPr wrap="square" rtlCol="0">
            <a:spAutoFit/>
          </a:bodyPr>
          <a:lstStyle/>
          <a:p>
            <a:pPr>
              <a:lnSpc>
                <a:spcPct val="130000"/>
              </a:lnSpc>
            </a:pPr>
            <a:r>
              <a:rPr lang="zh-CN" altLang="en-US" b="1" dirty="0">
                <a:latin typeface="Arial" panose="020B0604020202020204" pitchFamily="34" charset="0"/>
                <a:ea typeface="微软雅黑" panose="020B0503020204020204" pitchFamily="34" charset="-122"/>
              </a:rPr>
              <a:t>① 流量调整： </a:t>
            </a:r>
            <a:r>
              <a:rPr lang="en-US" altLang="zh-CN" b="1" dirty="0">
                <a:latin typeface="Arial" panose="020B0604020202020204" pitchFamily="34" charset="0"/>
                <a:ea typeface="微软雅黑" panose="020B0503020204020204" pitchFamily="34" charset="-122"/>
              </a:rPr>
              <a:t>ξ</a:t>
            </a:r>
            <a:r>
              <a:rPr lang="en-US" altLang="zh-CN" b="1" baseline="-25000" dirty="0">
                <a:latin typeface="Arial" panose="020B0604020202020204" pitchFamily="34" charset="0"/>
                <a:ea typeface="微软雅黑" panose="020B0503020204020204" pitchFamily="34" charset="-122"/>
              </a:rPr>
              <a:t>4</a:t>
            </a:r>
            <a:r>
              <a:rPr lang="en-US" altLang="zh-CN" b="1" dirty="0">
                <a:latin typeface="Arial" panose="020B0604020202020204" pitchFamily="34" charset="0"/>
                <a:ea typeface="微软雅黑" panose="020B0503020204020204" pitchFamily="34" charset="-122"/>
              </a:rPr>
              <a:t> = min{ 8, 5, 7, 1 } = 1 </a:t>
            </a:r>
            <a:r>
              <a:rPr lang="zh-CN" altLang="en-US" b="1" dirty="0">
                <a:latin typeface="Arial" panose="020B0604020202020204" pitchFamily="34" charset="0"/>
                <a:ea typeface="微软雅黑" panose="020B0503020204020204" pitchFamily="34" charset="-122"/>
              </a:rPr>
              <a:t>。</a:t>
            </a:r>
          </a:p>
          <a:p>
            <a:pPr>
              <a:lnSpc>
                <a:spcPct val="130000"/>
              </a:lnSpc>
            </a:pPr>
            <a:r>
              <a:rPr lang="zh-CN" altLang="en-US" b="1" dirty="0">
                <a:latin typeface="Arial" panose="020B0604020202020204" pitchFamily="34" charset="0"/>
                <a:ea typeface="微软雅黑" panose="020B0503020204020204" pitchFamily="34" charset="-122"/>
              </a:rPr>
              <a:t>　总流量</a:t>
            </a:r>
            <a:r>
              <a:rPr lang="en-US" altLang="zh-CN" b="1" dirty="0">
                <a:latin typeface="Arial" panose="020B0604020202020204" pitchFamily="34" charset="0"/>
                <a:ea typeface="微软雅黑" panose="020B0503020204020204" pitchFamily="34" charset="-122"/>
              </a:rPr>
              <a:t>f</a:t>
            </a:r>
            <a:r>
              <a:rPr lang="en-US" altLang="zh-CN" b="1" baseline="-25000" dirty="0">
                <a:latin typeface="Arial" panose="020B0604020202020204" pitchFamily="34" charset="0"/>
                <a:ea typeface="微软雅黑" panose="020B0503020204020204" pitchFamily="34" charset="-122"/>
              </a:rPr>
              <a:t>4</a:t>
            </a:r>
            <a:r>
              <a:rPr lang="en-US" altLang="zh-CN" b="1" dirty="0">
                <a:latin typeface="Arial" panose="020B0604020202020204" pitchFamily="34" charset="0"/>
                <a:ea typeface="微软雅黑" panose="020B0503020204020204" pitchFamily="34" charset="-122"/>
              </a:rPr>
              <a:t> = </a:t>
            </a:r>
            <a:r>
              <a:rPr lang="zh-CN" altLang="en-US" b="1" dirty="0">
                <a:latin typeface="Arial" panose="020B0604020202020204" pitchFamily="34" charset="0"/>
                <a:ea typeface="微软雅黑" panose="020B0503020204020204" pitchFamily="34" charset="-122"/>
              </a:rPr>
              <a:t>原流量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新增流量 </a:t>
            </a:r>
            <a:r>
              <a:rPr lang="en-US" altLang="zh-CN" b="1" dirty="0">
                <a:latin typeface="Arial" panose="020B0604020202020204" pitchFamily="34" charset="0"/>
                <a:ea typeface="微软雅黑" panose="020B0503020204020204" pitchFamily="34" charset="-122"/>
              </a:rPr>
              <a:t>= 10 + 1 = 11</a:t>
            </a:r>
            <a:r>
              <a:rPr lang="zh-CN" altLang="en-US" b="1" dirty="0">
                <a:latin typeface="Arial" panose="020B0604020202020204" pitchFamily="34" charset="0"/>
                <a:ea typeface="微软雅黑" panose="020B0503020204020204" pitchFamily="34" charset="-122"/>
              </a:rPr>
              <a:t>。</a:t>
            </a:r>
          </a:p>
          <a:p>
            <a:pPr>
              <a:lnSpc>
                <a:spcPct val="130000"/>
              </a:lnSpc>
            </a:pPr>
            <a:r>
              <a:rPr lang="zh-CN" altLang="en-US" b="1" dirty="0">
                <a:latin typeface="Arial" panose="020B0604020202020204" pitchFamily="34" charset="0"/>
                <a:ea typeface="微软雅黑" panose="020B0503020204020204" pitchFamily="34" charset="-122"/>
              </a:rPr>
              <a:t>② 最小费用增广链的费用： ∑</a:t>
            </a:r>
            <a:r>
              <a:rPr lang="en-US" altLang="zh-CN" b="1" dirty="0">
                <a:latin typeface="Arial" panose="020B0604020202020204" pitchFamily="34" charset="0"/>
                <a:ea typeface="微软雅黑" panose="020B0503020204020204" pitchFamily="34" charset="-122"/>
              </a:rPr>
              <a:t>c(</a:t>
            </a:r>
            <a:r>
              <a:rPr lang="en-US" altLang="zh-CN" b="1" dirty="0" err="1">
                <a:latin typeface="Arial" panose="020B0604020202020204" pitchFamily="34" charset="0"/>
                <a:ea typeface="微软雅黑" panose="020B0503020204020204" pitchFamily="34" charset="-122"/>
              </a:rPr>
              <a:t>i</a:t>
            </a:r>
            <a:r>
              <a:rPr lang="en-US" altLang="zh-CN" b="1" dirty="0">
                <a:latin typeface="Arial" panose="020B0604020202020204" pitchFamily="34" charset="0"/>
                <a:ea typeface="微软雅黑" panose="020B0503020204020204" pitchFamily="34" charset="-122"/>
              </a:rPr>
              <a:t>, j) = 4 – 2 +3 + 2 = 7</a:t>
            </a:r>
            <a:r>
              <a:rPr lang="zh-CN" altLang="en-US" b="1" dirty="0">
                <a:latin typeface="Arial" panose="020B0604020202020204" pitchFamily="34" charset="0"/>
                <a:ea typeface="微软雅黑" panose="020B0503020204020204" pitchFamily="34" charset="-122"/>
              </a:rPr>
              <a:t>。</a:t>
            </a:r>
          </a:p>
          <a:p>
            <a:pPr>
              <a:lnSpc>
                <a:spcPct val="130000"/>
              </a:lnSpc>
            </a:pPr>
            <a:r>
              <a:rPr lang="zh-CN" altLang="en-US" b="1" dirty="0">
                <a:latin typeface="Arial" panose="020B0604020202020204" pitchFamily="34" charset="0"/>
                <a:ea typeface="微软雅黑" panose="020B0503020204020204" pitchFamily="34" charset="-122"/>
              </a:rPr>
              <a:t>③ 总费用</a:t>
            </a:r>
            <a:r>
              <a:rPr lang="en-US" altLang="zh-CN" b="1" dirty="0">
                <a:latin typeface="Arial" panose="020B0604020202020204" pitchFamily="34" charset="0"/>
                <a:ea typeface="微软雅黑" panose="020B0503020204020204" pitchFamily="34" charset="-122"/>
              </a:rPr>
              <a:t>W</a:t>
            </a:r>
            <a:r>
              <a:rPr lang="en-US" altLang="zh-CN" b="1" baseline="-25000" dirty="0">
                <a:latin typeface="Arial" panose="020B0604020202020204" pitchFamily="34" charset="0"/>
                <a:ea typeface="微软雅黑" panose="020B0503020204020204" pitchFamily="34" charset="-122"/>
              </a:rPr>
              <a:t>4</a:t>
            </a:r>
            <a:r>
              <a:rPr lang="en-US" altLang="zh-CN" b="1" dirty="0">
                <a:latin typeface="Arial" panose="020B0604020202020204" pitchFamily="34" charset="0"/>
                <a:ea typeface="微软雅黑" panose="020B0503020204020204" pitchFamily="34" charset="-122"/>
              </a:rPr>
              <a:t> = </a:t>
            </a:r>
            <a:r>
              <a:rPr lang="zh-CN" altLang="en-US" b="1" dirty="0">
                <a:latin typeface="Arial" panose="020B0604020202020204" pitchFamily="34" charset="0"/>
                <a:ea typeface="微软雅黑" panose="020B0503020204020204" pitchFamily="34" charset="-122"/>
              </a:rPr>
              <a:t>原费用 </a:t>
            </a:r>
            <a:r>
              <a:rPr lang="en-US" altLang="zh-CN" b="1" dirty="0">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新增费用 </a:t>
            </a:r>
            <a:r>
              <a:rPr lang="en-US" altLang="zh-CN" b="1" dirty="0">
                <a:latin typeface="Arial" panose="020B0604020202020204" pitchFamily="34" charset="0"/>
                <a:ea typeface="微软雅黑" panose="020B0503020204020204" pitchFamily="34" charset="-122"/>
              </a:rPr>
              <a:t>= 48 + 7 = 55</a:t>
            </a:r>
            <a:r>
              <a:rPr lang="zh-CN" altLang="en-US" b="1" dirty="0">
                <a:latin typeface="Arial" panose="020B0604020202020204" pitchFamily="34" charset="0"/>
                <a:ea typeface="微软雅黑" panose="020B0503020204020204" pitchFamily="34" charset="-122"/>
              </a:rPr>
              <a:t>。</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latin typeface="Arial" panose="020B0604020202020204" pitchFamily="34" charset="0"/>
                <a:ea typeface="微软雅黑" panose="020B0503020204020204" pitchFamily="34" charset="-122"/>
              </a:rPr>
              <a:t>由于总流量</a:t>
            </a:r>
            <a:r>
              <a:rPr lang="en-US" altLang="zh-CN" b="1" dirty="0">
                <a:latin typeface="Arial" panose="020B0604020202020204" pitchFamily="34" charset="0"/>
                <a:ea typeface="微软雅黑" panose="020B0503020204020204" pitchFamily="34" charset="-122"/>
              </a:rPr>
              <a:t>11</a:t>
            </a:r>
            <a:r>
              <a:rPr lang="zh-CN" altLang="en-US" b="1" dirty="0">
                <a:latin typeface="Arial" panose="020B0604020202020204" pitchFamily="34" charset="0"/>
                <a:ea typeface="微软雅黑" panose="020B0503020204020204" pitchFamily="34" charset="-122"/>
              </a:rPr>
              <a:t>已达到最大流量，故将终止迭代。</a:t>
            </a:r>
            <a:endParaRPr lang="en-US" altLang="zh-CN" b="1" dirty="0">
              <a:latin typeface="Arial" panose="020B0604020202020204" pitchFamily="34" charset="0"/>
              <a:ea typeface="微软雅黑" panose="020B0503020204020204" pitchFamily="34" charset="-122"/>
            </a:endParaRPr>
          </a:p>
          <a:p>
            <a:pPr>
              <a:lnSpc>
                <a:spcPct val="130000"/>
              </a:lnSpc>
            </a:pPr>
            <a:r>
              <a:rPr lang="zh-CN" altLang="en-US" b="1" dirty="0">
                <a:solidFill>
                  <a:schemeClr val="accent1"/>
                </a:solidFill>
                <a:latin typeface="Arial" panose="020B0604020202020204" pitchFamily="34" charset="0"/>
                <a:ea typeface="微软雅黑" panose="020B0503020204020204" pitchFamily="34" charset="-122"/>
              </a:rPr>
              <a:t>当前的可行流就是最大流。</a:t>
            </a:r>
          </a:p>
        </p:txBody>
      </p:sp>
      <p:cxnSp>
        <p:nvCxnSpPr>
          <p:cNvPr id="56" name="直接箭头连接符 55"/>
          <p:cNvCxnSpPr/>
          <p:nvPr/>
        </p:nvCxnSpPr>
        <p:spPr>
          <a:xfrm flipV="1">
            <a:off x="2394840" y="1652846"/>
            <a:ext cx="1452515" cy="1095501"/>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4" idx="4"/>
            <a:endCxn id="6" idx="0"/>
          </p:cNvCxnSpPr>
          <p:nvPr/>
        </p:nvCxnSpPr>
        <p:spPr>
          <a:xfrm flipH="1">
            <a:off x="3419872" y="1946667"/>
            <a:ext cx="720080" cy="173121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a:stCxn id="6" idx="6"/>
            <a:endCxn id="7" idx="2"/>
          </p:cNvCxnSpPr>
          <p:nvPr/>
        </p:nvCxnSpPr>
        <p:spPr>
          <a:xfrm flipV="1">
            <a:off x="3707904" y="3938855"/>
            <a:ext cx="1224136" cy="2706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a:stCxn id="7" idx="7"/>
            <a:endCxn id="8" idx="4"/>
          </p:cNvCxnSpPr>
          <p:nvPr/>
        </p:nvCxnSpPr>
        <p:spPr>
          <a:xfrm flipV="1">
            <a:off x="5423741" y="3101821"/>
            <a:ext cx="588419" cy="63336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18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fade">
                                      <p:cBhvr>
                                        <p:cTn id="7" dur="5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xEl>
                                              <p:pRg st="1" end="1"/>
                                            </p:txEl>
                                          </p:spTgt>
                                        </p:tgtEl>
                                        <p:attrNameLst>
                                          <p:attrName>style.visibility</p:attrName>
                                        </p:attrNameLst>
                                      </p:cBhvr>
                                      <p:to>
                                        <p:strVal val="visible"/>
                                      </p:to>
                                    </p:set>
                                    <p:animEffect transition="in" filter="fade">
                                      <p:cBhvr>
                                        <p:cTn id="12" dur="500"/>
                                        <p:tgtEl>
                                          <p:spTgt spid="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xEl>
                                              <p:pRg st="2" end="2"/>
                                            </p:txEl>
                                          </p:spTgt>
                                        </p:tgtEl>
                                        <p:attrNameLst>
                                          <p:attrName>style.visibility</p:attrName>
                                        </p:attrNameLst>
                                      </p:cBhvr>
                                      <p:to>
                                        <p:strVal val="visible"/>
                                      </p:to>
                                    </p:set>
                                    <p:animEffect transition="in" filter="fade">
                                      <p:cBhvr>
                                        <p:cTn id="17" dur="500"/>
                                        <p:tgtEl>
                                          <p:spTgt spid="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
                                            <p:txEl>
                                              <p:pRg st="3" end="3"/>
                                            </p:txEl>
                                          </p:spTgt>
                                        </p:tgtEl>
                                        <p:attrNameLst>
                                          <p:attrName>style.visibility</p:attrName>
                                        </p:attrNameLst>
                                      </p:cBhvr>
                                      <p:to>
                                        <p:strVal val="visible"/>
                                      </p:to>
                                    </p:set>
                                    <p:animEffect transition="in" filter="fade">
                                      <p:cBhvr>
                                        <p:cTn id="22" dur="500"/>
                                        <p:tgtEl>
                                          <p:spTgt spid="5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
                                            <p:txEl>
                                              <p:pRg st="4" end="4"/>
                                            </p:txEl>
                                          </p:spTgt>
                                        </p:tgtEl>
                                        <p:attrNameLst>
                                          <p:attrName>style.visibility</p:attrName>
                                        </p:attrNameLst>
                                      </p:cBhvr>
                                      <p:to>
                                        <p:strVal val="visible"/>
                                      </p:to>
                                    </p:set>
                                    <p:animEffect transition="in" filter="fade">
                                      <p:cBhvr>
                                        <p:cTn id="27" dur="500"/>
                                        <p:tgtEl>
                                          <p:spTgt spid="5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2">
                                            <p:txEl>
                                              <p:pRg st="5" end="5"/>
                                            </p:txEl>
                                          </p:spTgt>
                                        </p:tgtEl>
                                        <p:attrNameLst>
                                          <p:attrName>style.visibility</p:attrName>
                                        </p:attrNameLst>
                                      </p:cBhvr>
                                      <p:to>
                                        <p:strVal val="visible"/>
                                      </p:to>
                                    </p:set>
                                    <p:animEffect transition="in" filter="fade">
                                      <p:cBhvr>
                                        <p:cTn id="32" dur="500"/>
                                        <p:tgtEl>
                                          <p:spTgt spid="5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核心代码示例</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80728"/>
            <a:ext cx="6713537" cy="554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7433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核心代码示例</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190537"/>
            <a:ext cx="8151813"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3402281"/>
            <a:ext cx="3429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9276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A4D5B4-ADB7-081C-CD7E-8CF8DC64A509}"/>
              </a:ext>
            </a:extLst>
          </p:cNvPr>
          <p:cNvSpPr>
            <a:spLocks noGrp="1"/>
          </p:cNvSpPr>
          <p:nvPr>
            <p:ph type="title"/>
          </p:nvPr>
        </p:nvSpPr>
        <p:spPr/>
        <p:txBody>
          <a:bodyPr/>
          <a:lstStyle/>
          <a:p>
            <a:r>
              <a:rPr lang="zh-CN" altLang="en-US" dirty="0"/>
              <a:t>二分图的带权匹配</a:t>
            </a:r>
          </a:p>
        </p:txBody>
      </p:sp>
      <p:sp>
        <p:nvSpPr>
          <p:cNvPr id="3" name="内容占位符 2">
            <a:extLst>
              <a:ext uri="{FF2B5EF4-FFF2-40B4-BE49-F238E27FC236}">
                <a16:creationId xmlns:a16="http://schemas.microsoft.com/office/drawing/2014/main" id="{2A6EE1F3-C22E-9196-0216-BEEEFDB261A3}"/>
              </a:ext>
            </a:extLst>
          </p:cNvPr>
          <p:cNvSpPr>
            <a:spLocks noGrp="1"/>
          </p:cNvSpPr>
          <p:nvPr>
            <p:ph idx="1"/>
          </p:nvPr>
        </p:nvSpPr>
        <p:spPr/>
        <p:txBody>
          <a:bodyPr>
            <a:normAutofit/>
          </a:bodyPr>
          <a:lstStyle/>
          <a:p>
            <a:pPr>
              <a:lnSpc>
                <a:spcPct val="150000"/>
              </a:lnSpc>
            </a:pPr>
            <a:r>
              <a:rPr lang="zh-CN" altLang="en-US" sz="2400" b="1" dirty="0"/>
              <a:t>　　</a:t>
            </a:r>
            <a:r>
              <a:rPr lang="zh-CN" altLang="en-US" dirty="0">
                <a:solidFill>
                  <a:schemeClr val="tx1">
                    <a:lumMod val="50000"/>
                  </a:schemeClr>
                </a:solidFill>
              </a:rPr>
              <a:t>二分图的最佳带权匹配问题在经过变形之后，可以使用最小费用最大流相关算法进行求解。首先对于二分图中的每一条边，视其容量为</a:t>
            </a:r>
            <a:r>
              <a:rPr lang="en-US" altLang="zh-CN" dirty="0">
                <a:solidFill>
                  <a:schemeClr val="tx1">
                    <a:lumMod val="50000"/>
                  </a:schemeClr>
                </a:solidFill>
              </a:rPr>
              <a:t>1</a:t>
            </a:r>
            <a:r>
              <a:rPr lang="zh-CN" altLang="en-US" dirty="0">
                <a:solidFill>
                  <a:schemeClr val="tx1">
                    <a:lumMod val="50000"/>
                  </a:schemeClr>
                </a:solidFill>
              </a:rPr>
              <a:t>，它的权值也就是费用，由于最佳带权匹配需要所有匹配边权值之和最大，所以视其费用为权值的相反数。正确地求得最小费用 </a:t>
            </a:r>
            <a:r>
              <a:rPr lang="en-US" altLang="zh-CN" dirty="0">
                <a:solidFill>
                  <a:schemeClr val="tx1">
                    <a:lumMod val="50000"/>
                  </a:schemeClr>
                </a:solidFill>
              </a:rPr>
              <a:t>C </a:t>
            </a:r>
            <a:r>
              <a:rPr lang="zh-CN" altLang="en-US" dirty="0">
                <a:solidFill>
                  <a:schemeClr val="tx1">
                    <a:lumMod val="50000"/>
                  </a:schemeClr>
                </a:solidFill>
              </a:rPr>
              <a:t>之后，最佳带权匹配的总权值之和 </a:t>
            </a:r>
            <a:r>
              <a:rPr lang="en-US" altLang="zh-CN" dirty="0">
                <a:solidFill>
                  <a:schemeClr val="tx1">
                    <a:lumMod val="50000"/>
                  </a:schemeClr>
                </a:solidFill>
              </a:rPr>
              <a:t>T </a:t>
            </a:r>
            <a:r>
              <a:rPr lang="zh-CN" altLang="en-US" dirty="0">
                <a:solidFill>
                  <a:schemeClr val="tx1">
                    <a:lumMod val="50000"/>
                  </a:schemeClr>
                </a:solidFill>
              </a:rPr>
              <a:t>就是最小费用的相反数 </a:t>
            </a:r>
            <a:r>
              <a:rPr lang="en-US" altLang="zh-CN" dirty="0">
                <a:solidFill>
                  <a:schemeClr val="tx1">
                    <a:lumMod val="50000"/>
                  </a:schemeClr>
                </a:solidFill>
              </a:rPr>
              <a:t>T = − C</a:t>
            </a:r>
            <a:r>
              <a:rPr lang="zh-CN" altLang="en-US" dirty="0">
                <a:solidFill>
                  <a:schemeClr val="tx1">
                    <a:lumMod val="50000"/>
                  </a:schemeClr>
                </a:solidFill>
              </a:rPr>
              <a:t>。</a:t>
            </a:r>
            <a:endParaRPr lang="en-US" altLang="zh-CN" dirty="0">
              <a:solidFill>
                <a:schemeClr val="tx1">
                  <a:lumMod val="50000"/>
                </a:schemeClr>
              </a:solidFill>
            </a:endParaRPr>
          </a:p>
        </p:txBody>
      </p:sp>
    </p:spTree>
    <p:extLst>
      <p:ext uri="{BB962C8B-B14F-4D97-AF65-F5344CB8AC3E}">
        <p14:creationId xmlns:p14="http://schemas.microsoft.com/office/powerpoint/2010/main" val="3388789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题目</a:t>
            </a:r>
          </a:p>
        </p:txBody>
      </p:sp>
      <p:sp>
        <p:nvSpPr>
          <p:cNvPr id="3" name="内容占位符 2"/>
          <p:cNvSpPr>
            <a:spLocks noGrp="1"/>
          </p:cNvSpPr>
          <p:nvPr>
            <p:ph idx="1"/>
          </p:nvPr>
        </p:nvSpPr>
        <p:spPr/>
        <p:txBody>
          <a:bodyPr/>
          <a:lstStyle/>
          <a:p>
            <a:r>
              <a:rPr lang="en-US" altLang="zh-CN" dirty="0"/>
              <a:t>POJ 2516</a:t>
            </a:r>
            <a:endParaRPr lang="zh-CN" altLang="zh-CN" dirty="0"/>
          </a:p>
          <a:p>
            <a:r>
              <a:rPr lang="en-US" altLang="zh-CN" dirty="0"/>
              <a:t>POJ 2135</a:t>
            </a:r>
            <a:r>
              <a:rPr lang="zh-CN" altLang="en-US" dirty="0"/>
              <a:t>（</a:t>
            </a:r>
            <a:r>
              <a:rPr lang="zh-CN" altLang="zh-CN" dirty="0"/>
              <a:t>模版题</a:t>
            </a:r>
            <a:r>
              <a:rPr lang="zh-CN" altLang="en-US" dirty="0"/>
              <a:t>）</a:t>
            </a:r>
            <a:endParaRPr lang="zh-CN" altLang="zh-CN" dirty="0"/>
          </a:p>
          <a:p>
            <a:r>
              <a:rPr lang="en-US" altLang="zh-CN" dirty="0"/>
              <a:t>POJ 2195</a:t>
            </a:r>
            <a:r>
              <a:rPr lang="zh-CN" altLang="zh-CN" dirty="0"/>
              <a:t>（最小费用最大流）</a:t>
            </a:r>
          </a:p>
          <a:p>
            <a:endParaRPr lang="zh-CN" altLang="en-US" dirty="0"/>
          </a:p>
        </p:txBody>
      </p:sp>
    </p:spTree>
    <p:extLst>
      <p:ext uri="{BB962C8B-B14F-4D97-AF65-F5344CB8AC3E}">
        <p14:creationId xmlns:p14="http://schemas.microsoft.com/office/powerpoint/2010/main" val="1309150192"/>
      </p:ext>
    </p:extLst>
  </p:cSld>
  <p:clrMapOvr>
    <a:masterClrMapping/>
  </p:clrMapOvr>
</p:sld>
</file>

<file path=ppt/theme/theme1.xml><?xml version="1.0" encoding="utf-8"?>
<a:theme xmlns:a="http://schemas.openxmlformats.org/drawingml/2006/main" name="A000120140530A99PPBG">
  <a:themeElements>
    <a:clrScheme name="自定义 410">
      <a:dk1>
        <a:srgbClr val="818589"/>
      </a:dk1>
      <a:lt1>
        <a:srgbClr val="FFFFFF"/>
      </a:lt1>
      <a:dk2>
        <a:srgbClr val="818589"/>
      </a:dk2>
      <a:lt2>
        <a:srgbClr val="FFFFFF"/>
      </a:lt2>
      <a:accent1>
        <a:srgbClr val="CC0066"/>
      </a:accent1>
      <a:accent2>
        <a:srgbClr val="FB4E3F"/>
      </a:accent2>
      <a:accent3>
        <a:srgbClr val="FC8492"/>
      </a:accent3>
      <a:accent4>
        <a:srgbClr val="84ADE4"/>
      </a:accent4>
      <a:accent5>
        <a:srgbClr val="92D050"/>
      </a:accent5>
      <a:accent6>
        <a:srgbClr val="FFC000"/>
      </a:accent6>
      <a:hlink>
        <a:srgbClr val="00B0F0"/>
      </a:hlink>
      <a:folHlink>
        <a:srgbClr val="AFB2B4"/>
      </a:folHlink>
    </a:clrScheme>
    <a:fontScheme name="自定义 7">
      <a:majorFont>
        <a:latin typeface="Arial"/>
        <a:ea typeface="微软雅黑"/>
        <a:cs typeface=""/>
      </a:majorFont>
      <a:minorFont>
        <a:latin typeface="Arial"/>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A000120150312A16PPBG</Template>
  <TotalTime>2403</TotalTime>
  <Words>3003</Words>
  <Application>Microsoft Office PowerPoint</Application>
  <PresentationFormat>全屏显示(4:3)</PresentationFormat>
  <Paragraphs>248</Paragraphs>
  <Slides>25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黑体</vt:lpstr>
      <vt:lpstr>微软雅黑</vt:lpstr>
      <vt:lpstr>幼圆</vt:lpstr>
      <vt:lpstr>Arial</vt:lpstr>
      <vt:lpstr>Calibri</vt:lpstr>
      <vt:lpstr>Wingdings 2</vt:lpstr>
      <vt:lpstr>A000120140530A99PPBG</vt:lpstr>
      <vt:lpstr>最小费用最大流</vt:lpstr>
      <vt:lpstr>“最小费用最大流”</vt:lpstr>
      <vt:lpstr>问题提出</vt:lpstr>
      <vt:lpstr>什么是“最小费用最大流”问题？</vt:lpstr>
      <vt:lpstr>什么是“最小费用流” ？</vt:lpstr>
      <vt:lpstr>什么是“增广链的费用”？</vt:lpstr>
      <vt:lpstr>如何求解“最小费用最大流”问题？</vt:lpstr>
      <vt:lpstr>如何求解“最小费用最大流”问题？</vt:lpstr>
      <vt:lpstr>如何求解“最小费用最大流”问题？</vt:lpstr>
      <vt:lpstr>如何求解“最小费用最大流”问题？</vt:lpstr>
      <vt:lpstr>如何求解“最小费用最大流”问题？</vt:lpstr>
      <vt:lpstr>如何求解“最小费用最大流”问题？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核心代码示例</vt:lpstr>
      <vt:lpstr>核心代码示例</vt:lpstr>
      <vt:lpstr>二分图的带权匹配</vt:lpstr>
      <vt:lpstr>题目</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网络流复习</dc:title>
  <dc:creator>Administrator</dc:creator>
  <cp:lastModifiedBy>Dongyue Fong</cp:lastModifiedBy>
  <cp:revision>178</cp:revision>
  <dcterms:modified xsi:type="dcterms:W3CDTF">2022-07-31T16:20:26Z</dcterms:modified>
</cp:coreProperties>
</file>