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86" r:id="rId2"/>
    <p:sldId id="267" r:id="rId3"/>
    <p:sldId id="321" r:id="rId4"/>
    <p:sldId id="268" r:id="rId5"/>
    <p:sldId id="322" r:id="rId6"/>
    <p:sldId id="323" r:id="rId7"/>
    <p:sldId id="269" r:id="rId8"/>
    <p:sldId id="324" r:id="rId9"/>
    <p:sldId id="273" r:id="rId10"/>
    <p:sldId id="325" r:id="rId11"/>
    <p:sldId id="326" r:id="rId12"/>
    <p:sldId id="327" r:id="rId13"/>
    <p:sldId id="328" r:id="rId14"/>
    <p:sldId id="329" r:id="rId15"/>
    <p:sldId id="330" r:id="rId16"/>
    <p:sldId id="333" r:id="rId17"/>
    <p:sldId id="334" r:id="rId18"/>
    <p:sldId id="335" r:id="rId19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7C80"/>
    <a:srgbClr val="FF99FF"/>
    <a:srgbClr val="000099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16" autoAdjust="0"/>
    <p:restoredTop sz="95526" autoAdjust="0"/>
  </p:normalViewPr>
  <p:slideViewPr>
    <p:cSldViewPr>
      <p:cViewPr varScale="1">
        <p:scale>
          <a:sx n="87" d="100"/>
          <a:sy n="87" d="100"/>
        </p:scale>
        <p:origin x="170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9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68D74-F259-4DC8-924C-EF35666E7D63}" type="datetimeFigureOut">
              <a:rPr lang="zh-CN" altLang="en-US" smtClean="0"/>
              <a:t>2022-08-02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EA85C-C110-454A-B10E-3F02DE243E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90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Treap</a:t>
            </a:r>
            <a:r>
              <a:rPr lang="zh-CN" altLang="en-US" dirty="0"/>
              <a:t>是笛卡尔树，但不代表这两个概念是等价的！笛卡尔树的每个树节点可以只有一个域！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EA85C-C110-454A-B10E-3F02DE243E8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9818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这里的</a:t>
            </a:r>
            <a:r>
              <a:rPr lang="en-US" altLang="zh-CN" dirty="0"/>
              <a:t>3</a:t>
            </a:r>
            <a:r>
              <a:rPr lang="zh-CN" altLang="en-US" dirty="0"/>
              <a:t>号结点，并不会因为从</a:t>
            </a:r>
            <a:r>
              <a:rPr lang="en-US" altLang="zh-CN" dirty="0"/>
              <a:t>2</a:t>
            </a:r>
            <a:r>
              <a:rPr lang="zh-CN" altLang="en-US" dirty="0"/>
              <a:t>的孩子变成</a:t>
            </a:r>
            <a:r>
              <a:rPr lang="en-US" altLang="zh-CN" dirty="0"/>
              <a:t>4</a:t>
            </a:r>
            <a:r>
              <a:rPr lang="zh-CN" altLang="en-US" dirty="0"/>
              <a:t>的孩子，而破坏堆的性质。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EA85C-C110-454A-B10E-3F02DE243E8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4693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左孩子要上移就右旋，右孩子要上移就左旋。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EA85C-C110-454A-B10E-3F02DE243E8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2025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如果结点</a:t>
            </a:r>
            <a:r>
              <a:rPr lang="en-US" altLang="zh-CN" dirty="0"/>
              <a:t>2</a:t>
            </a:r>
            <a:r>
              <a:rPr lang="zh-CN" altLang="en-US" dirty="0"/>
              <a:t>的修正值是</a:t>
            </a:r>
            <a:r>
              <a:rPr lang="en-US" altLang="zh-CN" dirty="0"/>
              <a:t>20</a:t>
            </a:r>
            <a:r>
              <a:rPr lang="zh-CN" altLang="en-US" dirty="0"/>
              <a:t>，那么结点</a:t>
            </a:r>
            <a:r>
              <a:rPr lang="en-US" altLang="zh-CN" dirty="0"/>
              <a:t>4</a:t>
            </a:r>
            <a:r>
              <a:rPr lang="zh-CN" altLang="en-US" dirty="0"/>
              <a:t>还要与结点</a:t>
            </a:r>
            <a:r>
              <a:rPr lang="en-US" altLang="zh-CN" dirty="0"/>
              <a:t>2</a:t>
            </a:r>
            <a:r>
              <a:rPr lang="zh-CN" altLang="en-US" dirty="0"/>
              <a:t>交换（左旋）。</a:t>
            </a:r>
            <a:endParaRPr lang="en-US" altLang="zh-CN" dirty="0"/>
          </a:p>
          <a:p>
            <a:r>
              <a:rPr lang="zh-CN" altLang="en-US" dirty="0"/>
              <a:t>每次都是考虑结点</a:t>
            </a:r>
            <a:r>
              <a:rPr lang="en-US" altLang="zh-CN" dirty="0"/>
              <a:t>4</a:t>
            </a:r>
            <a:r>
              <a:rPr lang="zh-CN" altLang="en-US" dirty="0"/>
              <a:t>和其当前的父结点是否满足最小堆序，不用担心其它地方在旋转的过程中会破坏原先的最小堆序。</a:t>
            </a:r>
            <a:endParaRPr lang="en-US" altLang="zh-CN" dirty="0"/>
          </a:p>
          <a:p>
            <a:r>
              <a:rPr lang="zh-CN" altLang="en-US" dirty="0"/>
              <a:t>比如，</a:t>
            </a:r>
            <a:r>
              <a:rPr lang="en-US" altLang="zh-CN" dirty="0"/>
              <a:t>4</a:t>
            </a:r>
            <a:r>
              <a:rPr lang="zh-CN" altLang="en-US" dirty="0"/>
              <a:t>和</a:t>
            </a:r>
            <a:r>
              <a:rPr lang="en-US" altLang="zh-CN" dirty="0"/>
              <a:t>2</a:t>
            </a:r>
            <a:r>
              <a:rPr lang="zh-CN" altLang="en-US" dirty="0"/>
              <a:t>交换，</a:t>
            </a:r>
            <a:r>
              <a:rPr lang="en-US" altLang="zh-CN" dirty="0"/>
              <a:t>3</a:t>
            </a:r>
            <a:r>
              <a:rPr lang="zh-CN" altLang="en-US" dirty="0"/>
              <a:t>从</a:t>
            </a:r>
            <a:r>
              <a:rPr lang="en-US" altLang="zh-CN" dirty="0"/>
              <a:t>4</a:t>
            </a:r>
            <a:r>
              <a:rPr lang="zh-CN" altLang="en-US" dirty="0"/>
              <a:t>的左孩子，变成了</a:t>
            </a:r>
            <a:r>
              <a:rPr lang="en-US" altLang="zh-CN" dirty="0"/>
              <a:t>2</a:t>
            </a:r>
            <a:r>
              <a:rPr lang="zh-CN" altLang="en-US" dirty="0"/>
              <a:t>的右孩子。</a:t>
            </a:r>
            <a:r>
              <a:rPr lang="en-US" altLang="zh-CN" dirty="0"/>
              <a:t>3</a:t>
            </a:r>
            <a:r>
              <a:rPr lang="zh-CN" altLang="en-US" dirty="0"/>
              <a:t>的地位发生变化，并不会破坏堆序。因为</a:t>
            </a:r>
            <a:r>
              <a:rPr lang="en-US" altLang="zh-CN" dirty="0"/>
              <a:t>2</a:t>
            </a:r>
            <a:r>
              <a:rPr lang="zh-CN" altLang="en-US" dirty="0"/>
              <a:t>始终是</a:t>
            </a:r>
            <a:r>
              <a:rPr lang="en-US" altLang="zh-CN" dirty="0"/>
              <a:t>3</a:t>
            </a:r>
            <a:r>
              <a:rPr lang="zh-CN" altLang="en-US" dirty="0"/>
              <a:t>的祖先，原来满足最小堆序，旋转后依然满足。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EA85C-C110-454A-B10E-3F02DE243E8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0926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BEB446D-6E92-4A23-9A00-4749740F04C2}" type="slidenum">
              <a:rPr lang="en-US" altLang="zh-CN"/>
              <a:pPr/>
              <a:t>‹#›</a:t>
            </a:fld>
            <a:endParaRPr lang="en-US" altLang="zh-CN"/>
          </a:p>
        </p:txBody>
      </p:sp>
      <p:grpSp>
        <p:nvGrpSpPr>
          <p:cNvPr id="46088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46089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0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1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2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3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4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5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6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7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8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099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0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1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2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3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4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5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6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7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8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09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0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1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2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3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4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5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6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7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8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119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46120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AC9154-C5C2-4752-B185-BAE9E1CFCBC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88614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7953EB-B9F1-4A3A-8B3A-16917AD2F31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5456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43F0C5-DC66-4521-AB9F-CE472EC38E4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3191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A5DF83-5BEB-4025-982B-CB750D6898D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05637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E224A7-B857-4439-8057-E1DFF05EFE5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63738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DD6E48-C459-4AFB-99FB-CB9E9333EEA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825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97C364-AB72-4A58-BF10-A4449107736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67932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6B4AA6-2E81-4FF2-82F7-783E05C9867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42174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15285B-65C5-47D9-A993-74598F90039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71990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F19E06-4189-444C-B5BB-41574CC8D0C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920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altLang="zh-CN"/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 altLang="zh-CN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E7F42304-7E8A-477D-BA14-1F720815D101}" type="slidenum">
              <a:rPr lang="en-US" altLang="zh-CN"/>
              <a:pPr/>
              <a:t>‹#›</a:t>
            </a:fld>
            <a:endParaRPr lang="en-US" altLang="zh-CN"/>
          </a:p>
        </p:txBody>
      </p:sp>
      <p:grpSp>
        <p:nvGrpSpPr>
          <p:cNvPr id="45064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45065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66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67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68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69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0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1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2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3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4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5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6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7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8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9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0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1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2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3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4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5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6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7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8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9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90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91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92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93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94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95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2pPr>
      <a:lvl3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3pPr>
      <a:lvl4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4pPr>
      <a:lvl5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  <a:ea typeface="+mn-ea"/>
        </a:defRPr>
      </a:lvl2pPr>
      <a:lvl3pPr marL="987425" indent="-2936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  <a:ea typeface="+mn-ea"/>
        </a:defRPr>
      </a:lvl3pPr>
      <a:lvl4pPr marL="1281113" indent="-2921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4pPr>
      <a:lvl5pPr marL="15986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rgbClr val="C00000"/>
                </a:solidFill>
                <a:latin typeface="黑体" pitchFamily="49" charset="-122"/>
                <a:ea typeface="黑体" pitchFamily="49" charset="-122"/>
              </a:rPr>
              <a:t>Treap</a:t>
            </a:r>
            <a:endParaRPr lang="zh-CN" altLang="en-US" dirty="0">
              <a:solidFill>
                <a:srgbClr val="C0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东莞中学 方东跃</a:t>
            </a:r>
          </a:p>
        </p:txBody>
      </p:sp>
    </p:spTree>
    <p:extLst>
      <p:ext uri="{BB962C8B-B14F-4D97-AF65-F5344CB8AC3E}">
        <p14:creationId xmlns:p14="http://schemas.microsoft.com/office/powerpoint/2010/main" val="3664882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250825" y="987425"/>
            <a:ext cx="655342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en-US" altLang="zh-CN" sz="3600" b="1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楷体_GB2312" pitchFamily="49" charset="-122"/>
              </a:rPr>
              <a:t>1. </a:t>
            </a:r>
            <a:r>
              <a:rPr kumimoji="1" lang="zh-CN" altLang="en-US" sz="3600" b="1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楷体_GB2312" pitchFamily="49" charset="-122"/>
              </a:rPr>
              <a:t>什么是</a:t>
            </a:r>
            <a:r>
              <a:rPr kumimoji="1" lang="en-US" altLang="zh-CN" sz="3600" b="1" dirty="0" err="1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楷体_GB2312" pitchFamily="49" charset="-122"/>
              </a:rPr>
              <a:t>Treap</a:t>
            </a:r>
            <a:r>
              <a:rPr kumimoji="1" lang="zh-CN" altLang="en-US" sz="3600" b="1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楷体_GB2312" pitchFamily="49" charset="-122"/>
              </a:rPr>
              <a:t>？</a:t>
            </a:r>
            <a:r>
              <a:rPr kumimoji="1" lang="zh-CN" altLang="en-US" sz="3600" b="1" baseline="30000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楷体_GB2312" pitchFamily="49" charset="-122"/>
              </a:rPr>
              <a:t>①</a:t>
            </a:r>
          </a:p>
        </p:txBody>
      </p:sp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35942" y="1700808"/>
            <a:ext cx="8352482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817200">
              <a:lnSpc>
                <a:spcPct val="120000"/>
              </a:lnSpc>
            </a:pPr>
            <a:r>
              <a:rPr kumimoji="1" lang="en-US" altLang="zh-CN" sz="3200" b="1" dirty="0" err="1">
                <a:latin typeface="Times New Roman" pitchFamily="18" charset="0"/>
                <a:ea typeface="楷体_GB2312" pitchFamily="49" charset="-122"/>
              </a:rPr>
              <a:t>Treap</a:t>
            </a:r>
            <a:r>
              <a:rPr kumimoji="1" lang="en-US" altLang="zh-CN" sz="3200" b="1" dirty="0">
                <a:latin typeface="Times New Roman" pitchFamily="18" charset="0"/>
                <a:ea typeface="楷体_GB2312" pitchFamily="49" charset="-122"/>
              </a:rPr>
              <a:t> = Tree + Heap       </a:t>
            </a:r>
            <a:r>
              <a:rPr kumimoji="1" lang="zh-CN" altLang="en-US" sz="3200" b="1" dirty="0">
                <a:latin typeface="Times New Roman" pitchFamily="18" charset="0"/>
                <a:ea typeface="楷体_GB2312" pitchFamily="49" charset="-122"/>
              </a:rPr>
              <a:t>发音：</a:t>
            </a:r>
            <a:r>
              <a:rPr kumimoji="1" lang="en-US" altLang="zh-CN" sz="3200" b="1" dirty="0">
                <a:latin typeface="Times New Roman" pitchFamily="18" charset="0"/>
                <a:ea typeface="楷体_GB2312" pitchFamily="49" charset="-122"/>
              </a:rPr>
              <a:t> [</a:t>
            </a:r>
            <a:r>
              <a:rPr kumimoji="1" lang="en-US" altLang="zh-CN" sz="3200" b="1" dirty="0" err="1">
                <a:latin typeface="Times New Roman" pitchFamily="18" charset="0"/>
                <a:ea typeface="楷体_GB2312" pitchFamily="49" charset="-122"/>
              </a:rPr>
              <a:t>tri:p</a:t>
            </a:r>
            <a:r>
              <a:rPr kumimoji="1" lang="en-US" altLang="zh-CN" sz="3200" b="1" dirty="0">
                <a:latin typeface="Times New Roman" pitchFamily="18" charset="0"/>
                <a:ea typeface="楷体_GB2312" pitchFamily="49" charset="-122"/>
              </a:rPr>
              <a:t>]</a:t>
            </a:r>
            <a:endParaRPr kumimoji="1" lang="zh-CN" altLang="en-US" sz="3200" b="1" dirty="0">
              <a:solidFill>
                <a:srgbClr val="003366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72008" y="2348880"/>
            <a:ext cx="903649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817200">
              <a:lnSpc>
                <a:spcPct val="150000"/>
              </a:lnSpc>
            </a:pPr>
            <a:r>
              <a:rPr kumimoji="1" lang="zh-CN" altLang="en-US" sz="3200" dirty="0">
                <a:latin typeface="Times New Roman" pitchFamily="18" charset="0"/>
                <a:ea typeface="楷体_GB2312" pitchFamily="49" charset="-122"/>
              </a:rPr>
              <a:t>顾名思义，</a:t>
            </a:r>
            <a:r>
              <a:rPr kumimoji="1" lang="en-US" altLang="zh-CN" sz="3200" dirty="0" err="1">
                <a:latin typeface="Times New Roman" pitchFamily="18" charset="0"/>
                <a:ea typeface="楷体_GB2312" pitchFamily="49" charset="-122"/>
              </a:rPr>
              <a:t>Treap</a:t>
            </a:r>
            <a:r>
              <a:rPr kumimoji="1" lang="zh-CN" altLang="en-US" sz="3200" dirty="0">
                <a:latin typeface="Times New Roman" pitchFamily="18" charset="0"/>
                <a:ea typeface="楷体_GB2312" pitchFamily="49" charset="-122"/>
              </a:rPr>
              <a:t>把</a:t>
            </a:r>
            <a:r>
              <a:rPr kumimoji="1" lang="en-US" altLang="zh-CN" sz="3200" dirty="0">
                <a:latin typeface="Times New Roman" pitchFamily="18" charset="0"/>
                <a:ea typeface="楷体_GB2312" pitchFamily="49" charset="-122"/>
              </a:rPr>
              <a:t>BST</a:t>
            </a:r>
            <a:r>
              <a:rPr kumimoji="1" lang="zh-CN" altLang="en-US" sz="3200" dirty="0">
                <a:latin typeface="Times New Roman" pitchFamily="18" charset="0"/>
                <a:ea typeface="楷体_GB2312" pitchFamily="49" charset="-122"/>
              </a:rPr>
              <a:t>和</a:t>
            </a:r>
            <a:r>
              <a:rPr kumimoji="1" lang="en-US" altLang="zh-CN" sz="3200" dirty="0">
                <a:latin typeface="Times New Roman" pitchFamily="18" charset="0"/>
                <a:ea typeface="楷体_GB2312" pitchFamily="49" charset="-122"/>
              </a:rPr>
              <a:t>Heap</a:t>
            </a:r>
            <a:r>
              <a:rPr kumimoji="1" lang="zh-CN" altLang="en-US" sz="3200" dirty="0">
                <a:latin typeface="Times New Roman" pitchFamily="18" charset="0"/>
                <a:ea typeface="楷体_GB2312" pitchFamily="49" charset="-122"/>
              </a:rPr>
              <a:t>结合了起来。</a:t>
            </a: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72008" y="3083476"/>
            <a:ext cx="874846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817200">
              <a:lnSpc>
                <a:spcPct val="150000"/>
              </a:lnSpc>
            </a:pPr>
            <a:r>
              <a:rPr kumimoji="1" lang="zh-CN" altLang="en-US" sz="3200" dirty="0">
                <a:latin typeface="Times New Roman" pitchFamily="18" charset="0"/>
              </a:rPr>
              <a:t>它和</a:t>
            </a:r>
            <a:r>
              <a:rPr kumimoji="1" lang="en-US" altLang="zh-CN" sz="3200" dirty="0">
                <a:latin typeface="Times New Roman" pitchFamily="18" charset="0"/>
              </a:rPr>
              <a:t>BST</a:t>
            </a:r>
            <a:r>
              <a:rPr kumimoji="1" lang="zh-CN" altLang="en-US" sz="3200" dirty="0">
                <a:latin typeface="Times New Roman" pitchFamily="18" charset="0"/>
              </a:rPr>
              <a:t>一样满足许多优美性质，而引入堆的目的就是为了维护平衡。</a:t>
            </a:r>
          </a:p>
        </p:txBody>
      </p:sp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1676400" y="76200"/>
            <a:ext cx="5562600" cy="6858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kumimoji="1" lang="en-US" altLang="zh-CN" sz="4400" b="1" dirty="0" err="1">
                <a:solidFill>
                  <a:srgbClr val="CC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幼圆" pitchFamily="49" charset="-122"/>
              </a:rPr>
              <a:t>Treap</a:t>
            </a:r>
            <a:endParaRPr kumimoji="1" lang="zh-CN" altLang="en-US" sz="4400" b="1" dirty="0">
              <a:solidFill>
                <a:srgbClr val="CC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幼圆" pitchFamily="49" charset="-122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72008" y="4581128"/>
            <a:ext cx="8927976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817200">
              <a:lnSpc>
                <a:spcPct val="150000"/>
              </a:lnSpc>
            </a:pPr>
            <a:r>
              <a:rPr kumimoji="1" lang="en-US" altLang="zh-CN" sz="3200" dirty="0" err="1">
                <a:latin typeface="Times New Roman" pitchFamily="18" charset="0"/>
              </a:rPr>
              <a:t>Treap</a:t>
            </a:r>
            <a:r>
              <a:rPr kumimoji="1" lang="zh-CN" altLang="en-US" sz="3200" dirty="0">
                <a:latin typeface="Times New Roman" pitchFamily="18" charset="0"/>
              </a:rPr>
              <a:t>在</a:t>
            </a:r>
            <a:r>
              <a:rPr kumimoji="1" lang="en-US" altLang="zh-CN" sz="3200" dirty="0">
                <a:latin typeface="Times New Roman" pitchFamily="18" charset="0"/>
              </a:rPr>
              <a:t>BST</a:t>
            </a:r>
            <a:r>
              <a:rPr kumimoji="1" lang="zh-CN" altLang="en-US" sz="3200" dirty="0">
                <a:latin typeface="Times New Roman" pitchFamily="18" charset="0"/>
              </a:rPr>
              <a:t>的基础上，添加了一个满足最小堆性质的修正值。最小堆性质可以被描述为每个子树根节点都小于等于其子节点。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autoUpdateAnimBg="0"/>
      <p:bldP spid="59396" grpId="0" autoUpdateAnimBg="0"/>
      <p:bldP spid="59394" grpId="0"/>
      <p:bldP spid="59398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250825" y="987425"/>
            <a:ext cx="770555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en-US" altLang="zh-CN" sz="3600" b="1" dirty="0" err="1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楷体_GB2312" pitchFamily="49" charset="-122"/>
              </a:rPr>
              <a:t>Treap</a:t>
            </a:r>
            <a:r>
              <a:rPr kumimoji="1" lang="zh-CN" altLang="en-US" sz="3600" b="1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楷体_GB2312" pitchFamily="49" charset="-122"/>
              </a:rPr>
              <a:t>是满足如下性质确定二叉树：</a:t>
            </a:r>
          </a:p>
        </p:txBody>
      </p:sp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1676400" y="76200"/>
            <a:ext cx="5562600" cy="6858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kumimoji="1" lang="en-US" altLang="zh-CN" sz="4400" b="1" dirty="0" err="1">
                <a:solidFill>
                  <a:srgbClr val="CC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幼圆" pitchFamily="49" charset="-122"/>
              </a:rPr>
              <a:t>Treap</a:t>
            </a:r>
            <a:endParaRPr kumimoji="1" lang="zh-CN" altLang="en-US" sz="4400" b="1" dirty="0">
              <a:solidFill>
                <a:srgbClr val="CC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幼圆" pitchFamily="49" charset="-122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16024" y="1844824"/>
            <a:ext cx="8604448" cy="4616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817200">
              <a:lnSpc>
                <a:spcPct val="150000"/>
              </a:lnSpc>
            </a:pPr>
            <a:r>
              <a:rPr kumimoji="1" lang="en-US" altLang="zh-CN" sz="2800" dirty="0">
                <a:latin typeface="Times New Roman" pitchFamily="18" charset="0"/>
              </a:rPr>
              <a:t>1. </a:t>
            </a:r>
            <a:r>
              <a:rPr kumimoji="1" lang="zh-CN" altLang="en-US" sz="2800" dirty="0">
                <a:latin typeface="Times New Roman" pitchFamily="18" charset="0"/>
              </a:rPr>
              <a:t>若它的左子树不空，则左子树上所有结点的值均小于它的根结点的值，而且它的根节点的修正值小于等于左子树根节点的修正值；</a:t>
            </a:r>
          </a:p>
          <a:p>
            <a:pPr indent="817200">
              <a:lnSpc>
                <a:spcPct val="150000"/>
              </a:lnSpc>
            </a:pPr>
            <a:r>
              <a:rPr kumimoji="1" lang="en-US" altLang="zh-CN" sz="2800" dirty="0">
                <a:latin typeface="Times New Roman" pitchFamily="18" charset="0"/>
              </a:rPr>
              <a:t>2. </a:t>
            </a:r>
            <a:r>
              <a:rPr kumimoji="1" lang="zh-CN" altLang="en-US" sz="2800" dirty="0">
                <a:latin typeface="Times New Roman" pitchFamily="18" charset="0"/>
              </a:rPr>
              <a:t>若它的右子树不空，则右子树上所有结点的值均大于它的根结点的值，而且它的根节点的修正值小于等于右子树根节点的修正值；</a:t>
            </a:r>
          </a:p>
          <a:p>
            <a:pPr indent="817200">
              <a:lnSpc>
                <a:spcPct val="150000"/>
              </a:lnSpc>
            </a:pPr>
            <a:r>
              <a:rPr kumimoji="1" lang="en-US" altLang="zh-CN" sz="2800" dirty="0">
                <a:latin typeface="Times New Roman" pitchFamily="18" charset="0"/>
              </a:rPr>
              <a:t>3. </a:t>
            </a:r>
            <a:r>
              <a:rPr kumimoji="1" lang="zh-CN" altLang="en-US" sz="2800" dirty="0">
                <a:latin typeface="Times New Roman" pitchFamily="18" charset="0"/>
              </a:rPr>
              <a:t>它的左、右子树也分别为</a:t>
            </a:r>
            <a:r>
              <a:rPr kumimoji="1" lang="en-US" altLang="zh-CN" sz="2800" dirty="0" err="1">
                <a:latin typeface="Times New Roman" pitchFamily="18" charset="0"/>
              </a:rPr>
              <a:t>Treap</a:t>
            </a:r>
            <a:r>
              <a:rPr kumimoji="1" lang="zh-CN" altLang="en-US" sz="2800" dirty="0">
                <a:latin typeface="Times New Roman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7455522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autoUpdateAnimBg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18" name="Group 2"/>
          <p:cNvGrpSpPr>
            <a:grpSpLocks/>
          </p:cNvGrpSpPr>
          <p:nvPr/>
        </p:nvGrpSpPr>
        <p:grpSpPr bwMode="auto">
          <a:xfrm>
            <a:off x="1547664" y="990600"/>
            <a:ext cx="5638800" cy="2438400"/>
            <a:chOff x="672" y="240"/>
            <a:chExt cx="3552" cy="1536"/>
          </a:xfrm>
        </p:grpSpPr>
        <p:sp>
          <p:nvSpPr>
            <p:cNvPr id="60419" name="Oval 3"/>
            <p:cNvSpPr>
              <a:spLocks noChangeArrowheads="1"/>
            </p:cNvSpPr>
            <p:nvPr/>
          </p:nvSpPr>
          <p:spPr bwMode="auto">
            <a:xfrm>
              <a:off x="2640" y="240"/>
              <a:ext cx="480" cy="384"/>
            </a:xfrm>
            <a:prstGeom prst="ellipse">
              <a:avLst/>
            </a:prstGeom>
            <a:solidFill>
              <a:srgbClr val="FFFFCC"/>
            </a:solidFill>
            <a:ln w="381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4000" dirty="0">
                  <a:latin typeface="Times New Roman" pitchFamily="18" charset="0"/>
                </a:rPr>
                <a:t>4</a:t>
              </a:r>
              <a:endParaRPr kumimoji="1" lang="en-US" altLang="zh-CN" sz="2400" dirty="0">
                <a:latin typeface="Times New Roman" pitchFamily="18" charset="0"/>
              </a:endParaRPr>
            </a:p>
          </p:txBody>
        </p:sp>
        <p:sp>
          <p:nvSpPr>
            <p:cNvPr id="60420" name="Oval 4"/>
            <p:cNvSpPr>
              <a:spLocks noChangeArrowheads="1"/>
            </p:cNvSpPr>
            <p:nvPr/>
          </p:nvSpPr>
          <p:spPr bwMode="auto">
            <a:xfrm>
              <a:off x="1632" y="816"/>
              <a:ext cx="480" cy="384"/>
            </a:xfrm>
            <a:prstGeom prst="ellipse">
              <a:avLst/>
            </a:prstGeom>
            <a:solidFill>
              <a:srgbClr val="FFFFCC"/>
            </a:solidFill>
            <a:ln w="381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4000" dirty="0">
                  <a:latin typeface="Times New Roman" pitchFamily="18" charset="0"/>
                </a:rPr>
                <a:t>2</a:t>
              </a:r>
              <a:endParaRPr kumimoji="1" lang="en-US" altLang="zh-CN" sz="2400" dirty="0">
                <a:latin typeface="Times New Roman" pitchFamily="18" charset="0"/>
              </a:endParaRPr>
            </a:p>
          </p:txBody>
        </p:sp>
        <p:sp>
          <p:nvSpPr>
            <p:cNvPr id="60421" name="Oval 5"/>
            <p:cNvSpPr>
              <a:spLocks noChangeArrowheads="1"/>
            </p:cNvSpPr>
            <p:nvPr/>
          </p:nvSpPr>
          <p:spPr bwMode="auto">
            <a:xfrm>
              <a:off x="3744" y="816"/>
              <a:ext cx="480" cy="384"/>
            </a:xfrm>
            <a:prstGeom prst="ellipse">
              <a:avLst/>
            </a:prstGeom>
            <a:solidFill>
              <a:srgbClr val="FFFFCC"/>
            </a:solidFill>
            <a:ln w="381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4000" dirty="0">
                  <a:latin typeface="Times New Roman" pitchFamily="18" charset="0"/>
                </a:rPr>
                <a:t>5</a:t>
              </a:r>
              <a:endParaRPr kumimoji="1" lang="en-US" altLang="zh-CN" sz="2400" dirty="0">
                <a:latin typeface="Times New Roman" pitchFamily="18" charset="0"/>
              </a:endParaRPr>
            </a:p>
          </p:txBody>
        </p:sp>
        <p:sp>
          <p:nvSpPr>
            <p:cNvPr id="60422" name="Oval 6"/>
            <p:cNvSpPr>
              <a:spLocks noChangeArrowheads="1"/>
            </p:cNvSpPr>
            <p:nvPr/>
          </p:nvSpPr>
          <p:spPr bwMode="auto">
            <a:xfrm>
              <a:off x="672" y="1392"/>
              <a:ext cx="480" cy="384"/>
            </a:xfrm>
            <a:prstGeom prst="ellipse">
              <a:avLst/>
            </a:prstGeom>
            <a:solidFill>
              <a:srgbClr val="FFFFCC"/>
            </a:solidFill>
            <a:ln w="381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4000" dirty="0">
                  <a:latin typeface="Times New Roman" pitchFamily="18" charset="0"/>
                </a:rPr>
                <a:t>1</a:t>
              </a:r>
              <a:endParaRPr kumimoji="1" lang="en-US" altLang="zh-CN" sz="2400" dirty="0">
                <a:latin typeface="Times New Roman" pitchFamily="18" charset="0"/>
              </a:endParaRPr>
            </a:p>
          </p:txBody>
        </p:sp>
        <p:sp>
          <p:nvSpPr>
            <p:cNvPr id="60426" name="Oval 10"/>
            <p:cNvSpPr>
              <a:spLocks noChangeArrowheads="1"/>
            </p:cNvSpPr>
            <p:nvPr/>
          </p:nvSpPr>
          <p:spPr bwMode="auto">
            <a:xfrm>
              <a:off x="2640" y="1392"/>
              <a:ext cx="480" cy="384"/>
            </a:xfrm>
            <a:prstGeom prst="ellipse">
              <a:avLst/>
            </a:prstGeom>
            <a:solidFill>
              <a:srgbClr val="FFFFCC"/>
            </a:solidFill>
            <a:ln w="38100" cap="sq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4000" dirty="0">
                  <a:latin typeface="Times New Roman" pitchFamily="18" charset="0"/>
                </a:rPr>
                <a:t>3</a:t>
              </a:r>
              <a:endParaRPr kumimoji="1" lang="en-US" altLang="zh-CN" sz="2400" dirty="0">
                <a:latin typeface="Times New Roman" pitchFamily="18" charset="0"/>
              </a:endParaRPr>
            </a:p>
          </p:txBody>
        </p:sp>
        <p:sp>
          <p:nvSpPr>
            <p:cNvPr id="60431" name="Line 15"/>
            <p:cNvSpPr>
              <a:spLocks noChangeShapeType="1"/>
            </p:cNvSpPr>
            <p:nvPr/>
          </p:nvSpPr>
          <p:spPr bwMode="auto">
            <a:xfrm flipH="1">
              <a:off x="2064" y="528"/>
              <a:ext cx="576" cy="336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32" name="Line 16"/>
            <p:cNvSpPr>
              <a:spLocks noChangeShapeType="1"/>
            </p:cNvSpPr>
            <p:nvPr/>
          </p:nvSpPr>
          <p:spPr bwMode="auto">
            <a:xfrm flipH="1">
              <a:off x="1104" y="1104"/>
              <a:ext cx="528" cy="336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33" name="Line 17"/>
            <p:cNvSpPr>
              <a:spLocks noChangeShapeType="1"/>
            </p:cNvSpPr>
            <p:nvPr/>
          </p:nvSpPr>
          <p:spPr bwMode="auto">
            <a:xfrm>
              <a:off x="3072" y="528"/>
              <a:ext cx="720" cy="336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34" name="Line 18"/>
            <p:cNvSpPr>
              <a:spLocks noChangeShapeType="1"/>
            </p:cNvSpPr>
            <p:nvPr/>
          </p:nvSpPr>
          <p:spPr bwMode="auto">
            <a:xfrm>
              <a:off x="2064" y="1104"/>
              <a:ext cx="624" cy="384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60442" name="Text Box 26"/>
          <p:cNvSpPr txBox="1">
            <a:spLocks noChangeArrowheads="1"/>
          </p:cNvSpPr>
          <p:nvPr/>
        </p:nvSpPr>
        <p:spPr bwMode="auto">
          <a:xfrm>
            <a:off x="457200" y="152400"/>
            <a:ext cx="149066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4400" b="1" dirty="0">
                <a:latin typeface="Times New Roman" pitchFamily="18" charset="0"/>
                <a:ea typeface="隶书" pitchFamily="49" charset="-122"/>
              </a:rPr>
              <a:t>例如</a:t>
            </a:r>
            <a:r>
              <a:rPr kumimoji="1" lang="en-US" altLang="zh-CN" sz="4400" b="1" dirty="0">
                <a:latin typeface="Times New Roman" pitchFamily="18" charset="0"/>
                <a:ea typeface="隶书" pitchFamily="49" charset="-122"/>
              </a:rPr>
              <a:t>:</a:t>
            </a:r>
            <a:endParaRPr kumimoji="1" lang="en-US" altLang="zh-CN" sz="2400" dirty="0">
              <a:latin typeface="Times New Roman" pitchFamily="18" charset="0"/>
            </a:endParaRPr>
          </a:p>
        </p:txBody>
      </p:sp>
      <p:sp>
        <p:nvSpPr>
          <p:cNvPr id="60443" name="Text Box 27"/>
          <p:cNvSpPr txBox="1">
            <a:spLocks noChangeArrowheads="1"/>
          </p:cNvSpPr>
          <p:nvPr/>
        </p:nvSpPr>
        <p:spPr bwMode="auto">
          <a:xfrm>
            <a:off x="3757464" y="4293096"/>
            <a:ext cx="147578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4000" b="1" dirty="0" err="1">
                <a:solidFill>
                  <a:srgbClr val="9900FF"/>
                </a:solidFill>
                <a:latin typeface="Times New Roman" pitchFamily="18" charset="0"/>
                <a:ea typeface="楷体_GB2312" pitchFamily="49" charset="-122"/>
              </a:rPr>
              <a:t>Treap</a:t>
            </a:r>
            <a:endParaRPr kumimoji="1" lang="zh-CN" altLang="en-US" sz="3600" dirty="0">
              <a:solidFill>
                <a:srgbClr val="9900FF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60448" name="Text Box 32"/>
          <p:cNvSpPr txBox="1">
            <a:spLocks noChangeArrowheads="1"/>
          </p:cNvSpPr>
          <p:nvPr/>
        </p:nvSpPr>
        <p:spPr bwMode="auto">
          <a:xfrm>
            <a:off x="216255" y="5373216"/>
            <a:ext cx="8839200" cy="1303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indent="720000" eaLnBrk="0" hangingPunct="0">
              <a:lnSpc>
                <a:spcPct val="150000"/>
              </a:lnSpc>
              <a:spcBef>
                <a:spcPct val="50000"/>
              </a:spcBef>
            </a:pPr>
            <a:r>
              <a:rPr kumimoji="1" lang="zh-CN" altLang="en-US" sz="2800" b="1" dirty="0">
                <a:solidFill>
                  <a:srgbClr val="000099"/>
                </a:solidFill>
                <a:latin typeface="宋体" charset="-122"/>
                <a:ea typeface="楷体_GB2312" pitchFamily="49" charset="-122"/>
              </a:rPr>
              <a:t>修正值是节点在插入到</a:t>
            </a:r>
            <a:r>
              <a:rPr kumimoji="1" lang="en-US" altLang="zh-CN" sz="2800" b="1" dirty="0" err="1">
                <a:solidFill>
                  <a:srgbClr val="000099"/>
                </a:solidFill>
                <a:latin typeface="宋体" charset="-122"/>
                <a:ea typeface="楷体_GB2312" pitchFamily="49" charset="-122"/>
              </a:rPr>
              <a:t>Treap</a:t>
            </a:r>
            <a:r>
              <a:rPr kumimoji="1" lang="zh-CN" altLang="en-US" sz="2800" b="1" dirty="0">
                <a:solidFill>
                  <a:srgbClr val="000099"/>
                </a:solidFill>
                <a:latin typeface="宋体" charset="-122"/>
                <a:ea typeface="楷体_GB2312" pitchFamily="49" charset="-122"/>
              </a:rPr>
              <a:t>中时随机生成的一个值，它与节点的值无关。</a:t>
            </a:r>
            <a:endParaRPr kumimoji="1" lang="zh-CN" altLang="en-US" sz="2800" b="1" dirty="0">
              <a:solidFill>
                <a:srgbClr val="000099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68753" y="912473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20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995936" y="1836113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30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08304" y="1980129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60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332604" y="2988241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50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516414" y="2988241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40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23298"/>
            <a:ext cx="6815582" cy="1879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26"/>
          <p:cNvSpPr txBox="1">
            <a:spLocks noChangeArrowheads="1"/>
          </p:cNvSpPr>
          <p:nvPr/>
        </p:nvSpPr>
        <p:spPr bwMode="auto">
          <a:xfrm>
            <a:off x="457200" y="152400"/>
            <a:ext cx="5000921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4400" b="1" dirty="0" err="1">
                <a:latin typeface="Times New Roman" pitchFamily="18" charset="0"/>
                <a:ea typeface="隶书" pitchFamily="49" charset="-122"/>
              </a:rPr>
              <a:t>Treap</a:t>
            </a:r>
            <a:r>
              <a:rPr kumimoji="1" lang="zh-CN" altLang="en-US" sz="4400" b="1" dirty="0">
                <a:latin typeface="Times New Roman" pitchFamily="18" charset="0"/>
                <a:ea typeface="隶书" pitchFamily="49" charset="-122"/>
              </a:rPr>
              <a:t>的一般定义：</a:t>
            </a:r>
            <a:endParaRPr kumimoji="1" lang="en-US" altLang="zh-CN" sz="2400" dirty="0">
              <a:latin typeface="Times New Roman" pitchFamily="18" charset="0"/>
            </a:endParaRPr>
          </a:p>
        </p:txBody>
      </p:sp>
      <p:sp>
        <p:nvSpPr>
          <p:cNvPr id="4" name="Text Box 26"/>
          <p:cNvSpPr txBox="1">
            <a:spLocks noChangeArrowheads="1"/>
          </p:cNvSpPr>
          <p:nvPr/>
        </p:nvSpPr>
        <p:spPr bwMode="auto">
          <a:xfrm>
            <a:off x="5004048" y="2587551"/>
            <a:ext cx="357982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4400" b="1" dirty="0">
                <a:latin typeface="Times New Roman" pitchFamily="18" charset="0"/>
                <a:ea typeface="隶书" pitchFamily="49" charset="-122"/>
              </a:rPr>
              <a:t>为什么平衡？</a:t>
            </a:r>
            <a:endParaRPr kumimoji="1" lang="en-US" altLang="zh-CN" sz="2400" dirty="0">
              <a:latin typeface="Times New Roman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1520" y="3429000"/>
            <a:ext cx="8496944" cy="3344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73200">
              <a:lnSpc>
                <a:spcPct val="150000"/>
              </a:lnSpc>
            </a:pPr>
            <a:r>
              <a:rPr lang="en-US" altLang="zh-CN" sz="2400" dirty="0"/>
              <a:t>BST</a:t>
            </a:r>
            <a:r>
              <a:rPr lang="zh-CN" altLang="en-US" sz="2400" dirty="0"/>
              <a:t>会遇到不平衡的原因是因为有序的数据会使查找的路径退化成链，而随机的数据使</a:t>
            </a:r>
            <a:r>
              <a:rPr lang="en-US" altLang="zh-CN" sz="2400" dirty="0"/>
              <a:t>BST</a:t>
            </a:r>
            <a:r>
              <a:rPr lang="zh-CN" altLang="en-US" sz="2400" dirty="0"/>
              <a:t>退化的概率是非常小的。在</a:t>
            </a:r>
            <a:r>
              <a:rPr lang="en-US" altLang="zh-CN" sz="2400" dirty="0" err="1"/>
              <a:t>Treap</a:t>
            </a:r>
            <a:r>
              <a:rPr lang="zh-CN" altLang="en-US" sz="2400" dirty="0"/>
              <a:t>中，修正值的引入恰恰是使树的结构不仅仅取决于节点的值，还取决于修正值的值。然而修正值的值是随机生成的，出现有序的随机序列是小概率事件，所以</a:t>
            </a:r>
            <a:r>
              <a:rPr lang="en-US" altLang="zh-CN" sz="2400" dirty="0" err="1"/>
              <a:t>Treap</a:t>
            </a:r>
            <a:r>
              <a:rPr lang="zh-CN" altLang="en-US" sz="2400" dirty="0"/>
              <a:t>的结构是趋向于随机平衡的。</a:t>
            </a:r>
          </a:p>
        </p:txBody>
      </p:sp>
    </p:spTree>
    <p:extLst>
      <p:ext uri="{BB962C8B-B14F-4D97-AF65-F5344CB8AC3E}">
        <p14:creationId xmlns:p14="http://schemas.microsoft.com/office/powerpoint/2010/main" val="2235000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323528" y="980728"/>
            <a:ext cx="7452320" cy="259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817200">
              <a:lnSpc>
                <a:spcPct val="150000"/>
              </a:lnSpc>
            </a:pPr>
            <a:r>
              <a:rPr kumimoji="1" lang="zh-CN" altLang="en-US" sz="2800" b="1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（</a:t>
            </a:r>
            <a:r>
              <a:rPr kumimoji="1" lang="en-US" altLang="zh-CN" sz="2800" b="1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kumimoji="1" lang="zh-CN" altLang="en-US" sz="2800" b="1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）旋转</a:t>
            </a:r>
            <a:endParaRPr kumimoji="1" lang="en-US" altLang="zh-CN" sz="2800" b="1" dirty="0">
              <a:solidFill>
                <a:srgbClr val="FF0000"/>
              </a:solidFill>
              <a:latin typeface="Times New Roman" pitchFamily="18" charset="0"/>
              <a:ea typeface="楷体_GB2312" pitchFamily="49" charset="-122"/>
            </a:endParaRPr>
          </a:p>
          <a:p>
            <a:pPr indent="817200">
              <a:lnSpc>
                <a:spcPct val="150000"/>
              </a:lnSpc>
            </a:pP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为了使</a:t>
            </a:r>
            <a:r>
              <a:rPr kumimoji="1" lang="en-US" altLang="zh-CN" sz="2800" b="1" dirty="0" err="1">
                <a:latin typeface="Times New Roman" pitchFamily="18" charset="0"/>
                <a:ea typeface="楷体_GB2312" pitchFamily="49" charset="-122"/>
              </a:rPr>
              <a:t>Treap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中的节点同时满足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BST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性质和最小堆性质，不可避免地要对其结构进行调整，调整方式被称为</a:t>
            </a:r>
            <a:r>
              <a:rPr kumimoji="1" lang="zh-CN" altLang="en-US" sz="2800" b="1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旋转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。</a:t>
            </a:r>
            <a:endParaRPr kumimoji="1" lang="zh-CN" altLang="en-US" sz="1600" b="1" dirty="0"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533400" y="76200"/>
            <a:ext cx="7423150" cy="770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</a:pPr>
            <a:r>
              <a:rPr kumimoji="1" lang="en-US" altLang="zh-CN" sz="4400" b="1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楷体_GB2312" pitchFamily="49" charset="-122"/>
              </a:rPr>
              <a:t>2. </a:t>
            </a:r>
            <a:r>
              <a:rPr kumimoji="1" lang="en-US" altLang="zh-CN" sz="4400" b="1" dirty="0" err="1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楷体_GB2312" pitchFamily="49" charset="-122"/>
              </a:rPr>
              <a:t>Treap</a:t>
            </a:r>
            <a:r>
              <a:rPr kumimoji="1" lang="zh-CN" altLang="en-US" sz="4400" b="1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楷体_GB2312" pitchFamily="49" charset="-122"/>
              </a:rPr>
              <a:t>的基本操作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44" y="4005064"/>
            <a:ext cx="7258406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59401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4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04864"/>
            <a:ext cx="8234930" cy="265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308213" y="404664"/>
            <a:ext cx="745232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817200">
              <a:lnSpc>
                <a:spcPct val="150000"/>
              </a:lnSpc>
            </a:pP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左图满足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BST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性质，但节点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4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和节点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2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之间不满足最小堆序。我们需要把以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4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为根的子树右旋。</a:t>
            </a:r>
            <a:endParaRPr kumimoji="1" lang="zh-CN" altLang="en-US" sz="1600" b="1" dirty="0"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72918" y="5229200"/>
            <a:ext cx="8059521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817200">
              <a:lnSpc>
                <a:spcPct val="150000"/>
              </a:lnSpc>
            </a:pP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旋转可以使不满足堆序的两个节点通过调整位置，重新满足堆序，而不改变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BST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性质。</a:t>
            </a:r>
            <a:endParaRPr kumimoji="1" lang="zh-CN" altLang="en-US" sz="1600" b="1" dirty="0">
              <a:latin typeface="Times New Roman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4" grpId="0" autoUpdateAnimBg="0"/>
      <p:bldP spid="10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06" y="1340768"/>
            <a:ext cx="8638366" cy="52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467543" y="476672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/>
              <a:t>两种旋转的实现</a:t>
            </a:r>
          </a:p>
        </p:txBody>
      </p:sp>
    </p:spTree>
    <p:extLst>
      <p:ext uri="{BB962C8B-B14F-4D97-AF65-F5344CB8AC3E}">
        <p14:creationId xmlns:p14="http://schemas.microsoft.com/office/powerpoint/2010/main" val="1299093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381000" y="58738"/>
            <a:ext cx="8686800" cy="646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36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kumimoji="1" lang="en-US" altLang="zh-CN" sz="36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kumimoji="1" lang="zh-CN" altLang="en-US" sz="36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）遍历</a:t>
            </a:r>
            <a:endParaRPr kumimoji="1" lang="en-US" altLang="zh-CN" sz="3600" b="1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311403" y="840244"/>
            <a:ext cx="7602479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817200">
              <a:lnSpc>
                <a:spcPct val="150000"/>
              </a:lnSpc>
            </a:pP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像大多数平衡树一样，在</a:t>
            </a:r>
            <a:r>
              <a:rPr kumimoji="1" lang="en-US" altLang="zh-CN" sz="2800" b="1" dirty="0" err="1">
                <a:latin typeface="Times New Roman" pitchFamily="18" charset="0"/>
                <a:ea typeface="楷体_GB2312" pitchFamily="49" charset="-122"/>
              </a:rPr>
              <a:t>Treap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中查找和遍历不会改变</a:t>
            </a:r>
            <a:r>
              <a:rPr kumimoji="1" lang="en-US" altLang="zh-CN" sz="2800" b="1" dirty="0" err="1">
                <a:latin typeface="Times New Roman" pitchFamily="18" charset="0"/>
                <a:ea typeface="楷体_GB2312" pitchFamily="49" charset="-122"/>
              </a:rPr>
              <a:t>Treap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的结构。所以在</a:t>
            </a:r>
            <a:r>
              <a:rPr kumimoji="1" lang="en-US" altLang="zh-CN" sz="2800" b="1" dirty="0" err="1">
                <a:latin typeface="Times New Roman" pitchFamily="18" charset="0"/>
                <a:ea typeface="楷体_GB2312" pitchFamily="49" charset="-122"/>
              </a:rPr>
              <a:t>Treap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中查找和遍历的方法，与基本的二叉查找树完全相同。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 build="p" autoUpdateAnimBg="0"/>
      <p:bldP spid="20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381000" y="58738"/>
            <a:ext cx="8686800" cy="646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36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kumimoji="1" lang="en-US" altLang="zh-CN" sz="36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r>
              <a:rPr kumimoji="1" lang="zh-CN" altLang="en-US" sz="36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）插入</a:t>
            </a:r>
            <a:endParaRPr kumimoji="1" lang="en-US" altLang="zh-CN" sz="3600" b="1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311403" y="840244"/>
            <a:ext cx="7602479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529200">
              <a:lnSpc>
                <a:spcPct val="150000"/>
              </a:lnSpc>
            </a:pPr>
            <a:r>
              <a:rPr kumimoji="1" lang="zh-CN" altLang="en-US" sz="2000" b="1" dirty="0">
                <a:latin typeface="Times New Roman" pitchFamily="18" charset="0"/>
                <a:ea typeface="楷体_GB2312" pitchFamily="49" charset="-122"/>
              </a:rPr>
              <a:t>在</a:t>
            </a:r>
            <a:r>
              <a:rPr kumimoji="1" lang="en-US" altLang="zh-CN" sz="2000" b="1" dirty="0" err="1">
                <a:latin typeface="Times New Roman" pitchFamily="18" charset="0"/>
                <a:ea typeface="楷体_GB2312" pitchFamily="49" charset="-122"/>
              </a:rPr>
              <a:t>Treap</a:t>
            </a:r>
            <a:r>
              <a:rPr kumimoji="1" lang="zh-CN" altLang="en-US" sz="2000" b="1" dirty="0">
                <a:latin typeface="Times New Roman" pitchFamily="18" charset="0"/>
                <a:ea typeface="楷体_GB2312" pitchFamily="49" charset="-122"/>
              </a:rPr>
              <a:t>中插入元素，与在</a:t>
            </a:r>
            <a:r>
              <a:rPr kumimoji="1" lang="en-US" altLang="zh-CN" sz="2000" b="1" dirty="0">
                <a:latin typeface="Times New Roman" pitchFamily="18" charset="0"/>
                <a:ea typeface="楷体_GB2312" pitchFamily="49" charset="-122"/>
              </a:rPr>
              <a:t>BST</a:t>
            </a:r>
            <a:r>
              <a:rPr kumimoji="1" lang="zh-CN" altLang="en-US" sz="2000" b="1" dirty="0">
                <a:latin typeface="Times New Roman" pitchFamily="18" charset="0"/>
                <a:ea typeface="楷体_GB2312" pitchFamily="49" charset="-122"/>
              </a:rPr>
              <a:t>中插入方法相似。首先找到合适的插入位置，然后建立新的节点，存储元素。但是要注意建立新的节点的过程中，会</a:t>
            </a:r>
            <a:r>
              <a:rPr kumimoji="1" lang="zh-CN" altLang="en-US" sz="2000" b="1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随机地生成一个修正值</a:t>
            </a:r>
            <a:r>
              <a:rPr kumimoji="1" lang="zh-CN" altLang="en-US" sz="2000" b="1" dirty="0">
                <a:latin typeface="Times New Roman" pitchFamily="18" charset="0"/>
                <a:ea typeface="楷体_GB2312" pitchFamily="49" charset="-122"/>
              </a:rPr>
              <a:t>，这个值可能会破坏堆序，因此我们要根据需要进行恰当的旋转。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51520" y="2708920"/>
            <a:ext cx="7662362" cy="961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529200">
              <a:lnSpc>
                <a:spcPct val="150000"/>
              </a:lnSpc>
            </a:pPr>
            <a:r>
              <a:rPr kumimoji="1" lang="zh-CN" altLang="en-US" sz="2000" b="1" dirty="0">
                <a:latin typeface="Times New Roman" pitchFamily="18" charset="0"/>
                <a:ea typeface="楷体_GB2312" pitchFamily="49" charset="-122"/>
              </a:rPr>
              <a:t>示例：下图在已知的</a:t>
            </a:r>
            <a:r>
              <a:rPr kumimoji="1" lang="en-US" altLang="zh-CN" sz="2000" b="1" dirty="0" err="1">
                <a:latin typeface="Times New Roman" pitchFamily="18" charset="0"/>
                <a:ea typeface="楷体_GB2312" pitchFamily="49" charset="-122"/>
              </a:rPr>
              <a:t>Treap</a:t>
            </a:r>
            <a:r>
              <a:rPr kumimoji="1" lang="zh-CN" altLang="en-US" sz="2000" b="1" dirty="0">
                <a:latin typeface="Times New Roman" pitchFamily="18" charset="0"/>
                <a:ea typeface="楷体_GB2312" pitchFamily="49" charset="-122"/>
              </a:rPr>
              <a:t>中插入值为</a:t>
            </a:r>
            <a:r>
              <a:rPr kumimoji="1" lang="en-US" altLang="zh-CN" sz="2000" b="1" dirty="0">
                <a:latin typeface="Times New Roman" pitchFamily="18" charset="0"/>
                <a:ea typeface="楷体_GB2312" pitchFamily="49" charset="-122"/>
              </a:rPr>
              <a:t>4</a:t>
            </a:r>
            <a:r>
              <a:rPr kumimoji="1" lang="zh-CN" altLang="en-US" sz="2000" b="1" dirty="0">
                <a:latin typeface="Times New Roman" pitchFamily="18" charset="0"/>
                <a:ea typeface="楷体_GB2312" pitchFamily="49" charset="-122"/>
              </a:rPr>
              <a:t>的元素。找到插入的位置后，随机生成的修正值为</a:t>
            </a:r>
            <a:r>
              <a:rPr kumimoji="1" lang="en-US" altLang="zh-CN" sz="2000" b="1" dirty="0">
                <a:latin typeface="Times New Roman" pitchFamily="18" charset="0"/>
                <a:ea typeface="楷体_GB2312" pitchFamily="49" charset="-122"/>
              </a:rPr>
              <a:t>15</a:t>
            </a:r>
            <a:r>
              <a:rPr kumimoji="1" lang="zh-CN" altLang="en-US" sz="2000" b="1" dirty="0">
                <a:latin typeface="Times New Roman" pitchFamily="18" charset="0"/>
                <a:ea typeface="楷体_GB2312" pitchFamily="49" charset="-122"/>
              </a:rPr>
              <a:t>。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704" y="3933056"/>
            <a:ext cx="5095875" cy="267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3958516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 build="p" autoUpdateAnimBg="0"/>
      <p:bldP spid="20" grpId="0" autoUpdateAnimBg="0"/>
      <p:bldP spid="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140786" y="212470"/>
            <a:ext cx="7602479" cy="1303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817200">
              <a:lnSpc>
                <a:spcPct val="150000"/>
              </a:lnSpc>
            </a:pP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新建的节点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4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与其父节点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3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之间不满足堆序，对以节点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3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为根的子树左旋。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88840"/>
            <a:ext cx="7550000" cy="4169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4717292"/>
      </p:ext>
    </p:extLst>
  </p:cSld>
  <p:clrMapOvr>
    <a:masterClrMapping/>
  </p:clrMapOvr>
  <p:transition spd="med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140786" y="212470"/>
            <a:ext cx="7602479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817200">
              <a:lnSpc>
                <a:spcPct val="150000"/>
              </a:lnSpc>
            </a:pP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节点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4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与其父节点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5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仍不满足最小堆序，对以节点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5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为根的子树右旋。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13" y="1613288"/>
            <a:ext cx="7635687" cy="3640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51520" y="5333866"/>
            <a:ext cx="828092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817200">
              <a:lnSpc>
                <a:spcPct val="150000"/>
              </a:lnSpc>
            </a:pP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至此，节点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4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与其父亲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2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满足堆序，调整结束。</a:t>
            </a:r>
          </a:p>
          <a:p>
            <a:pPr indent="817200">
              <a:lnSpc>
                <a:spcPct val="150000"/>
              </a:lnSpc>
            </a:pP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在</a:t>
            </a:r>
            <a:r>
              <a:rPr kumimoji="1" lang="en-US" altLang="zh-CN" sz="2800" b="1" dirty="0" err="1">
                <a:latin typeface="Times New Roman" pitchFamily="18" charset="0"/>
                <a:ea typeface="楷体_GB2312" pitchFamily="49" charset="-122"/>
              </a:rPr>
              <a:t>Treap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中插入元素的期望时间是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O(</a:t>
            </a:r>
            <a:r>
              <a:rPr kumimoji="1" lang="en-US" altLang="zh-CN" sz="2800" b="1" dirty="0" err="1">
                <a:latin typeface="Times New Roman" pitchFamily="18" charset="0"/>
                <a:ea typeface="楷体_GB2312" pitchFamily="49" charset="-122"/>
              </a:rPr>
              <a:t>logN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)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226201153"/>
      </p:ext>
    </p:extLst>
  </p:cSld>
  <p:clrMapOvr>
    <a:masterClrMapping/>
  </p:clrMapOvr>
  <p:transition spd="med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381000" y="58738"/>
            <a:ext cx="8686800" cy="646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36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kumimoji="1" lang="en-US" altLang="zh-CN" sz="36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4</a:t>
            </a:r>
            <a:r>
              <a:rPr kumimoji="1" lang="zh-CN" altLang="en-US" sz="36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）删除</a:t>
            </a:r>
            <a:endParaRPr kumimoji="1" lang="en-US" altLang="zh-CN" sz="3600" b="1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311403" y="840244"/>
            <a:ext cx="7602479" cy="388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817200">
              <a:lnSpc>
                <a:spcPct val="150000"/>
              </a:lnSpc>
            </a:pP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有了旋转操作后，</a:t>
            </a:r>
            <a:r>
              <a:rPr kumimoji="1" lang="en-US" altLang="zh-CN" sz="2800" b="1" dirty="0" err="1">
                <a:latin typeface="Times New Roman" pitchFamily="18" charset="0"/>
                <a:ea typeface="楷体_GB2312" pitchFamily="49" charset="-122"/>
              </a:rPr>
              <a:t>Treap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的删除比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BST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还要简单。因为</a:t>
            </a:r>
            <a:r>
              <a:rPr kumimoji="1" lang="en-US" altLang="zh-CN" sz="2800" b="1" dirty="0" err="1">
                <a:latin typeface="Times New Roman" pitchFamily="18" charset="0"/>
                <a:ea typeface="楷体_GB2312" pitchFamily="49" charset="-122"/>
              </a:rPr>
              <a:t>Treap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满足堆性质，所以我们只需要把要删除的结点旋转成叶结点，然后直接删除就可以了。具体的做法就是每次找到</a:t>
            </a:r>
            <a:r>
              <a:rPr kumimoji="1" lang="zh-CN" altLang="en-US" sz="2800" b="1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优先级小的孩子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，向与其</a:t>
            </a:r>
            <a:r>
              <a:rPr kumimoji="1" lang="zh-CN" altLang="en-US" sz="2800" b="1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相反的方向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旋转，直到那个结点被旋转成了叶结点。</a:t>
            </a:r>
          </a:p>
        </p:txBody>
      </p:sp>
    </p:spTree>
    <p:extLst>
      <p:ext uri="{BB962C8B-B14F-4D97-AF65-F5344CB8AC3E}">
        <p14:creationId xmlns:p14="http://schemas.microsoft.com/office/powerpoint/2010/main" val="241085266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 build="p" autoUpdateAnimBg="0"/>
      <p:bldP spid="20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140786" y="212470"/>
            <a:ext cx="7602479" cy="1303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817200">
              <a:lnSpc>
                <a:spcPct val="150000"/>
              </a:lnSpc>
            </a:pP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示例：在</a:t>
            </a:r>
            <a:r>
              <a:rPr kumimoji="1" lang="en-US" altLang="zh-CN" sz="2800" b="1" dirty="0" err="1">
                <a:latin typeface="Times New Roman" pitchFamily="18" charset="0"/>
                <a:ea typeface="楷体_GB2312" pitchFamily="49" charset="-122"/>
              </a:rPr>
              <a:t>Treap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中删除值为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6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的元素。首先在</a:t>
            </a:r>
            <a:r>
              <a:rPr kumimoji="1" lang="en-US" altLang="zh-CN" sz="2800" b="1" dirty="0" err="1">
                <a:latin typeface="Times New Roman" pitchFamily="18" charset="0"/>
                <a:ea typeface="楷体_GB2312" pitchFamily="49" charset="-122"/>
              </a:rPr>
              <a:t>Treap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中找到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6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的位置。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7912003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9295883"/>
      </p:ext>
    </p:extLst>
  </p:cSld>
  <p:clrMapOvr>
    <a:masterClrMapping/>
  </p:clrMapOvr>
  <p:transition spd="med"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140786" y="212470"/>
            <a:ext cx="7743582" cy="1303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817200">
              <a:lnSpc>
                <a:spcPct val="150000"/>
              </a:lnSpc>
            </a:pP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发现节点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6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有两个子节点，且左子节点的修正值小于右子节点的修正值，需要右旋节点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6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。</a:t>
            </a:r>
            <a:endParaRPr kumimoji="1" lang="en-US" altLang="zh-CN" sz="2800" b="1" dirty="0">
              <a:latin typeface="Times New Roman" pitchFamily="18" charset="0"/>
              <a:ea typeface="楷体_GB2312" pitchFamily="49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88840"/>
            <a:ext cx="7128792" cy="3977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573659"/>
      </p:ext>
    </p:extLst>
  </p:cSld>
  <p:clrMapOvr>
    <a:masterClrMapping/>
  </p:clrMapOvr>
  <p:transition spd="med"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140786" y="212470"/>
            <a:ext cx="774358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817200">
              <a:lnSpc>
                <a:spcPct val="150000"/>
              </a:lnSpc>
            </a:pP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旋转后，节点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6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仍有两个节点，右子节点修正值较小，于是左旋节点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6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。</a:t>
            </a:r>
            <a:endParaRPr kumimoji="1" lang="en-US" altLang="zh-CN" sz="2800" b="1" dirty="0">
              <a:latin typeface="Times New Roman" pitchFamily="18" charset="0"/>
              <a:ea typeface="楷体_GB2312" pitchFamily="49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63054"/>
            <a:ext cx="7309842" cy="4358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7226356"/>
      </p:ext>
    </p:extLst>
  </p:cSld>
  <p:clrMapOvr>
    <a:masterClrMapping/>
  </p:clrMapOvr>
  <p:transition spd="med"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140786" y="212470"/>
            <a:ext cx="774358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817200">
              <a:lnSpc>
                <a:spcPct val="150000"/>
              </a:lnSpc>
            </a:pP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此时，节点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6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只有一个子节点，可以直接删除，用它的左子节点代替它。</a:t>
            </a:r>
            <a:endParaRPr kumimoji="1" lang="en-US" altLang="zh-CN" sz="2800" b="1" dirty="0">
              <a:latin typeface="Times New Roman" pitchFamily="18" charset="0"/>
              <a:ea typeface="楷体_GB2312" pitchFamily="49" charset="-122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97465"/>
            <a:ext cx="7661897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95536" y="5989953"/>
            <a:ext cx="774358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817200">
              <a:lnSpc>
                <a:spcPct val="150000"/>
              </a:lnSpc>
            </a:pP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删除的期望时间仍为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O(</a:t>
            </a:r>
            <a:r>
              <a:rPr kumimoji="1" lang="en-US" altLang="zh-CN" sz="2800" b="1" dirty="0" err="1">
                <a:latin typeface="Times New Roman" pitchFamily="18" charset="0"/>
                <a:ea typeface="楷体_GB2312" pitchFamily="49" charset="-122"/>
              </a:rPr>
              <a:t>logN</a:t>
            </a:r>
            <a:r>
              <a:rPr kumimoji="1" lang="en-US" altLang="zh-CN" sz="2800" b="1" dirty="0">
                <a:latin typeface="Times New Roman" pitchFamily="18" charset="0"/>
                <a:ea typeface="楷体_GB2312" pitchFamily="49" charset="-122"/>
              </a:rPr>
              <a:t>)</a:t>
            </a:r>
            <a:r>
              <a:rPr kumimoji="1" lang="zh-CN" altLang="en-US" sz="2800" b="1" dirty="0">
                <a:latin typeface="Times New Roman" pitchFamily="18" charset="0"/>
                <a:ea typeface="楷体_GB2312" pitchFamily="49" charset="-122"/>
              </a:rPr>
              <a:t>。</a:t>
            </a:r>
            <a:endParaRPr kumimoji="1" lang="en-US" altLang="zh-CN" sz="2800" b="1" dirty="0">
              <a:latin typeface="Times New Roman" pitchFamily="18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6588523"/>
      </p:ext>
    </p:extLst>
  </p:cSld>
  <p:clrMapOvr>
    <a:masterClrMapping/>
  </p:clrMapOvr>
  <p:transition spd="med"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323528" y="980728"/>
            <a:ext cx="745232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kumimoji="1" lang="zh-CN" altLang="en-US" sz="2800" b="1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简明易懂；</a:t>
            </a:r>
            <a:endParaRPr kumimoji="1" lang="en-US" altLang="zh-CN" sz="2800" b="1" dirty="0">
              <a:solidFill>
                <a:srgbClr val="FF000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kumimoji="1" lang="en-US" altLang="zh-CN" sz="2800" b="1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kumimoji="1" lang="zh-CN" altLang="en-US" sz="2800" b="1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易于编写；</a:t>
            </a:r>
            <a:endParaRPr kumimoji="1" lang="en-US" altLang="zh-CN" sz="2800" b="1" dirty="0">
              <a:solidFill>
                <a:srgbClr val="FF000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kumimoji="1" lang="en-US" altLang="zh-CN" sz="2800" b="1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kumimoji="1" lang="zh-CN" altLang="en-US" sz="2800" b="1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稳定性佳。</a:t>
            </a:r>
            <a:endParaRPr kumimoji="1" lang="en-US" altLang="zh-CN" sz="2800" b="1" dirty="0">
              <a:solidFill>
                <a:srgbClr val="FF000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>
              <a:lnSpc>
                <a:spcPct val="150000"/>
              </a:lnSpc>
            </a:pPr>
            <a:r>
              <a:rPr kumimoji="1" lang="en-US" altLang="zh-CN" sz="2000" b="1" dirty="0" err="1">
                <a:latin typeface="Times New Roman" pitchFamily="18" charset="0"/>
                <a:ea typeface="楷体_GB2312" pitchFamily="49" charset="-122"/>
              </a:rPr>
              <a:t>Treap</a:t>
            </a:r>
            <a:r>
              <a:rPr kumimoji="1" lang="zh-CN" altLang="en-US" sz="2000" b="1" dirty="0">
                <a:latin typeface="Times New Roman" pitchFamily="18" charset="0"/>
                <a:ea typeface="楷体_GB2312" pitchFamily="49" charset="-122"/>
              </a:rPr>
              <a:t>的平衡性虽不如</a:t>
            </a:r>
            <a:r>
              <a:rPr kumimoji="1" lang="en-US" altLang="zh-CN" sz="2000" b="1" dirty="0">
                <a:latin typeface="Times New Roman" pitchFamily="18" charset="0"/>
                <a:ea typeface="楷体_GB2312" pitchFamily="49" charset="-122"/>
              </a:rPr>
              <a:t>AVL</a:t>
            </a:r>
            <a:r>
              <a:rPr kumimoji="1" lang="zh-CN" altLang="en-US" sz="2000" b="1" dirty="0">
                <a:latin typeface="Times New Roman" pitchFamily="18" charset="0"/>
                <a:ea typeface="楷体_GB2312" pitchFamily="49" charset="-122"/>
              </a:rPr>
              <a:t>、红黑树、</a:t>
            </a:r>
            <a:r>
              <a:rPr kumimoji="1" lang="en-US" altLang="zh-CN" sz="2000" b="1" dirty="0">
                <a:latin typeface="Times New Roman" pitchFamily="18" charset="0"/>
                <a:ea typeface="楷体_GB2312" pitchFamily="49" charset="-122"/>
              </a:rPr>
              <a:t>SBT</a:t>
            </a:r>
            <a:r>
              <a:rPr kumimoji="1" lang="zh-CN" altLang="en-US" sz="2000" b="1" dirty="0">
                <a:latin typeface="Times New Roman" pitchFamily="18" charset="0"/>
                <a:ea typeface="楷体_GB2312" pitchFamily="49" charset="-122"/>
              </a:rPr>
              <a:t>等平衡树，但是</a:t>
            </a:r>
            <a:r>
              <a:rPr kumimoji="1" lang="en-US" altLang="zh-CN" sz="2000" b="1" dirty="0" err="1">
                <a:latin typeface="Times New Roman" pitchFamily="18" charset="0"/>
                <a:ea typeface="楷体_GB2312" pitchFamily="49" charset="-122"/>
              </a:rPr>
              <a:t>Treap</a:t>
            </a:r>
            <a:r>
              <a:rPr kumimoji="1" lang="zh-CN" altLang="en-US" sz="2000" b="1" dirty="0">
                <a:latin typeface="Times New Roman" pitchFamily="18" charset="0"/>
                <a:ea typeface="楷体_GB2312" pitchFamily="49" charset="-122"/>
              </a:rPr>
              <a:t>也不会退化，可以保证期望</a:t>
            </a:r>
            <a:r>
              <a:rPr kumimoji="1" lang="en-US" altLang="zh-CN" sz="2000" b="1" dirty="0">
                <a:latin typeface="Times New Roman" pitchFamily="18" charset="0"/>
                <a:ea typeface="楷体_GB2312" pitchFamily="49" charset="-122"/>
              </a:rPr>
              <a:t>O(</a:t>
            </a:r>
            <a:r>
              <a:rPr kumimoji="1" lang="en-US" altLang="zh-CN" sz="2000" b="1" dirty="0" err="1">
                <a:latin typeface="Times New Roman" pitchFamily="18" charset="0"/>
                <a:ea typeface="楷体_GB2312" pitchFamily="49" charset="-122"/>
              </a:rPr>
              <a:t>logN</a:t>
            </a:r>
            <a:r>
              <a:rPr kumimoji="1" lang="en-US" altLang="zh-CN" sz="2000" b="1" dirty="0">
                <a:latin typeface="Times New Roman" pitchFamily="18" charset="0"/>
                <a:ea typeface="楷体_GB2312" pitchFamily="49" charset="-122"/>
              </a:rPr>
              <a:t>)</a:t>
            </a:r>
            <a:r>
              <a:rPr kumimoji="1" lang="zh-CN" altLang="en-US" sz="2000" b="1" dirty="0">
                <a:latin typeface="Times New Roman" pitchFamily="18" charset="0"/>
                <a:ea typeface="楷体_GB2312" pitchFamily="49" charset="-122"/>
              </a:rPr>
              <a:t>的深度。</a:t>
            </a:r>
            <a:r>
              <a:rPr kumimoji="1" lang="en-US" altLang="zh-CN" sz="2000" b="1" dirty="0" err="1">
                <a:latin typeface="Times New Roman" pitchFamily="18" charset="0"/>
                <a:ea typeface="楷体_GB2312" pitchFamily="49" charset="-122"/>
              </a:rPr>
              <a:t>Treap</a:t>
            </a:r>
            <a:r>
              <a:rPr kumimoji="1" lang="zh-CN" altLang="en-US" sz="2000" b="1" dirty="0">
                <a:latin typeface="Times New Roman" pitchFamily="18" charset="0"/>
                <a:ea typeface="楷体_GB2312" pitchFamily="49" charset="-122"/>
              </a:rPr>
              <a:t>的稳定性取决于随机数发生器。</a:t>
            </a: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533400" y="76200"/>
            <a:ext cx="7423150" cy="770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</a:pPr>
            <a:r>
              <a:rPr kumimoji="1" lang="en-US" altLang="zh-CN" sz="4400" b="1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楷体_GB2312" pitchFamily="49" charset="-122"/>
              </a:rPr>
              <a:t>3. </a:t>
            </a:r>
            <a:r>
              <a:rPr kumimoji="1" lang="en-US" altLang="zh-CN" sz="4400" b="1" dirty="0" err="1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楷体_GB2312" pitchFamily="49" charset="-122"/>
              </a:rPr>
              <a:t>Treap</a:t>
            </a:r>
            <a:r>
              <a:rPr kumimoji="1" lang="zh-CN" altLang="en-US" sz="4400" b="1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楷体_GB2312" pitchFamily="49" charset="-122"/>
              </a:rPr>
              <a:t>的特点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10" y="4417433"/>
            <a:ext cx="7848872" cy="221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80025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4" grpId="0" autoUpdateAnimBg="0"/>
    </p:bldLst>
  </p:timing>
</p:sld>
</file>

<file path=ppt/theme/theme1.xml><?xml version="1.0" encoding="utf-8"?>
<a:theme xmlns:a="http://schemas.openxmlformats.org/drawingml/2006/main" name="Network">
  <a:themeElements>
    <a:clrScheme name="Network 9">
      <a:dk1>
        <a:srgbClr val="000000"/>
      </a:dk1>
      <a:lt1>
        <a:srgbClr val="FFFFFF"/>
      </a:lt1>
      <a:dk2>
        <a:srgbClr val="7C1302"/>
      </a:dk2>
      <a:lt2>
        <a:srgbClr val="CC9900"/>
      </a:lt2>
      <a:accent1>
        <a:srgbClr val="CC9900"/>
      </a:accent1>
      <a:accent2>
        <a:srgbClr val="CC3300"/>
      </a:accent2>
      <a:accent3>
        <a:srgbClr val="FFFFFF"/>
      </a:accent3>
      <a:accent4>
        <a:srgbClr val="000000"/>
      </a:accent4>
      <a:accent5>
        <a:srgbClr val="E2CAAA"/>
      </a:accent5>
      <a:accent6>
        <a:srgbClr val="B92D00"/>
      </a:accent6>
      <a:hlink>
        <a:srgbClr val="808080"/>
      </a:hlink>
      <a:folHlink>
        <a:srgbClr val="CCCC66"/>
      </a:folHlink>
    </a:clrScheme>
    <a:fontScheme name="Network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1029</TotalTime>
  <Words>1063</Words>
  <Application>Microsoft Office PowerPoint</Application>
  <PresentationFormat>全屏显示(4:3)</PresentationFormat>
  <Paragraphs>66</Paragraphs>
  <Slides>18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仿宋</vt:lpstr>
      <vt:lpstr>黑体</vt:lpstr>
      <vt:lpstr>楷体_GB2312</vt:lpstr>
      <vt:lpstr>隶书</vt:lpstr>
      <vt:lpstr>宋体</vt:lpstr>
      <vt:lpstr>幼圆</vt:lpstr>
      <vt:lpstr>Arial</vt:lpstr>
      <vt:lpstr>Calibri</vt:lpstr>
      <vt:lpstr>Times New Roman</vt:lpstr>
      <vt:lpstr>Wingdings</vt:lpstr>
      <vt:lpstr>Network</vt:lpstr>
      <vt:lpstr>Treap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BJDL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3.3 栈和递归</dc:title>
  <dc:creator>石敏</dc:creator>
  <cp:lastModifiedBy>Sky123.Org</cp:lastModifiedBy>
  <cp:revision>63</cp:revision>
  <dcterms:created xsi:type="dcterms:W3CDTF">2007-03-21T13:26:33Z</dcterms:created>
  <dcterms:modified xsi:type="dcterms:W3CDTF">2022-08-02T12:01:33Z</dcterms:modified>
</cp:coreProperties>
</file>