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8"/>
  </p:notesMasterIdLst>
  <p:sldIdLst>
    <p:sldId id="28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3" r:id="rId16"/>
    <p:sldId id="284" r:id="rId17"/>
    <p:sldId id="294" r:id="rId18"/>
    <p:sldId id="297" r:id="rId19"/>
    <p:sldId id="293" r:id="rId20"/>
    <p:sldId id="296" r:id="rId21"/>
    <p:sldId id="288" r:id="rId22"/>
    <p:sldId id="287" r:id="rId23"/>
    <p:sldId id="258" r:id="rId24"/>
    <p:sldId id="259" r:id="rId25"/>
    <p:sldId id="298" r:id="rId26"/>
    <p:sldId id="299" r:id="rId27"/>
    <p:sldId id="300" r:id="rId28"/>
    <p:sldId id="260" r:id="rId29"/>
    <p:sldId id="301" r:id="rId30"/>
    <p:sldId id="302" r:id="rId31"/>
    <p:sldId id="316" r:id="rId32"/>
    <p:sldId id="303" r:id="rId33"/>
    <p:sldId id="304" r:id="rId34"/>
    <p:sldId id="305" r:id="rId35"/>
    <p:sldId id="306" r:id="rId36"/>
    <p:sldId id="307" r:id="rId37"/>
    <p:sldId id="317" r:id="rId38"/>
    <p:sldId id="318" r:id="rId39"/>
    <p:sldId id="308" r:id="rId40"/>
    <p:sldId id="309" r:id="rId41"/>
    <p:sldId id="310" r:id="rId42"/>
    <p:sldId id="261" r:id="rId43"/>
    <p:sldId id="262" r:id="rId44"/>
    <p:sldId id="319" r:id="rId45"/>
    <p:sldId id="263" r:id="rId46"/>
    <p:sldId id="264" r:id="rId47"/>
    <p:sldId id="265" r:id="rId48"/>
    <p:sldId id="311" r:id="rId49"/>
    <p:sldId id="312" r:id="rId50"/>
    <p:sldId id="313" r:id="rId51"/>
    <p:sldId id="314" r:id="rId52"/>
    <p:sldId id="320" r:id="rId53"/>
    <p:sldId id="289" r:id="rId54"/>
    <p:sldId id="290" r:id="rId55"/>
    <p:sldId id="291" r:id="rId56"/>
    <p:sldId id="292" r:id="rId5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7C80"/>
    <a:srgbClr val="FF99FF"/>
    <a:srgbClr val="000099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6" autoAdjust="0"/>
    <p:restoredTop sz="87187" autoAdjust="0"/>
  </p:normalViewPr>
  <p:slideViewPr>
    <p:cSldViewPr>
      <p:cViewPr varScale="1">
        <p:scale>
          <a:sx n="79" d="100"/>
          <a:sy n="79" d="100"/>
        </p:scale>
        <p:origin x="194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9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4-08-03T06:52:52.434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10418 8012,'0'0,"25"0,-25 0,25 0,-25 0,50 0,-50 0,24 0,1 25,0-25,-25 25,25-25,-25 0,25 0,-25 0,49 24,-49-24,25 0,0 0,0 0,-1 25,1 0,50-25,-51 0,1 25,50-25,-75 0,24 0,26 0,0 0,-1 25,-24-25,49 0,-74 0,50 0,-25 0,0 24,0-24,24 25,-24-25,0 0,24 0,26 0,-26 0,1 0,0 0,24 25,0-25,-24 0,0 25,-26-25,51 25,24-25,-49 24,-1-24,1 0,49 25,-49-25,-1 0,-24 0,-25 25,25-25,-25 0,25 0,-25 0,49 0,-24 0,0 0,25 0,-26 0,1 25,25-25,-1 0,-49 0,25 0,0 0,0 0,-25 0,25 0,-1 0,1 0,-25 0,50 25,-25-25,-1 0,26 0,-50 0,25 24,0-24,-1 0,1 0,0 0,0 0,-25 0,25 0,-25 0,24 0,1 0,-25 0,25 0,-25 25,25-25,-25 0,25 0,0 0,-25 0,0 0,24 0,-24 0,25 0,0 0,-25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4-08-03T06:56:40.51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13048 9575,'24'0,"26"-25,-50 0,25 25,49-25,-24 0,-1 1,-24-1,50 0,-75 25,24 0,1 0,0-25,-25 0,25 25,0 0,0 0,-25 0,0-24,24 24,-24 0,25 0,0 0,-25-25,0 25,0 0,25 0,-25 0,25 0,-25-25,0 25,24-25,1 25,-25 0,25 0,0 0,0-25,-25 25,24 0,-24 0,0 0,25 0,0-24,-25 24,25-25,0 25,-1 0,-24 0,25 0,-25-25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4-08-03T07:04:31.864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10344 8260,'0'0,"0"0,25-50,74 1,-49-1,-1 1,100-26,-50 1,0 24,-24 0,-1 1,1-1,-26 25,26-24,-26-1,1 50,24-74,26-1,-51 51,26-26,-26 0,50 1,-24-1,49 1,-75-26,51 50,-51-24,1 24,24 0,-24-24,-1 24,26-50,-50 75,24-49,-24 49,-25 0,25 0,-25-25,25 25,-25 0,25 0,-25-25,24 0,1 25,-25 0,25-25,0 25,0 0,-25 0,0-24,24-1,1 25,-25 0,25 0,-25-25,25 25,-25 0,25 0,-1 0,-24-25,0 25,0-25,25 25,-25 0,0-24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4-08-03T07:07:00.918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10369 9599,'0'0,"0"50,0-25,25 0,-25 24,0-24,0 0,0 0,24-1,-24 1,0-25,0 50,0-50,0 25,0-1,0 1,0-25,0 25,0-25,0 25,0-25,25 25,-25 0,0-1,0-24,0 25,25-25,-25 25,0-25,0 25,0-25,0 25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4-08-03T09:23:46.759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9426 8682,'0'24,"0"26,-25-25,1 0,-1 49,0-49,-25 24,25-24,1 25,-26 0,50-26,-25 1,0 0,25 0,-24 0,-1-1,0 51,0-50,0 24,-24 1,49-25,-25 24,0-49,25 25,-25-25,1 25,24 0,0-25,-25 24,25-24,0 0,0 25,-50-25,50 25,0-25,-25 0,25 25,-24 0,-1-1,25-24,-25 0,25 25,-25-25,25 25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4-08-03T09:25:21.134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8310 11063,'0'25,"25"49,-25-49,0 0,49 24,-49 26,0-26,50-24,-50 50,0-51,0 26,0-25,0 24,0-49,0 25,0 0,0 0,0-25,0 25,0 24,0-24,0 0,0 0,25-1,-25 1,0 50,0-26,0 1,25-25,-25 49,0-49,0 0,0 24,0-24,0 0,0 0,0-25,0 25,0-25,0 24,0 1,0-25,0 25,0 0,0 0,0-25,0 24,0-24,0 25,24 0,-24-25,0 25,0-25,0 25,0-25,25 0,-25 24,0 1,0-25,0 0,0 25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4-08-03T09:31:31.62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13817 8260,'0'0,"24"74,1 1,0-1,0-24,0 24,-1 1,1-1,-25-24,25-1,-25-24,25 25,-25-50,25 49,-25-24,24 0,-24 0,25 0,-25-1,25 1,-25 0,0 0,25 0,-25-1,25 1,-25 50,0-75,24 24,-24 1,0 25,0-50,0 25,25-25,-25 24,0-24,25 25,-25 0,0-25,0 25,0-25,25 0,-25 25,0-1,0-24,0 25,0-25,25 25,-25-25,0 25,0-25,0 25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4-08-03T09:33:22.95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14313 10988,'-25'0,"0"0,25 50,-25-25,-24 24,49 1,-50-25,25 25,25-26,-49 1,49 0,0 0,-25-25,0 25,25-25,-25 0,25 24,0 1,-25 0,1 0,24-25,0 25,-25-25,25 24,0-24,0 0,0 25,0 0,-25-25,25 25,0-25,0 25,0-1,-25-24,25 25,-25-25,25 25,0-25,0 25,-24-25,24 25,0-25,0 0,0 24,0-24,0 25,-25-25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68D74-F259-4DC8-924C-EF35666E7D63}" type="datetimeFigureOut">
              <a:rPr lang="zh-CN" altLang="en-US" smtClean="0"/>
              <a:t>2022-08-02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A85C-C110-454A-B10E-3F02DE243E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90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页面右下角有</a:t>
            </a:r>
            <a:r>
              <a:rPr lang="zh-CN" altLang="en-US" b="1" dirty="0">
                <a:solidFill>
                  <a:srgbClr val="00B050"/>
                </a:solidFill>
              </a:rPr>
              <a:t>扳手图标</a:t>
            </a:r>
            <a:r>
              <a:rPr lang="zh-CN" altLang="en-US" dirty="0"/>
              <a:t>表示下方有注释。</a:t>
            </a:r>
            <a:endParaRPr lang="en-US" altLang="zh-CN" dirty="0"/>
          </a:p>
          <a:p>
            <a:r>
              <a:rPr lang="zh-CN" altLang="en-US" dirty="0"/>
              <a:t>演示：删除</a:t>
            </a:r>
            <a:r>
              <a:rPr lang="en-US" altLang="zh-CN" dirty="0"/>
              <a:t>50</a:t>
            </a:r>
            <a:r>
              <a:rPr lang="zh-CN" altLang="en-US" dirty="0"/>
              <a:t>后，</a:t>
            </a:r>
            <a:r>
              <a:rPr lang="en-US" altLang="zh-CN" dirty="0"/>
              <a:t>BST</a:t>
            </a:r>
            <a:r>
              <a:rPr lang="zh-CN" altLang="en-US" dirty="0"/>
              <a:t>一分为二，需要有一个根连接两个子树。</a:t>
            </a:r>
            <a:endParaRPr lang="en-US" altLang="zh-CN" dirty="0"/>
          </a:p>
          <a:p>
            <a:r>
              <a:rPr lang="zh-CN" altLang="en-US" dirty="0"/>
              <a:t>以</a:t>
            </a:r>
            <a:r>
              <a:rPr lang="en-US" altLang="zh-CN" dirty="0"/>
              <a:t>80</a:t>
            </a:r>
            <a:r>
              <a:rPr lang="zh-CN" altLang="en-US" dirty="0"/>
              <a:t>作为新根，</a:t>
            </a:r>
            <a:r>
              <a:rPr lang="en-US" altLang="zh-CN" dirty="0"/>
              <a:t>30</a:t>
            </a:r>
            <a:r>
              <a:rPr lang="zh-CN" altLang="en-US" dirty="0"/>
              <a:t>作为</a:t>
            </a:r>
            <a:r>
              <a:rPr lang="en-US" altLang="zh-CN" dirty="0"/>
              <a:t>80</a:t>
            </a:r>
            <a:r>
              <a:rPr lang="zh-CN" altLang="en-US" dirty="0"/>
              <a:t>的左子树？有什么问题？（</a:t>
            </a:r>
            <a:r>
              <a:rPr lang="en-US" altLang="zh-CN" dirty="0"/>
              <a:t>80</a:t>
            </a:r>
            <a:r>
              <a:rPr lang="zh-CN" altLang="en-US" dirty="0"/>
              <a:t>可能自己有左子树）</a:t>
            </a:r>
            <a:endParaRPr lang="en-US" altLang="zh-CN" dirty="0"/>
          </a:p>
          <a:p>
            <a:r>
              <a:rPr lang="zh-CN" altLang="en-US" dirty="0"/>
              <a:t>以</a:t>
            </a:r>
            <a:r>
              <a:rPr lang="en-US" altLang="zh-CN" dirty="0"/>
              <a:t>30</a:t>
            </a:r>
            <a:r>
              <a:rPr lang="zh-CN" altLang="en-US" dirty="0"/>
              <a:t>作为新根，</a:t>
            </a:r>
            <a:r>
              <a:rPr lang="en-US" altLang="zh-CN" dirty="0"/>
              <a:t>80</a:t>
            </a:r>
            <a:r>
              <a:rPr lang="zh-CN" altLang="en-US" dirty="0"/>
              <a:t>作为</a:t>
            </a:r>
            <a:r>
              <a:rPr lang="en-US" altLang="zh-CN" dirty="0"/>
              <a:t>30</a:t>
            </a:r>
            <a:r>
              <a:rPr lang="zh-CN" altLang="en-US" dirty="0"/>
              <a:t>的右子树？有什么问题？（</a:t>
            </a:r>
            <a:r>
              <a:rPr lang="en-US" altLang="zh-CN" dirty="0"/>
              <a:t>30</a:t>
            </a:r>
            <a:r>
              <a:rPr lang="zh-CN" altLang="en-US" dirty="0"/>
              <a:t>可能自己有右子树）</a:t>
            </a:r>
            <a:endParaRPr lang="en-US" altLang="zh-CN" dirty="0"/>
          </a:p>
          <a:p>
            <a:r>
              <a:rPr lang="zh-CN" altLang="en-US" dirty="0"/>
              <a:t>因此，不能选</a:t>
            </a:r>
            <a:r>
              <a:rPr lang="en-US" altLang="zh-CN" dirty="0"/>
              <a:t>80</a:t>
            </a:r>
            <a:r>
              <a:rPr lang="zh-CN" altLang="en-US" dirty="0"/>
              <a:t>、</a:t>
            </a:r>
            <a:r>
              <a:rPr lang="en-US" altLang="zh-CN" dirty="0"/>
              <a:t>30</a:t>
            </a:r>
            <a:r>
              <a:rPr lang="zh-CN" altLang="en-US" dirty="0"/>
              <a:t>作为新根。新根需要满足什么条件？</a:t>
            </a:r>
            <a:r>
              <a:rPr lang="en-US" altLang="zh-CN" dirty="0"/>
              <a:t>——</a:t>
            </a:r>
            <a:r>
              <a:rPr lang="zh-CN" altLang="en-US" dirty="0"/>
              <a:t>新根在原位置最多只能有一个子树。</a:t>
            </a:r>
            <a:endParaRPr lang="en-US" altLang="zh-CN" dirty="0"/>
          </a:p>
          <a:p>
            <a:r>
              <a:rPr lang="zh-CN" altLang="en-US" dirty="0"/>
              <a:t>哪些结点最多只有一个子树？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147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可以先将数组打乱（洗牌），再插入到二叉排序树中。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577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/>
              <a:t>随机洗牌</a:t>
            </a:r>
            <a:r>
              <a:rPr lang="zh-CN" altLang="en-US" b="0" dirty="0"/>
              <a:t>：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i:=1 to n do swap(a[</a:t>
            </a:r>
            <a:r>
              <a:rPr lang="en-US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], a[random(</a:t>
            </a:r>
            <a:r>
              <a:rPr lang="en-US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i,n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)]);</a:t>
            </a:r>
            <a:endParaRPr lang="zh-CN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b="1" dirty="0"/>
              <a:t>稳定排序</a:t>
            </a:r>
            <a:r>
              <a:rPr lang="zh-CN" altLang="en-US" dirty="0"/>
              <a:t>：待排序的记录序列中可能存在两个或两个以上关键字相等的记录。排序前的序列中</a:t>
            </a:r>
            <a:r>
              <a:rPr lang="en-US" altLang="zh-CN" dirty="0" err="1"/>
              <a:t>Ri</a:t>
            </a:r>
            <a:r>
              <a:rPr lang="zh-CN" altLang="en-US" dirty="0"/>
              <a:t>领先于</a:t>
            </a:r>
            <a:r>
              <a:rPr lang="en-US" altLang="zh-CN" dirty="0" err="1"/>
              <a:t>Rj</a:t>
            </a:r>
            <a:r>
              <a:rPr lang="zh-CN" altLang="en-US" dirty="0"/>
              <a:t>（即</a:t>
            </a:r>
            <a:r>
              <a:rPr lang="en-US" altLang="zh-CN" dirty="0" err="1"/>
              <a:t>i</a:t>
            </a:r>
            <a:r>
              <a:rPr lang="en-US" altLang="zh-CN" dirty="0"/>
              <a:t>&lt;j</a:t>
            </a:r>
            <a:r>
              <a:rPr lang="zh-CN" altLang="en-US" dirty="0"/>
              <a:t>），若在排序后的序列中</a:t>
            </a:r>
            <a:r>
              <a:rPr lang="en-US" altLang="zh-CN" dirty="0" err="1"/>
              <a:t>Ri</a:t>
            </a:r>
            <a:r>
              <a:rPr lang="zh-CN" altLang="en-US" dirty="0"/>
              <a:t>仍然领先于</a:t>
            </a:r>
            <a:r>
              <a:rPr lang="en-US" altLang="zh-CN" dirty="0" err="1"/>
              <a:t>Rj</a:t>
            </a:r>
            <a:r>
              <a:rPr lang="zh-CN" altLang="en-US" dirty="0"/>
              <a:t>，则称所用的方法是稳定的。</a:t>
            </a:r>
            <a:endParaRPr lang="en-US" altLang="zh-CN" dirty="0"/>
          </a:p>
          <a:p>
            <a:r>
              <a:rPr lang="en-US" altLang="zh-CN" b="1" dirty="0"/>
              <a:t>BST</a:t>
            </a:r>
            <a:r>
              <a:rPr lang="zh-CN" altLang="en-US" b="1" dirty="0"/>
              <a:t>排序的复杂度</a:t>
            </a:r>
            <a:r>
              <a:rPr lang="zh-CN" altLang="en-US" dirty="0"/>
              <a:t>：步骤①最坏情况下数组已经有序，插入复杂度为</a:t>
            </a:r>
            <a:r>
              <a:rPr lang="en-US" altLang="zh-CN" dirty="0"/>
              <a:t>1+2+3+…</a:t>
            </a:r>
            <a:r>
              <a:rPr lang="zh-CN" altLang="en-US" dirty="0"/>
              <a:t>，即为</a:t>
            </a:r>
            <a:r>
              <a:rPr lang="en-US" altLang="zh-CN" dirty="0"/>
              <a:t>O(n^2)</a:t>
            </a:r>
            <a:r>
              <a:rPr lang="zh-CN" altLang="en-US" dirty="0"/>
              <a:t>；步骤②复杂度为</a:t>
            </a:r>
            <a:r>
              <a:rPr lang="en-US" altLang="zh-CN" dirty="0"/>
              <a:t>O(n)</a:t>
            </a:r>
            <a:r>
              <a:rPr lang="zh-CN" altLang="en-US" dirty="0"/>
              <a:t>。所以总的复杂度是</a:t>
            </a:r>
            <a:r>
              <a:rPr lang="en-US" altLang="zh-CN" dirty="0"/>
              <a:t>O(N^2)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快排有多种，最标准最老套的一种就是每次挑选第一个元素作为分界。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997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两种排序形成的树的形状相同！</a:t>
            </a:r>
            <a:endParaRPr lang="en-US" altLang="zh-CN" dirty="0"/>
          </a:p>
          <a:p>
            <a:r>
              <a:rPr lang="zh-CN" altLang="en-US" dirty="0"/>
              <a:t>在快排中，以</a:t>
            </a:r>
            <a:r>
              <a:rPr lang="en-US" altLang="zh-CN" dirty="0"/>
              <a:t>3</a:t>
            </a:r>
            <a:r>
              <a:rPr lang="zh-CN" altLang="en-US" dirty="0"/>
              <a:t>为分界的时候，其他每个元素都与</a:t>
            </a:r>
            <a:r>
              <a:rPr lang="en-US" altLang="zh-CN" dirty="0"/>
              <a:t>3</a:t>
            </a:r>
            <a:r>
              <a:rPr lang="zh-CN" altLang="en-US" dirty="0"/>
              <a:t>作了一次比较；</a:t>
            </a:r>
            <a:endParaRPr lang="en-US" altLang="zh-CN" dirty="0"/>
          </a:p>
          <a:p>
            <a:r>
              <a:rPr lang="zh-CN" altLang="en-US" dirty="0"/>
              <a:t>而在</a:t>
            </a:r>
            <a:r>
              <a:rPr lang="en-US" altLang="zh-CN" dirty="0"/>
              <a:t>BST</a:t>
            </a:r>
            <a:r>
              <a:rPr lang="zh-CN" altLang="en-US" dirty="0"/>
              <a:t>中，由于</a:t>
            </a:r>
            <a:r>
              <a:rPr lang="en-US" altLang="zh-CN" dirty="0"/>
              <a:t>3</a:t>
            </a:r>
            <a:r>
              <a:rPr lang="zh-CN" altLang="en-US" dirty="0"/>
              <a:t>是最先插入的元素，因此后面插入的每个元素都与</a:t>
            </a:r>
            <a:r>
              <a:rPr lang="en-US" altLang="zh-CN" dirty="0"/>
              <a:t>3</a:t>
            </a:r>
            <a:r>
              <a:rPr lang="zh-CN" altLang="en-US" dirty="0"/>
              <a:t>作了一次比较。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随机化的快速排序和随机化的</a:t>
            </a:r>
            <a:r>
              <a:rPr lang="en-US" altLang="zh-CN" dirty="0"/>
              <a:t>BST</a:t>
            </a:r>
            <a:r>
              <a:rPr lang="zh-CN" altLang="en-US" dirty="0"/>
              <a:t>排序本质上也是相同的。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435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353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在计算机科学中，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AVL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树是最先发明的自平衡二叉查找树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591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020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这里</a:t>
            </a:r>
            <a:r>
              <a:rPr lang="en-US" altLang="zh-CN" dirty="0"/>
              <a:t>AR</a:t>
            </a:r>
            <a:r>
              <a:rPr lang="zh-CN" altLang="en-US" dirty="0"/>
              <a:t>的高度</a:t>
            </a:r>
            <a:r>
              <a:rPr lang="en-US" altLang="zh-CN" dirty="0"/>
              <a:t>h-1</a:t>
            </a:r>
            <a:r>
              <a:rPr lang="zh-CN" altLang="en-US" dirty="0"/>
              <a:t>是确定的，</a:t>
            </a:r>
            <a:r>
              <a:rPr lang="en-US" altLang="zh-CN" dirty="0"/>
              <a:t>CL</a:t>
            </a:r>
            <a:r>
              <a:rPr lang="zh-CN" altLang="en-US" dirty="0"/>
              <a:t>的高度</a:t>
            </a:r>
            <a:r>
              <a:rPr lang="en-US" altLang="zh-CN" dirty="0"/>
              <a:t>h-2</a:t>
            </a:r>
            <a:r>
              <a:rPr lang="zh-CN" altLang="en-US" dirty="0"/>
              <a:t>也是确定的。</a:t>
            </a:r>
            <a:endParaRPr lang="en-US" altLang="zh-CN" dirty="0"/>
          </a:p>
          <a:p>
            <a:r>
              <a:rPr lang="en-US" altLang="zh-CN" dirty="0"/>
              <a:t>CR</a:t>
            </a:r>
            <a:r>
              <a:rPr lang="zh-CN" altLang="en-US" dirty="0"/>
              <a:t>的高度只能是</a:t>
            </a:r>
            <a:r>
              <a:rPr lang="en-US" altLang="zh-CN" dirty="0"/>
              <a:t>h-2</a:t>
            </a:r>
            <a:r>
              <a:rPr lang="zh-CN" altLang="en-US" dirty="0"/>
              <a:t>，不可能是</a:t>
            </a:r>
            <a:r>
              <a:rPr lang="en-US" altLang="zh-CN" dirty="0"/>
              <a:t>h-1</a:t>
            </a:r>
            <a:r>
              <a:rPr lang="zh-CN" altLang="en-US" dirty="0"/>
              <a:t>，否则</a:t>
            </a:r>
            <a:r>
              <a:rPr lang="en-US" altLang="zh-CN" dirty="0"/>
              <a:t>A</a:t>
            </a:r>
            <a:r>
              <a:rPr lang="zh-CN" altLang="en-US" dirty="0"/>
              <a:t>的</a:t>
            </a:r>
            <a:r>
              <a:rPr lang="en-US" altLang="zh-CN" dirty="0"/>
              <a:t>bf</a:t>
            </a:r>
            <a:r>
              <a:rPr lang="zh-CN" altLang="en-US" dirty="0"/>
              <a:t>已经是</a:t>
            </a:r>
            <a:r>
              <a:rPr lang="en-US" altLang="zh-CN" dirty="0"/>
              <a:t>2</a:t>
            </a:r>
            <a:r>
              <a:rPr lang="zh-CN" altLang="en-US" dirty="0"/>
              <a:t>了；不可能是</a:t>
            </a:r>
            <a:r>
              <a:rPr lang="en-US" altLang="zh-CN" dirty="0"/>
              <a:t>h-3</a:t>
            </a:r>
            <a:r>
              <a:rPr lang="zh-CN" altLang="en-US" dirty="0"/>
              <a:t>，否则在</a:t>
            </a:r>
            <a:r>
              <a:rPr lang="en-US" altLang="zh-CN" dirty="0"/>
              <a:t>CL</a:t>
            </a:r>
            <a:r>
              <a:rPr lang="zh-CN" altLang="en-US" dirty="0"/>
              <a:t>插入</a:t>
            </a:r>
            <a:r>
              <a:rPr lang="en-US" altLang="zh-CN" dirty="0"/>
              <a:t>x</a:t>
            </a:r>
            <a:r>
              <a:rPr lang="zh-CN" altLang="en-US" dirty="0"/>
              <a:t>，离</a:t>
            </a:r>
            <a:r>
              <a:rPr lang="en-US" altLang="zh-CN" dirty="0"/>
              <a:t>x</a:t>
            </a:r>
            <a:r>
              <a:rPr lang="zh-CN" altLang="en-US" dirty="0"/>
              <a:t>最近的失衡结点应该是</a:t>
            </a:r>
            <a:r>
              <a:rPr lang="en-US" altLang="zh-CN" dirty="0"/>
              <a:t>C</a:t>
            </a:r>
            <a:r>
              <a:rPr lang="zh-CN" altLang="en-US" dirty="0"/>
              <a:t>，</a:t>
            </a:r>
            <a:r>
              <a:rPr lang="en-US" altLang="zh-CN" dirty="0"/>
              <a:t>C</a:t>
            </a:r>
            <a:r>
              <a:rPr lang="zh-CN" altLang="en-US" dirty="0"/>
              <a:t>的</a:t>
            </a:r>
            <a:r>
              <a:rPr lang="en-US" altLang="zh-CN" dirty="0"/>
              <a:t>bf</a:t>
            </a:r>
            <a:r>
              <a:rPr lang="zh-CN" altLang="en-US" dirty="0"/>
              <a:t>是</a:t>
            </a:r>
            <a:r>
              <a:rPr lang="en-US" altLang="zh-CN" dirty="0"/>
              <a:t>2</a:t>
            </a:r>
            <a:r>
              <a:rPr lang="zh-CN" altLang="en-US" dirty="0"/>
              <a:t>，此时属于</a:t>
            </a:r>
            <a:r>
              <a:rPr lang="en-US" altLang="zh-CN" dirty="0"/>
              <a:t>LL</a:t>
            </a:r>
            <a:r>
              <a:rPr lang="zh-CN" altLang="en-US" dirty="0"/>
              <a:t>型。</a:t>
            </a:r>
            <a:endParaRPr lang="en-US" altLang="zh-CN" dirty="0"/>
          </a:p>
          <a:p>
            <a:r>
              <a:rPr lang="en-US" altLang="zh-CN" dirty="0"/>
              <a:t>BL</a:t>
            </a:r>
            <a:r>
              <a:rPr lang="zh-CN" altLang="en-US" dirty="0"/>
              <a:t>的高度只能是</a:t>
            </a:r>
            <a:r>
              <a:rPr lang="en-US" altLang="zh-CN" dirty="0"/>
              <a:t>h-1</a:t>
            </a:r>
            <a:r>
              <a:rPr lang="zh-CN" altLang="en-US" dirty="0"/>
              <a:t>，不可能是</a:t>
            </a:r>
            <a:r>
              <a:rPr lang="en-US" altLang="zh-CN" dirty="0"/>
              <a:t>h</a:t>
            </a:r>
            <a:r>
              <a:rPr lang="zh-CN" altLang="en-US" dirty="0"/>
              <a:t>，否则</a:t>
            </a:r>
            <a:r>
              <a:rPr lang="en-US" altLang="zh-CN" dirty="0"/>
              <a:t>A</a:t>
            </a:r>
            <a:r>
              <a:rPr lang="zh-CN" altLang="en-US" dirty="0"/>
              <a:t>的</a:t>
            </a:r>
            <a:r>
              <a:rPr lang="en-US" altLang="zh-CN" dirty="0"/>
              <a:t>bf</a:t>
            </a:r>
            <a:r>
              <a:rPr lang="zh-CN" altLang="en-US" dirty="0"/>
              <a:t>已经是</a:t>
            </a:r>
            <a:r>
              <a:rPr lang="en-US" altLang="zh-CN" dirty="0"/>
              <a:t>2</a:t>
            </a:r>
            <a:r>
              <a:rPr lang="zh-CN" altLang="en-US" dirty="0"/>
              <a:t>了；不可能是</a:t>
            </a:r>
            <a:r>
              <a:rPr lang="en-US" altLang="zh-CN" dirty="0"/>
              <a:t>h-2</a:t>
            </a:r>
            <a:r>
              <a:rPr lang="zh-CN" altLang="en-US" dirty="0"/>
              <a:t>，否则在</a:t>
            </a:r>
            <a:r>
              <a:rPr lang="en-US" altLang="zh-CN" dirty="0"/>
              <a:t>CL</a:t>
            </a:r>
            <a:r>
              <a:rPr lang="zh-CN" altLang="en-US" dirty="0"/>
              <a:t>插入</a:t>
            </a:r>
            <a:r>
              <a:rPr lang="en-US" altLang="zh-CN" dirty="0"/>
              <a:t>x</a:t>
            </a:r>
            <a:r>
              <a:rPr lang="zh-CN" altLang="en-US" dirty="0"/>
              <a:t>，离</a:t>
            </a:r>
            <a:r>
              <a:rPr lang="en-US" altLang="zh-CN" dirty="0"/>
              <a:t>x</a:t>
            </a:r>
            <a:r>
              <a:rPr lang="zh-CN" altLang="en-US" dirty="0"/>
              <a:t>最近的失衡结点应该是</a:t>
            </a:r>
            <a:r>
              <a:rPr lang="en-US" altLang="zh-CN" dirty="0"/>
              <a:t>B</a:t>
            </a:r>
            <a:r>
              <a:rPr lang="zh-CN" altLang="en-US" dirty="0"/>
              <a:t>，</a:t>
            </a:r>
            <a:r>
              <a:rPr lang="en-US" altLang="zh-CN" dirty="0"/>
              <a:t>B</a:t>
            </a:r>
            <a:r>
              <a:rPr lang="zh-CN" altLang="en-US" dirty="0"/>
              <a:t>的</a:t>
            </a:r>
            <a:r>
              <a:rPr lang="en-US" altLang="zh-CN" dirty="0"/>
              <a:t>bf</a:t>
            </a:r>
            <a:r>
              <a:rPr lang="zh-CN" altLang="en-US" dirty="0"/>
              <a:t>是</a:t>
            </a:r>
            <a:r>
              <a:rPr lang="en-US" altLang="zh-CN" dirty="0"/>
              <a:t>-2</a:t>
            </a:r>
            <a:r>
              <a:rPr lang="zh-CN" altLang="en-US" dirty="0"/>
              <a:t>，此时属于</a:t>
            </a:r>
            <a:r>
              <a:rPr lang="en-US" altLang="zh-CN" dirty="0"/>
              <a:t>RL</a:t>
            </a:r>
            <a:r>
              <a:rPr lang="zh-CN" altLang="en-US" dirty="0"/>
              <a:t>型。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当然，新结点除了在</a:t>
            </a:r>
            <a:r>
              <a:rPr lang="en-US" altLang="zh-CN" dirty="0"/>
              <a:t>CL</a:t>
            </a:r>
            <a:r>
              <a:rPr lang="zh-CN" altLang="en-US" dirty="0"/>
              <a:t>插入，也可以在</a:t>
            </a:r>
            <a:r>
              <a:rPr lang="en-US" altLang="zh-CN" dirty="0"/>
              <a:t>CR</a:t>
            </a:r>
            <a:r>
              <a:rPr lang="zh-CN" altLang="en-US" dirty="0"/>
              <a:t>插入，都是属于</a:t>
            </a:r>
            <a:r>
              <a:rPr lang="en-US" altLang="zh-CN" dirty="0"/>
              <a:t>LR</a:t>
            </a:r>
            <a:r>
              <a:rPr lang="zh-CN" altLang="en-US" dirty="0"/>
              <a:t>型。只不过这里演示的是在</a:t>
            </a:r>
            <a:r>
              <a:rPr lang="en-US" altLang="zh-CN" dirty="0"/>
              <a:t>CL</a:t>
            </a:r>
            <a:r>
              <a:rPr lang="zh-CN" altLang="en-US" dirty="0"/>
              <a:t>插入</a:t>
            </a:r>
            <a:r>
              <a:rPr lang="en-US" altLang="zh-CN" dirty="0"/>
              <a:t>x</a:t>
            </a:r>
            <a:r>
              <a:rPr lang="zh-CN" altLang="en-US" dirty="0"/>
              <a:t>，但是代码会体现在</a:t>
            </a:r>
            <a:r>
              <a:rPr lang="en-US" altLang="zh-CN" dirty="0"/>
              <a:t>CL</a:t>
            </a:r>
            <a:r>
              <a:rPr lang="zh-CN" altLang="en-US" dirty="0"/>
              <a:t>、</a:t>
            </a:r>
            <a:r>
              <a:rPr lang="en-US" altLang="zh-CN" dirty="0"/>
              <a:t>CR</a:t>
            </a:r>
            <a:r>
              <a:rPr lang="zh-CN" altLang="en-US" dirty="0"/>
              <a:t>插入的不同处理。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291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原来</a:t>
            </a:r>
            <a:r>
              <a:rPr lang="en-US" altLang="zh-CN" dirty="0"/>
              <a:t>A</a:t>
            </a:r>
            <a:r>
              <a:rPr lang="zh-CN" altLang="en-US" dirty="0"/>
              <a:t>是离</a:t>
            </a:r>
            <a:r>
              <a:rPr lang="en-US" altLang="zh-CN" dirty="0"/>
              <a:t>x</a:t>
            </a:r>
            <a:r>
              <a:rPr lang="zh-CN" altLang="en-US" dirty="0"/>
              <a:t>最近的失衡结点，所以</a:t>
            </a:r>
            <a:r>
              <a:rPr lang="en-US" altLang="zh-CN" dirty="0"/>
              <a:t>BL</a:t>
            </a:r>
            <a:r>
              <a:rPr lang="zh-CN" altLang="en-US" dirty="0"/>
              <a:t>的高度是</a:t>
            </a:r>
            <a:r>
              <a:rPr lang="en-US" altLang="zh-CN" dirty="0"/>
              <a:t>h-1</a:t>
            </a:r>
            <a:r>
              <a:rPr lang="zh-CN" altLang="en-US" dirty="0"/>
              <a:t>，</a:t>
            </a:r>
            <a:r>
              <a:rPr lang="en-US" altLang="zh-CN" dirty="0"/>
              <a:t>CR</a:t>
            </a:r>
            <a:r>
              <a:rPr lang="zh-CN" altLang="en-US" dirty="0"/>
              <a:t>的高度是</a:t>
            </a:r>
            <a:r>
              <a:rPr lang="en-US" altLang="zh-CN" dirty="0"/>
              <a:t>h-2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如果插入后变换前</a:t>
            </a:r>
            <a:r>
              <a:rPr lang="en-US" altLang="zh-CN" dirty="0"/>
              <a:t>c.bf</a:t>
            </a:r>
            <a:r>
              <a:rPr lang="zh-CN" altLang="en-US" dirty="0"/>
              <a:t>是</a:t>
            </a:r>
            <a:r>
              <a:rPr lang="en-US" altLang="zh-CN" dirty="0"/>
              <a:t>1</a:t>
            </a:r>
            <a:r>
              <a:rPr lang="zh-CN" altLang="en-US" dirty="0"/>
              <a:t>，说明是在</a:t>
            </a:r>
            <a:r>
              <a:rPr lang="en-US" altLang="zh-CN" sz="1200" dirty="0"/>
              <a:t>c</a:t>
            </a:r>
            <a:r>
              <a:rPr lang="zh-CN" altLang="en-US" sz="1200" dirty="0"/>
              <a:t>的左子树上插入结点 ，所以变换后  </a:t>
            </a:r>
            <a:r>
              <a:rPr lang="en-US" altLang="zh-CN" sz="1200" dirty="0"/>
              <a:t>a.bf=-1, b.bf=0</a:t>
            </a:r>
            <a:r>
              <a:rPr lang="zh-CN" altLang="en-US" sz="1200" dirty="0"/>
              <a:t>；</a:t>
            </a:r>
            <a:endParaRPr lang="en-US" altLang="zh-CN" sz="1200" dirty="0"/>
          </a:p>
          <a:p>
            <a:r>
              <a:rPr lang="zh-CN" altLang="en-US" sz="1200" dirty="0"/>
              <a:t>如果插入后变换前</a:t>
            </a:r>
            <a:r>
              <a:rPr lang="en-US" altLang="zh-CN" sz="1200" dirty="0"/>
              <a:t>c.bf</a:t>
            </a:r>
            <a:r>
              <a:rPr lang="zh-CN" altLang="en-US" sz="1200" dirty="0"/>
              <a:t>是</a:t>
            </a:r>
            <a:r>
              <a:rPr lang="en-US" altLang="zh-CN" sz="1200" dirty="0"/>
              <a:t>-1</a:t>
            </a:r>
            <a:r>
              <a:rPr lang="zh-CN" altLang="en-US" sz="1200" dirty="0"/>
              <a:t>，说明是在</a:t>
            </a:r>
            <a:r>
              <a:rPr lang="en-US" altLang="zh-CN" sz="1200" dirty="0"/>
              <a:t>c</a:t>
            </a:r>
            <a:r>
              <a:rPr lang="zh-CN" altLang="en-US" sz="1200" dirty="0"/>
              <a:t>的右子树上插入结点，所以变换后 </a:t>
            </a:r>
            <a:r>
              <a:rPr lang="en-US" altLang="zh-CN" sz="1200" dirty="0"/>
              <a:t>a.bf=0, b.bf=1</a:t>
            </a:r>
            <a:r>
              <a:rPr lang="zh-CN" altLang="en-US" sz="1200" dirty="0"/>
              <a:t>；</a:t>
            </a:r>
            <a:endParaRPr lang="en-US" altLang="zh-CN" sz="1200" dirty="0"/>
          </a:p>
          <a:p>
            <a:r>
              <a:rPr lang="zh-CN" altLang="en-US" sz="1200" dirty="0"/>
              <a:t>如果</a:t>
            </a:r>
            <a:r>
              <a:rPr lang="en-US" altLang="zh-CN" sz="1200" dirty="0"/>
              <a:t>c</a:t>
            </a:r>
            <a:r>
              <a:rPr lang="zh-CN" altLang="en-US" sz="1200" dirty="0"/>
              <a:t>本身是插入的结点，插入后变换前</a:t>
            </a:r>
            <a:r>
              <a:rPr lang="en-US" altLang="zh-CN" sz="1200" dirty="0"/>
              <a:t>c.bf=0</a:t>
            </a:r>
            <a:r>
              <a:rPr lang="zh-CN" altLang="en-US" sz="1200" dirty="0"/>
              <a:t>，说明原来</a:t>
            </a:r>
            <a:r>
              <a:rPr lang="en-US" altLang="zh-CN" sz="1200" dirty="0"/>
              <a:t>BL</a:t>
            </a:r>
            <a:r>
              <a:rPr lang="zh-CN" altLang="en-US" sz="1200" dirty="0"/>
              <a:t>、</a:t>
            </a:r>
            <a:r>
              <a:rPr lang="en-US" altLang="zh-CN" sz="1200" dirty="0"/>
              <a:t>CL</a:t>
            </a:r>
            <a:r>
              <a:rPr lang="zh-CN" altLang="en-US" sz="1200" dirty="0"/>
              <a:t>、</a:t>
            </a:r>
            <a:r>
              <a:rPr lang="en-US" altLang="zh-CN" sz="1200" dirty="0"/>
              <a:t>CR</a:t>
            </a:r>
            <a:r>
              <a:rPr lang="zh-CN" altLang="en-US" sz="1200" dirty="0"/>
              <a:t>、</a:t>
            </a:r>
            <a:r>
              <a:rPr lang="en-US" altLang="zh-CN" sz="1200" dirty="0"/>
              <a:t>AR</a:t>
            </a:r>
            <a:r>
              <a:rPr lang="zh-CN" altLang="en-US" sz="1200" dirty="0"/>
              <a:t>都不存在，所以变换后 </a:t>
            </a:r>
            <a:r>
              <a:rPr lang="en-US" altLang="zh-CN" sz="1200" dirty="0"/>
              <a:t>a.bf=0</a:t>
            </a:r>
            <a:r>
              <a:rPr lang="zh-CN" altLang="en-US" sz="1200" dirty="0"/>
              <a:t>，</a:t>
            </a:r>
            <a:r>
              <a:rPr lang="en-US" altLang="zh-CN" sz="1200" dirty="0"/>
              <a:t>b.bf=0</a:t>
            </a:r>
            <a:r>
              <a:rPr lang="zh-CN" altLang="en-US" sz="1200" dirty="0"/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703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不等式指的是中序遍历时各个子树</a:t>
            </a:r>
            <a:r>
              <a:rPr lang="en-US" altLang="zh-CN" dirty="0"/>
              <a:t>/</a:t>
            </a:r>
            <a:r>
              <a:rPr lang="zh-CN" altLang="en-US" dirty="0"/>
              <a:t>结点被访问的顺序。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189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反过来问，这是原问题的等价问题。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i="1" dirty="0">
                <a:solidFill>
                  <a:srgbClr val="008080"/>
                </a:solidFill>
              </a:rPr>
              <a:t>N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</a:t>
            </a:r>
            <a:r>
              <a:rPr lang="en-US" altLang="zh-CN" sz="1200" dirty="0">
                <a:solidFill>
                  <a:srgbClr val="008080"/>
                </a:solidFill>
              </a:rPr>
              <a:t> = </a:t>
            </a:r>
            <a:r>
              <a:rPr lang="en-US" altLang="zh-CN" sz="1200" i="1" dirty="0">
                <a:solidFill>
                  <a:srgbClr val="008080"/>
                </a:solidFill>
              </a:rPr>
              <a:t>N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h-1</a:t>
            </a:r>
            <a:r>
              <a:rPr lang="en-US" altLang="zh-CN" sz="1200" dirty="0">
                <a:solidFill>
                  <a:srgbClr val="008080"/>
                </a:solidFill>
              </a:rPr>
              <a:t> + </a:t>
            </a:r>
            <a:r>
              <a:rPr lang="en-US" altLang="zh-CN" sz="1200" i="1" dirty="0">
                <a:solidFill>
                  <a:srgbClr val="008080"/>
                </a:solidFill>
              </a:rPr>
              <a:t>N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h-2</a:t>
            </a:r>
            <a:r>
              <a:rPr lang="en-US" altLang="zh-CN" sz="1200" dirty="0">
                <a:solidFill>
                  <a:srgbClr val="008080"/>
                </a:solidFill>
              </a:rPr>
              <a:t> + 1</a:t>
            </a:r>
            <a:r>
              <a:rPr lang="zh-CN" altLang="en-US" sz="1200" dirty="0">
                <a:solidFill>
                  <a:srgbClr val="008080"/>
                </a:solidFill>
              </a:rPr>
              <a:t>，这是观察小规模数据得到的结论。比如：</a:t>
            </a:r>
            <a:r>
              <a:rPr lang="en-US" altLang="zh-CN" sz="1200" dirty="0">
                <a:solidFill>
                  <a:srgbClr val="008080"/>
                </a:solidFill>
              </a:rPr>
              <a:t>7=2+4+1</a:t>
            </a:r>
            <a:r>
              <a:rPr lang="zh-CN" altLang="en-US" sz="1200" dirty="0">
                <a:solidFill>
                  <a:srgbClr val="008080"/>
                </a:solidFill>
              </a:rPr>
              <a:t>。</a:t>
            </a:r>
            <a:endParaRPr lang="en-US" altLang="zh-CN" sz="1200" dirty="0">
              <a:solidFill>
                <a:srgbClr val="00808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i="1" dirty="0">
                <a:solidFill>
                  <a:srgbClr val="008080"/>
                </a:solidFill>
              </a:rPr>
              <a:t>N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</a:t>
            </a:r>
            <a:r>
              <a:rPr lang="en-US" altLang="zh-CN" sz="1200" dirty="0">
                <a:solidFill>
                  <a:srgbClr val="008080"/>
                </a:solidFill>
              </a:rPr>
              <a:t> = </a:t>
            </a:r>
            <a:r>
              <a:rPr lang="en-US" altLang="zh-CN" sz="1200" i="1" dirty="0">
                <a:solidFill>
                  <a:srgbClr val="008080"/>
                </a:solidFill>
              </a:rPr>
              <a:t>F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h+2</a:t>
            </a:r>
            <a:r>
              <a:rPr lang="en-US" altLang="zh-CN" sz="1200" dirty="0">
                <a:solidFill>
                  <a:srgbClr val="008080"/>
                </a:solidFill>
              </a:rPr>
              <a:t> – 1</a:t>
            </a:r>
            <a:r>
              <a:rPr lang="zh-CN" altLang="en-US" sz="1200" dirty="0">
                <a:solidFill>
                  <a:srgbClr val="008080"/>
                </a:solidFill>
              </a:rPr>
              <a:t>，其中</a:t>
            </a:r>
            <a:r>
              <a:rPr lang="en-US" altLang="zh-CN" sz="1200" i="1" dirty="0">
                <a:solidFill>
                  <a:srgbClr val="008080"/>
                </a:solidFill>
              </a:rPr>
              <a:t>F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h+2</a:t>
            </a:r>
            <a:r>
              <a:rPr lang="zh-CN" altLang="en-US" sz="1200" baseline="0" dirty="0">
                <a:solidFill>
                  <a:srgbClr val="008080"/>
                </a:solidFill>
              </a:rPr>
              <a:t>是斐波那契数列第</a:t>
            </a:r>
            <a:r>
              <a:rPr lang="en-US" altLang="zh-CN" sz="1200" baseline="0" dirty="0">
                <a:solidFill>
                  <a:srgbClr val="008080"/>
                </a:solidFill>
              </a:rPr>
              <a:t>h+2</a:t>
            </a:r>
            <a:r>
              <a:rPr lang="zh-CN" altLang="en-US" sz="1200" baseline="0" dirty="0">
                <a:solidFill>
                  <a:srgbClr val="008080"/>
                </a:solidFill>
              </a:rPr>
              <a:t>项。</a:t>
            </a:r>
            <a:endParaRPr lang="en-US" altLang="zh-CN" sz="1200" baseline="0" dirty="0">
              <a:solidFill>
                <a:srgbClr val="00808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baseline="0" dirty="0">
                <a:solidFill>
                  <a:srgbClr val="008080"/>
                </a:solidFill>
              </a:rPr>
              <a:t>用归纳法证明，很明显</a:t>
            </a:r>
            <a:r>
              <a:rPr lang="en-US" altLang="zh-CN" sz="1200" b="0" baseline="0" dirty="0">
                <a:solidFill>
                  <a:srgbClr val="008080"/>
                </a:solidFill>
              </a:rPr>
              <a:t>N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0</a:t>
            </a:r>
            <a:r>
              <a:rPr lang="en-US" altLang="zh-CN" sz="1200" b="0" baseline="0" dirty="0">
                <a:solidFill>
                  <a:srgbClr val="008080"/>
                </a:solidFill>
              </a:rPr>
              <a:t>=F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2</a:t>
            </a:r>
            <a:r>
              <a:rPr lang="en-US" altLang="zh-CN" sz="1200" baseline="0" dirty="0">
                <a:solidFill>
                  <a:srgbClr val="008080"/>
                </a:solidFill>
              </a:rPr>
              <a:t>-1=0</a:t>
            </a:r>
            <a:r>
              <a:rPr lang="zh-CN" altLang="en-US" sz="1200" baseline="0" dirty="0">
                <a:solidFill>
                  <a:srgbClr val="008080"/>
                </a:solidFill>
              </a:rPr>
              <a:t>。设</a:t>
            </a:r>
            <a:r>
              <a:rPr lang="en-US" altLang="zh-CN" sz="1200" i="1" dirty="0">
                <a:solidFill>
                  <a:srgbClr val="008080"/>
                </a:solidFill>
              </a:rPr>
              <a:t>N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</a:t>
            </a:r>
            <a:r>
              <a:rPr lang="en-US" altLang="zh-CN" sz="1200" dirty="0">
                <a:solidFill>
                  <a:srgbClr val="008080"/>
                </a:solidFill>
              </a:rPr>
              <a:t> = </a:t>
            </a:r>
            <a:r>
              <a:rPr lang="en-US" altLang="zh-CN" sz="1200" i="1" dirty="0">
                <a:solidFill>
                  <a:srgbClr val="008080"/>
                </a:solidFill>
              </a:rPr>
              <a:t>F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h+2</a:t>
            </a:r>
            <a:r>
              <a:rPr lang="en-US" altLang="zh-CN" sz="1200" dirty="0">
                <a:solidFill>
                  <a:srgbClr val="008080"/>
                </a:solidFill>
              </a:rPr>
              <a:t> – 1</a:t>
            </a:r>
            <a:r>
              <a:rPr lang="zh-CN" altLang="en-US" sz="1200" b="0" baseline="0" dirty="0">
                <a:solidFill>
                  <a:srgbClr val="008080"/>
                </a:solidFill>
              </a:rPr>
              <a:t>成立，则</a:t>
            </a:r>
            <a:r>
              <a:rPr lang="en-US" altLang="zh-CN" sz="1200" i="1" dirty="0">
                <a:solidFill>
                  <a:srgbClr val="008080"/>
                </a:solidFill>
              </a:rPr>
              <a:t>N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h+1</a:t>
            </a:r>
            <a:r>
              <a:rPr lang="en-US" altLang="zh-CN" sz="1200" dirty="0">
                <a:solidFill>
                  <a:srgbClr val="008080"/>
                </a:solidFill>
              </a:rPr>
              <a:t> = </a:t>
            </a:r>
            <a:r>
              <a:rPr lang="en-US" altLang="zh-CN" sz="1200" i="0" dirty="0">
                <a:solidFill>
                  <a:srgbClr val="008080"/>
                </a:solidFill>
              </a:rPr>
              <a:t>N</a:t>
            </a:r>
            <a:r>
              <a:rPr lang="en-US" altLang="zh-CN" sz="1200" i="0" baseline="-25000" dirty="0">
                <a:solidFill>
                  <a:srgbClr val="008080"/>
                </a:solidFill>
              </a:rPr>
              <a:t>h</a:t>
            </a:r>
            <a:r>
              <a:rPr lang="en-US" altLang="zh-CN" sz="1200" i="0" dirty="0">
                <a:solidFill>
                  <a:srgbClr val="008080"/>
                </a:solidFill>
              </a:rPr>
              <a:t>+N</a:t>
            </a:r>
            <a:r>
              <a:rPr lang="en-US" altLang="zh-CN" sz="1200" i="0" baseline="-25000" dirty="0">
                <a:solidFill>
                  <a:srgbClr val="008080"/>
                </a:solidFill>
              </a:rPr>
              <a:t>h-1</a:t>
            </a:r>
            <a:r>
              <a:rPr lang="en-US" altLang="zh-CN" sz="1200" i="0" dirty="0">
                <a:solidFill>
                  <a:srgbClr val="008080"/>
                </a:solidFill>
              </a:rPr>
              <a:t>+1=(</a:t>
            </a:r>
            <a:r>
              <a:rPr lang="en-US" altLang="zh-CN" sz="1200" i="1" dirty="0">
                <a:solidFill>
                  <a:srgbClr val="008080"/>
                </a:solidFill>
              </a:rPr>
              <a:t>F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h+2</a:t>
            </a:r>
            <a:r>
              <a:rPr lang="en-US" altLang="zh-CN" sz="1200" dirty="0">
                <a:solidFill>
                  <a:srgbClr val="008080"/>
                </a:solidFill>
              </a:rPr>
              <a:t> – 1)+(</a:t>
            </a:r>
            <a:r>
              <a:rPr lang="en-US" altLang="zh-CN" sz="1200" i="1" dirty="0">
                <a:solidFill>
                  <a:srgbClr val="008080"/>
                </a:solidFill>
              </a:rPr>
              <a:t>F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h+1</a:t>
            </a:r>
            <a:r>
              <a:rPr lang="en-US" altLang="zh-CN" sz="1200" dirty="0">
                <a:solidFill>
                  <a:srgbClr val="008080"/>
                </a:solidFill>
              </a:rPr>
              <a:t> – 1)+1=</a:t>
            </a:r>
            <a:r>
              <a:rPr lang="en-US" altLang="zh-CN" sz="1200" i="1" dirty="0">
                <a:solidFill>
                  <a:srgbClr val="008080"/>
                </a:solidFill>
              </a:rPr>
              <a:t>F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h+2</a:t>
            </a:r>
            <a:r>
              <a:rPr lang="en-US" altLang="zh-CN" sz="1200" dirty="0">
                <a:solidFill>
                  <a:srgbClr val="008080"/>
                </a:solidFill>
              </a:rPr>
              <a:t> +</a:t>
            </a:r>
            <a:r>
              <a:rPr lang="en-US" altLang="zh-CN" sz="1200" i="1" dirty="0">
                <a:solidFill>
                  <a:srgbClr val="008080"/>
                </a:solidFill>
              </a:rPr>
              <a:t>F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h+1</a:t>
            </a:r>
            <a:r>
              <a:rPr lang="en-US" altLang="zh-CN" sz="1200" dirty="0">
                <a:solidFill>
                  <a:srgbClr val="008080"/>
                </a:solidFill>
              </a:rPr>
              <a:t> -1=</a:t>
            </a:r>
            <a:r>
              <a:rPr lang="en-US" altLang="zh-CN" sz="1200" i="1" dirty="0">
                <a:solidFill>
                  <a:srgbClr val="008080"/>
                </a:solidFill>
              </a:rPr>
              <a:t>F</a:t>
            </a:r>
            <a:r>
              <a:rPr lang="en-US" altLang="zh-CN" sz="1200" baseline="-25000" dirty="0">
                <a:solidFill>
                  <a:srgbClr val="008080"/>
                </a:solidFill>
              </a:rPr>
              <a:t>h+3</a:t>
            </a:r>
            <a:r>
              <a:rPr lang="en-US" altLang="zh-CN" sz="1200" dirty="0">
                <a:solidFill>
                  <a:srgbClr val="008080"/>
                </a:solidFill>
              </a:rPr>
              <a:t> -1</a:t>
            </a:r>
            <a:r>
              <a:rPr lang="zh-CN" altLang="en-US" sz="1200" dirty="0">
                <a:solidFill>
                  <a:srgbClr val="008080"/>
                </a:solidFill>
              </a:rPr>
              <a:t>。</a:t>
            </a:r>
            <a:endParaRPr lang="en-US" altLang="zh-CN" sz="1200" b="0" i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690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上述推导用到</a:t>
            </a:r>
            <a:r>
              <a:rPr lang="zh-CN" altLang="en-US"/>
              <a:t>了斐波那契的通项公式。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900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BEB446D-6E92-4A23-9A00-4749740F04C2}" type="slidenum">
              <a:rPr lang="en-US" altLang="zh-CN"/>
              <a:pPr/>
              <a:t>‹#›</a:t>
            </a:fld>
            <a:endParaRPr lang="en-US" altLang="zh-CN"/>
          </a:p>
        </p:txBody>
      </p:sp>
      <p:grpSp>
        <p:nvGrpSpPr>
          <p:cNvPr id="46088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46089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0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1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2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3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4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5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6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7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8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9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0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1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2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3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4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5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6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7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8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9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0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1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2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3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4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5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6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7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8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9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6120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AC9154-C5C2-4752-B185-BAE9E1CFCBC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88614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7953EB-B9F1-4A3A-8B3A-16917AD2F31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5456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43F0C5-DC66-4521-AB9F-CE472EC38E4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3191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5DF83-5BEB-4025-982B-CB750D6898D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5637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E224A7-B857-4439-8057-E1DFF05EFE5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63738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DD6E48-C459-4AFB-99FB-CB9E9333EEA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825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97C364-AB72-4A58-BF10-A4449107736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7932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6B4AA6-2E81-4FF2-82F7-783E05C9867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42174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5285B-65C5-47D9-A993-74598F90039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1990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19E06-4189-444C-B5BB-41574CC8D0C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92075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150938" y="125413"/>
            <a:ext cx="7804150" cy="60071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48921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zh-CN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zh-CN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7F42304-7E8A-477D-BA14-1F720815D101}" type="slidenum">
              <a:rPr lang="en-US" altLang="zh-CN"/>
              <a:pPr/>
              <a:t>‹#›</a:t>
            </a:fld>
            <a:endParaRPr lang="en-US" altLang="zh-CN"/>
          </a:p>
        </p:txBody>
      </p:sp>
      <p:grpSp>
        <p:nvGrpSpPr>
          <p:cNvPr id="45064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4506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ea typeface="+mn-ea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ea typeface="+mn-ea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4.xml"/><Relationship Id="rId5" Type="http://schemas.openxmlformats.org/officeDocument/2006/relationships/slide" Target="slide53.xml"/><Relationship Id="rId4" Type="http://schemas.openxmlformats.org/officeDocument/2006/relationships/audio" Target="../media/audio2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56.xml"/><Relationship Id="rId4" Type="http://schemas.openxmlformats.org/officeDocument/2006/relationships/slide" Target="slide5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5.png"/><Relationship Id="rId7" Type="http://schemas.openxmlformats.org/officeDocument/2006/relationships/customXml" Target="../ink/ink2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customXml" Target="../ink/ink1.xml"/><Relationship Id="rId4" Type="http://schemas.microsoft.com/office/2007/relationships/hdphoto" Target="../media/hdphoto1.wdp"/><Relationship Id="rId9" Type="http://schemas.openxmlformats.org/officeDocument/2006/relationships/slide" Target="slide4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5.png"/><Relationship Id="rId7" Type="http://schemas.openxmlformats.org/officeDocument/2006/relationships/customXml" Target="../ink/ink4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customXml" Target="../ink/ink3.xml"/><Relationship Id="rId4" Type="http://schemas.microsoft.com/office/2007/relationships/hdphoto" Target="../media/hdphoto1.wdp"/><Relationship Id="rId9" Type="http://schemas.openxmlformats.org/officeDocument/2006/relationships/slide" Target="slide4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6.png"/><Relationship Id="rId7" Type="http://schemas.openxmlformats.org/officeDocument/2006/relationships/customXml" Target="../ink/ink5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slide" Target="slide43.xml"/><Relationship Id="rId5" Type="http://schemas.openxmlformats.org/officeDocument/2006/relationships/image" Target="../media/image7.png"/><Relationship Id="rId10" Type="http://schemas.openxmlformats.org/officeDocument/2006/relationships/image" Target="../media/image11.emf"/><Relationship Id="rId4" Type="http://schemas.microsoft.com/office/2007/relationships/hdphoto" Target="../media/hdphoto2.wdp"/><Relationship Id="rId9" Type="http://schemas.openxmlformats.org/officeDocument/2006/relationships/customXml" Target="../ink/ink6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6.png"/><Relationship Id="rId7" Type="http://schemas.openxmlformats.org/officeDocument/2006/relationships/customXml" Target="../ink/ink7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slide" Target="slide43.xml"/><Relationship Id="rId5" Type="http://schemas.openxmlformats.org/officeDocument/2006/relationships/image" Target="../media/image7.png"/><Relationship Id="rId10" Type="http://schemas.openxmlformats.org/officeDocument/2006/relationships/image" Target="../media/image13.emf"/><Relationship Id="rId4" Type="http://schemas.microsoft.com/office/2007/relationships/hdphoto" Target="../media/hdphoto2.wdp"/><Relationship Id="rId9" Type="http://schemas.openxmlformats.org/officeDocument/2006/relationships/customXml" Target="../ink/ink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二叉排序树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东莞中学 方东跃</a:t>
            </a:r>
          </a:p>
        </p:txBody>
      </p:sp>
    </p:spTree>
    <p:extLst>
      <p:ext uri="{BB962C8B-B14F-4D97-AF65-F5344CB8AC3E}">
        <p14:creationId xmlns:p14="http://schemas.microsoft.com/office/powerpoint/2010/main" val="3664882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250825" y="987425"/>
            <a:ext cx="203613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36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1. </a:t>
            </a:r>
            <a:r>
              <a:rPr kumimoji="1" lang="zh-CN" altLang="en-US" sz="36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定义：</a:t>
            </a: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107950" y="1663700"/>
            <a:ext cx="8918575" cy="121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indent="817200">
              <a:lnSpc>
                <a:spcPct val="120000"/>
              </a:lnSpc>
            </a:pP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二叉排序树</a:t>
            </a:r>
            <a:r>
              <a:rPr kumimoji="1" lang="en-US" altLang="zh-CN" sz="3200" b="1" dirty="0">
                <a:latin typeface="Times New Roman" pitchFamily="18" charset="0"/>
                <a:ea typeface="楷体_GB2312" pitchFamily="49" charset="-122"/>
              </a:rPr>
              <a:t>(</a:t>
            </a:r>
            <a:r>
              <a:rPr kumimoji="1" lang="zh-CN" altLang="en-US" sz="32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二叉搜索树</a:t>
            </a: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或</a:t>
            </a:r>
            <a:r>
              <a:rPr kumimoji="1" lang="zh-CN" altLang="en-US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二叉查找树</a:t>
            </a:r>
            <a:r>
              <a:rPr kumimoji="1" lang="en-US" altLang="zh-CN" sz="3200" b="1" dirty="0">
                <a:latin typeface="Times New Roman" pitchFamily="18" charset="0"/>
                <a:ea typeface="楷体_GB2312" pitchFamily="49" charset="-122"/>
              </a:rPr>
              <a:t>) </a:t>
            </a:r>
            <a:r>
              <a:rPr kumimoji="1" lang="zh-CN" altLang="en-US" sz="3200" b="1" dirty="0">
                <a:solidFill>
                  <a:srgbClr val="003366"/>
                </a:solidFill>
                <a:latin typeface="Times New Roman" pitchFamily="18" charset="0"/>
                <a:ea typeface="楷体_GB2312" pitchFamily="49" charset="-122"/>
              </a:rPr>
              <a:t>或者是一棵空树；或者是具有如下特性的二叉树：</a:t>
            </a:r>
          </a:p>
        </p:txBody>
      </p:sp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683568" y="3003901"/>
            <a:ext cx="812693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/>
              <a:t>①</a:t>
            </a:r>
            <a:r>
              <a:rPr lang="zh-CN" altLang="en-US" sz="3200" dirty="0"/>
              <a:t> 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若它的左子树不空，则左子树上</a:t>
            </a:r>
            <a:r>
              <a:rPr kumimoji="1" lang="zh-CN" altLang="en-US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所有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结点</a:t>
            </a:r>
            <a:endParaRPr kumimoji="1" lang="en-US" altLang="zh-CN" sz="3200" dirty="0">
              <a:latin typeface="Times New Roman" pitchFamily="18" charset="0"/>
              <a:ea typeface="楷体_GB2312" pitchFamily="49" charset="-122"/>
            </a:endParaRPr>
          </a:p>
          <a:p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     的值</a:t>
            </a:r>
            <a:r>
              <a:rPr kumimoji="1" lang="zh-CN" altLang="en-US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均小于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根结点的值；</a:t>
            </a: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683568" y="5380165"/>
            <a:ext cx="8100023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③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 它的左、右子树</a:t>
            </a:r>
            <a:r>
              <a:rPr kumimoji="1" lang="zh-CN" altLang="en-US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也都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分别</a:t>
            </a:r>
            <a:r>
              <a:rPr kumimoji="1" lang="zh-CN" altLang="en-US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是二叉排序树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。</a:t>
            </a:r>
            <a:endParaRPr kumimoji="1" lang="zh-CN" altLang="en-US" sz="3200" dirty="0">
              <a:latin typeface="Times New Roman" pitchFamily="18" charset="0"/>
            </a:endParaRP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83568" y="4138157"/>
            <a:ext cx="8126933" cy="1224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② 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若它的右子树不空，则右子树上</a:t>
            </a:r>
            <a:r>
              <a:rPr kumimoji="1" lang="zh-CN" altLang="en-US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所有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结点</a:t>
            </a:r>
            <a:endParaRPr kumimoji="1" lang="en-US" altLang="zh-CN" sz="3200" dirty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15000"/>
              </a:lnSpc>
            </a:pPr>
            <a:r>
              <a:rPr kumimoji="1" lang="en-US" altLang="zh-CN" sz="3200" dirty="0">
                <a:latin typeface="Times New Roman" pitchFamily="18" charset="0"/>
                <a:ea typeface="楷体_GB2312" pitchFamily="49" charset="-122"/>
              </a:rPr>
              <a:t>     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的值</a:t>
            </a:r>
            <a:r>
              <a:rPr kumimoji="1" lang="zh-CN" altLang="en-US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均大于等于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根结点的值；</a:t>
            </a:r>
            <a:endParaRPr kumimoji="1" lang="zh-CN" altLang="en-US" sz="3200" dirty="0">
              <a:latin typeface="Times New Roman" pitchFamily="18" charset="0"/>
            </a:endParaRP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1676400" y="76200"/>
            <a:ext cx="5562600" cy="6858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kumimoji="1" lang="zh-CN" altLang="en-US" sz="4400" b="1" dirty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幼圆" pitchFamily="49" charset="-122"/>
              </a:rPr>
              <a:t>二叉排序树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utoUpdateAnimBg="0"/>
      <p:bldP spid="59396" grpId="0" autoUpdateAnimBg="0"/>
      <p:bldP spid="59394" grpId="0"/>
      <p:bldP spid="59397" grpId="0"/>
      <p:bldP spid="593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2"/>
          <p:cNvGrpSpPr>
            <a:grpSpLocks/>
          </p:cNvGrpSpPr>
          <p:nvPr/>
        </p:nvGrpSpPr>
        <p:grpSpPr bwMode="auto">
          <a:xfrm>
            <a:off x="381000" y="381000"/>
            <a:ext cx="7848600" cy="4572000"/>
            <a:chOff x="240" y="240"/>
            <a:chExt cx="4944" cy="2880"/>
          </a:xfrm>
        </p:grpSpPr>
        <p:sp>
          <p:nvSpPr>
            <p:cNvPr id="60419" name="Oval 3"/>
            <p:cNvSpPr>
              <a:spLocks noChangeArrowheads="1"/>
            </p:cNvSpPr>
            <p:nvPr/>
          </p:nvSpPr>
          <p:spPr bwMode="auto">
            <a:xfrm>
              <a:off x="2640" y="240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>
                  <a:latin typeface="Times New Roman" pitchFamily="18" charset="0"/>
                </a:rPr>
                <a:t>50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0420" name="Oval 4"/>
            <p:cNvSpPr>
              <a:spLocks noChangeArrowheads="1"/>
            </p:cNvSpPr>
            <p:nvPr/>
          </p:nvSpPr>
          <p:spPr bwMode="auto">
            <a:xfrm>
              <a:off x="1632" y="816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>
                  <a:latin typeface="Times New Roman" pitchFamily="18" charset="0"/>
                </a:rPr>
                <a:t>30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0421" name="Oval 5"/>
            <p:cNvSpPr>
              <a:spLocks noChangeArrowheads="1"/>
            </p:cNvSpPr>
            <p:nvPr/>
          </p:nvSpPr>
          <p:spPr bwMode="auto">
            <a:xfrm>
              <a:off x="3744" y="816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>
                  <a:latin typeface="Times New Roman" pitchFamily="18" charset="0"/>
                </a:rPr>
                <a:t>80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0422" name="Oval 6"/>
            <p:cNvSpPr>
              <a:spLocks noChangeArrowheads="1"/>
            </p:cNvSpPr>
            <p:nvPr/>
          </p:nvSpPr>
          <p:spPr bwMode="auto">
            <a:xfrm>
              <a:off x="672" y="1392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>
                  <a:latin typeface="Times New Roman" pitchFamily="18" charset="0"/>
                </a:rPr>
                <a:t>20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0423" name="Oval 7"/>
            <p:cNvSpPr>
              <a:spLocks noChangeArrowheads="1"/>
            </p:cNvSpPr>
            <p:nvPr/>
          </p:nvSpPr>
          <p:spPr bwMode="auto">
            <a:xfrm>
              <a:off x="4704" y="1392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>
                  <a:latin typeface="Times New Roman" pitchFamily="18" charset="0"/>
                </a:rPr>
                <a:t>90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0424" name="Oval 8"/>
            <p:cNvSpPr>
              <a:spLocks noChangeArrowheads="1"/>
            </p:cNvSpPr>
            <p:nvPr/>
          </p:nvSpPr>
          <p:spPr bwMode="auto">
            <a:xfrm>
              <a:off x="240" y="2112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>
                  <a:latin typeface="Times New Roman" pitchFamily="18" charset="0"/>
                </a:rPr>
                <a:t>10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0425" name="Oval 9"/>
            <p:cNvSpPr>
              <a:spLocks noChangeArrowheads="1"/>
            </p:cNvSpPr>
            <p:nvPr/>
          </p:nvSpPr>
          <p:spPr bwMode="auto">
            <a:xfrm>
              <a:off x="4080" y="2112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>
                  <a:latin typeface="Times New Roman" pitchFamily="18" charset="0"/>
                </a:rPr>
                <a:t>85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0426" name="Oval 10"/>
            <p:cNvSpPr>
              <a:spLocks noChangeArrowheads="1"/>
            </p:cNvSpPr>
            <p:nvPr/>
          </p:nvSpPr>
          <p:spPr bwMode="auto">
            <a:xfrm>
              <a:off x="2640" y="1392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>
                  <a:latin typeface="Times New Roman" pitchFamily="18" charset="0"/>
                </a:rPr>
                <a:t>40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0427" name="Oval 11"/>
            <p:cNvSpPr>
              <a:spLocks noChangeArrowheads="1"/>
            </p:cNvSpPr>
            <p:nvPr/>
          </p:nvSpPr>
          <p:spPr bwMode="auto">
            <a:xfrm>
              <a:off x="2064" y="2112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>
                  <a:latin typeface="Times New Roman" pitchFamily="18" charset="0"/>
                </a:rPr>
                <a:t>35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0428" name="Oval 12"/>
            <p:cNvSpPr>
              <a:spLocks noChangeArrowheads="1"/>
            </p:cNvSpPr>
            <p:nvPr/>
          </p:nvSpPr>
          <p:spPr bwMode="auto">
            <a:xfrm>
              <a:off x="1152" y="2112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>
                  <a:latin typeface="Times New Roman" pitchFamily="18" charset="0"/>
                </a:rPr>
                <a:t>25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0429" name="Oval 13"/>
            <p:cNvSpPr>
              <a:spLocks noChangeArrowheads="1"/>
            </p:cNvSpPr>
            <p:nvPr/>
          </p:nvSpPr>
          <p:spPr bwMode="auto">
            <a:xfrm>
              <a:off x="768" y="2736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>
                  <a:latin typeface="Times New Roman" pitchFamily="18" charset="0"/>
                </a:rPr>
                <a:t>23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0430" name="Oval 14"/>
            <p:cNvSpPr>
              <a:spLocks noChangeArrowheads="1"/>
            </p:cNvSpPr>
            <p:nvPr/>
          </p:nvSpPr>
          <p:spPr bwMode="auto">
            <a:xfrm>
              <a:off x="4704" y="2736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>
                  <a:latin typeface="Times New Roman" pitchFamily="18" charset="0"/>
                </a:rPr>
                <a:t>88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0431" name="Line 15"/>
            <p:cNvSpPr>
              <a:spLocks noChangeShapeType="1"/>
            </p:cNvSpPr>
            <p:nvPr/>
          </p:nvSpPr>
          <p:spPr bwMode="auto">
            <a:xfrm flipH="1">
              <a:off x="2064" y="528"/>
              <a:ext cx="576" cy="33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2" name="Line 16"/>
            <p:cNvSpPr>
              <a:spLocks noChangeShapeType="1"/>
            </p:cNvSpPr>
            <p:nvPr/>
          </p:nvSpPr>
          <p:spPr bwMode="auto">
            <a:xfrm flipH="1">
              <a:off x="1104" y="1104"/>
              <a:ext cx="528" cy="33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3" name="Line 17"/>
            <p:cNvSpPr>
              <a:spLocks noChangeShapeType="1"/>
            </p:cNvSpPr>
            <p:nvPr/>
          </p:nvSpPr>
          <p:spPr bwMode="auto">
            <a:xfrm>
              <a:off x="3072" y="528"/>
              <a:ext cx="720" cy="33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4" name="Line 18"/>
            <p:cNvSpPr>
              <a:spLocks noChangeShapeType="1"/>
            </p:cNvSpPr>
            <p:nvPr/>
          </p:nvSpPr>
          <p:spPr bwMode="auto">
            <a:xfrm>
              <a:off x="2064" y="1104"/>
              <a:ext cx="624" cy="384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5" name="Line 19"/>
            <p:cNvSpPr>
              <a:spLocks noChangeShapeType="1"/>
            </p:cNvSpPr>
            <p:nvPr/>
          </p:nvSpPr>
          <p:spPr bwMode="auto">
            <a:xfrm flipH="1">
              <a:off x="480" y="1728"/>
              <a:ext cx="288" cy="384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6" name="Line 20"/>
            <p:cNvSpPr>
              <a:spLocks noChangeShapeType="1"/>
            </p:cNvSpPr>
            <p:nvPr/>
          </p:nvSpPr>
          <p:spPr bwMode="auto">
            <a:xfrm>
              <a:off x="1026" y="1728"/>
              <a:ext cx="336" cy="384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7" name="Line 21"/>
            <p:cNvSpPr>
              <a:spLocks noChangeShapeType="1"/>
            </p:cNvSpPr>
            <p:nvPr/>
          </p:nvSpPr>
          <p:spPr bwMode="auto">
            <a:xfrm flipH="1">
              <a:off x="1008" y="2496"/>
              <a:ext cx="288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8" name="Line 22"/>
            <p:cNvSpPr>
              <a:spLocks noChangeShapeType="1"/>
            </p:cNvSpPr>
            <p:nvPr/>
          </p:nvSpPr>
          <p:spPr bwMode="auto">
            <a:xfrm flipH="1">
              <a:off x="2304" y="1728"/>
              <a:ext cx="384" cy="384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9" name="Line 23"/>
            <p:cNvSpPr>
              <a:spLocks noChangeShapeType="1"/>
            </p:cNvSpPr>
            <p:nvPr/>
          </p:nvSpPr>
          <p:spPr bwMode="auto">
            <a:xfrm>
              <a:off x="4224" y="1104"/>
              <a:ext cx="528" cy="33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40" name="Line 24"/>
            <p:cNvSpPr>
              <a:spLocks noChangeShapeType="1"/>
            </p:cNvSpPr>
            <p:nvPr/>
          </p:nvSpPr>
          <p:spPr bwMode="auto">
            <a:xfrm flipH="1">
              <a:off x="4464" y="1776"/>
              <a:ext cx="336" cy="384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41" name="Line 25"/>
            <p:cNvSpPr>
              <a:spLocks noChangeShapeType="1"/>
            </p:cNvSpPr>
            <p:nvPr/>
          </p:nvSpPr>
          <p:spPr bwMode="auto">
            <a:xfrm>
              <a:off x="4416" y="2448"/>
              <a:ext cx="432" cy="28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0442" name="Text Box 26"/>
          <p:cNvSpPr txBox="1">
            <a:spLocks noChangeArrowheads="1"/>
          </p:cNvSpPr>
          <p:nvPr/>
        </p:nvSpPr>
        <p:spPr bwMode="auto">
          <a:xfrm>
            <a:off x="457200" y="152400"/>
            <a:ext cx="14906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4400" b="1">
                <a:latin typeface="Times New Roman" pitchFamily="18" charset="0"/>
                <a:ea typeface="隶书" pitchFamily="49" charset="-122"/>
              </a:rPr>
              <a:t>例如</a:t>
            </a:r>
            <a:r>
              <a:rPr kumimoji="1" lang="en-US" altLang="zh-CN" sz="4400" b="1">
                <a:latin typeface="Times New Roman" pitchFamily="18" charset="0"/>
                <a:ea typeface="隶书" pitchFamily="49" charset="-122"/>
              </a:rPr>
              <a:t>:</a:t>
            </a:r>
            <a:endParaRPr kumimoji="1" lang="en-US" altLang="zh-CN" sz="2400">
              <a:latin typeface="Times New Roman" pitchFamily="18" charset="0"/>
            </a:endParaRPr>
          </a:p>
        </p:txBody>
      </p:sp>
      <p:sp>
        <p:nvSpPr>
          <p:cNvPr id="60443" name="Text Box 27"/>
          <p:cNvSpPr txBox="1">
            <a:spLocks noChangeArrowheads="1"/>
          </p:cNvSpPr>
          <p:nvPr/>
        </p:nvSpPr>
        <p:spPr bwMode="auto">
          <a:xfrm>
            <a:off x="3182938" y="4648200"/>
            <a:ext cx="3751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4000" b="1">
                <a:solidFill>
                  <a:srgbClr val="9900FF"/>
                </a:solidFill>
                <a:latin typeface="Times New Roman" pitchFamily="18" charset="0"/>
                <a:ea typeface="楷体_GB2312" pitchFamily="49" charset="-122"/>
              </a:rPr>
              <a:t>是二叉排序树。</a:t>
            </a:r>
            <a:endParaRPr kumimoji="1" lang="zh-CN" altLang="en-US" sz="3600">
              <a:solidFill>
                <a:srgbClr val="9900FF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pSp>
        <p:nvGrpSpPr>
          <p:cNvPr id="60444" name="Group 28"/>
          <p:cNvGrpSpPr>
            <a:grpSpLocks/>
          </p:cNvGrpSpPr>
          <p:nvPr/>
        </p:nvGrpSpPr>
        <p:grpSpPr bwMode="auto">
          <a:xfrm>
            <a:off x="4876800" y="2667000"/>
            <a:ext cx="1295400" cy="1295400"/>
            <a:chOff x="3072" y="1680"/>
            <a:chExt cx="816" cy="816"/>
          </a:xfrm>
        </p:grpSpPr>
        <p:sp>
          <p:nvSpPr>
            <p:cNvPr id="60445" name="Line 29"/>
            <p:cNvSpPr>
              <a:spLocks noChangeShapeType="1"/>
            </p:cNvSpPr>
            <p:nvPr/>
          </p:nvSpPr>
          <p:spPr bwMode="auto">
            <a:xfrm>
              <a:off x="3072" y="1680"/>
              <a:ext cx="480" cy="480"/>
            </a:xfrm>
            <a:prstGeom prst="line">
              <a:avLst/>
            </a:prstGeom>
            <a:noFill/>
            <a:ln w="38100">
              <a:solidFill>
                <a:srgbClr val="0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46" name="Oval 30"/>
            <p:cNvSpPr>
              <a:spLocks noChangeArrowheads="1"/>
            </p:cNvSpPr>
            <p:nvPr/>
          </p:nvSpPr>
          <p:spPr bwMode="auto">
            <a:xfrm>
              <a:off x="3408" y="2160"/>
              <a:ext cx="480" cy="336"/>
            </a:xfrm>
            <a:prstGeom prst="ellipse">
              <a:avLst/>
            </a:prstGeom>
            <a:solidFill>
              <a:srgbClr val="CCFFFF"/>
            </a:solidFill>
            <a:ln w="38100">
              <a:solidFill>
                <a:srgbClr val="00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 b="1">
                  <a:solidFill>
                    <a:srgbClr val="993300"/>
                  </a:solidFill>
                  <a:latin typeface="Times New Roman" pitchFamily="18" charset="0"/>
                </a:rPr>
                <a:t>66</a:t>
              </a:r>
              <a:endParaRPr kumimoji="1" lang="en-US" altLang="zh-CN" sz="2400">
                <a:solidFill>
                  <a:srgbClr val="993300"/>
                </a:solidFill>
                <a:latin typeface="Times New Roman" pitchFamily="18" charset="0"/>
              </a:endParaRPr>
            </a:p>
          </p:txBody>
        </p:sp>
      </p:grpSp>
      <p:sp>
        <p:nvSpPr>
          <p:cNvPr id="60447" name="Text Box 31"/>
          <p:cNvSpPr txBox="1">
            <a:spLocks noChangeArrowheads="1"/>
          </p:cNvSpPr>
          <p:nvPr/>
        </p:nvSpPr>
        <p:spPr bwMode="auto">
          <a:xfrm>
            <a:off x="2351088" y="4419600"/>
            <a:ext cx="9493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6000" b="1">
                <a:solidFill>
                  <a:srgbClr val="336600"/>
                </a:solidFill>
                <a:latin typeface="Times New Roman" pitchFamily="18" charset="0"/>
                <a:ea typeface="隶书" pitchFamily="49" charset="-122"/>
              </a:rPr>
              <a:t>不</a:t>
            </a:r>
            <a:endParaRPr kumimoji="1" lang="zh-CN" altLang="en-US" sz="6000">
              <a:solidFill>
                <a:srgbClr val="336600"/>
              </a:solidFill>
              <a:latin typeface="Times New Roman" pitchFamily="18" charset="0"/>
              <a:ea typeface="隶书" pitchFamily="49" charset="-122"/>
            </a:endParaRPr>
          </a:p>
        </p:txBody>
      </p:sp>
      <p:sp>
        <p:nvSpPr>
          <p:cNvPr id="60448" name="Text Box 32"/>
          <p:cNvSpPr txBox="1">
            <a:spLocks noChangeArrowheads="1"/>
          </p:cNvSpPr>
          <p:nvPr/>
        </p:nvSpPr>
        <p:spPr bwMode="auto">
          <a:xfrm>
            <a:off x="381000" y="5681669"/>
            <a:ext cx="8839200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2800" b="1" dirty="0">
                <a:solidFill>
                  <a:srgbClr val="000099"/>
                </a:solidFill>
                <a:latin typeface="宋体" charset="-122"/>
                <a:ea typeface="楷体_GB2312" pitchFamily="49" charset="-122"/>
              </a:rPr>
              <a:t>对</a:t>
            </a:r>
            <a:r>
              <a:rPr kumimoji="1" lang="zh-CN" altLang="en-US" sz="28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二叉排序树进行中序遍历，得到一个有序序列。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0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60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42" grpId="0" autoUpdateAnimBg="0"/>
      <p:bldP spid="60443" grpId="0" autoUpdateAnimBg="0"/>
      <p:bldP spid="60447" grpId="0" autoUpdateAnimBg="0"/>
      <p:bldP spid="6044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179512" y="2362200"/>
            <a:ext cx="82089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eaLnBrk="0" hangingPunct="0">
              <a:lnSpc>
                <a:spcPct val="115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kumimoji="1" lang="zh-CN" altLang="en-US" sz="3600" b="1" dirty="0">
                <a:latin typeface="Times New Roman" pitchFamily="18" charset="0"/>
                <a:ea typeface="楷体_GB2312" pitchFamily="49" charset="-122"/>
              </a:rPr>
              <a:t>① 若给定值</a:t>
            </a:r>
            <a:r>
              <a:rPr kumimoji="1" lang="zh-CN" altLang="en-US" sz="36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等于</a:t>
            </a:r>
            <a:r>
              <a:rPr kumimoji="1" lang="zh-CN" altLang="en-US" sz="3600" b="1" dirty="0">
                <a:latin typeface="Times New Roman" pitchFamily="18" charset="0"/>
                <a:ea typeface="楷体_GB2312" pitchFamily="49" charset="-122"/>
              </a:rPr>
              <a:t>根结点的关键字，则</a:t>
            </a:r>
            <a:endParaRPr kumimoji="1" lang="en-US" altLang="zh-CN" sz="3600" b="1" dirty="0">
              <a:latin typeface="Times New Roman" pitchFamily="18" charset="0"/>
              <a:ea typeface="楷体_GB2312" pitchFamily="49" charset="-122"/>
            </a:endParaRPr>
          </a:p>
          <a:p>
            <a:pPr marL="342900" eaLnBrk="0" hangingPunct="0">
              <a:lnSpc>
                <a:spcPct val="115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kumimoji="1" lang="zh-CN" altLang="en-US" sz="3600" b="1" dirty="0">
                <a:latin typeface="Times New Roman" pitchFamily="18" charset="0"/>
                <a:ea typeface="楷体_GB2312" pitchFamily="49" charset="-122"/>
              </a:rPr>
              <a:t>     查找成功；</a:t>
            </a:r>
          </a:p>
          <a:p>
            <a:pPr marL="342900" eaLnBrk="0" hangingPunct="0">
              <a:lnSpc>
                <a:spcPct val="115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kumimoji="1" lang="zh-CN" altLang="en-US" sz="3600" b="1" dirty="0">
                <a:latin typeface="Times New Roman" pitchFamily="18" charset="0"/>
                <a:ea typeface="楷体_GB2312" pitchFamily="49" charset="-122"/>
              </a:rPr>
              <a:t>② 若给定值</a:t>
            </a:r>
            <a:r>
              <a:rPr kumimoji="1" lang="zh-CN" altLang="en-US" sz="36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小于</a:t>
            </a:r>
            <a:r>
              <a:rPr kumimoji="1" lang="zh-CN" altLang="en-US" sz="3600" b="1" dirty="0">
                <a:latin typeface="Times New Roman" pitchFamily="18" charset="0"/>
                <a:ea typeface="楷体_GB2312" pitchFamily="49" charset="-122"/>
              </a:rPr>
              <a:t>根结点的关键字，则</a:t>
            </a:r>
            <a:endParaRPr kumimoji="1" lang="en-US" altLang="zh-CN" sz="3600" b="1" dirty="0">
              <a:latin typeface="Times New Roman" pitchFamily="18" charset="0"/>
              <a:ea typeface="楷体_GB2312" pitchFamily="49" charset="-122"/>
            </a:endParaRPr>
          </a:p>
          <a:p>
            <a:pPr marL="342900" eaLnBrk="0" hangingPunct="0">
              <a:lnSpc>
                <a:spcPct val="115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kumimoji="1" lang="zh-CN" altLang="en-US" sz="3600" b="1" dirty="0">
                <a:latin typeface="Times New Roman" pitchFamily="18" charset="0"/>
                <a:ea typeface="楷体_GB2312" pitchFamily="49" charset="-122"/>
              </a:rPr>
              <a:t>     继续在左子树上进行查找；</a:t>
            </a:r>
          </a:p>
          <a:p>
            <a:pPr marL="342900" eaLnBrk="0" hangingPunct="0">
              <a:lnSpc>
                <a:spcPct val="115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kumimoji="1" lang="zh-CN" altLang="en-US" sz="3600" b="1" dirty="0">
                <a:latin typeface="Times New Roman" pitchFamily="18" charset="0"/>
                <a:ea typeface="楷体_GB2312" pitchFamily="49" charset="-122"/>
              </a:rPr>
              <a:t>③ 若给定值</a:t>
            </a:r>
            <a:r>
              <a:rPr kumimoji="1" lang="zh-CN" altLang="en-US" sz="36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大于</a:t>
            </a:r>
            <a:r>
              <a:rPr kumimoji="1" lang="zh-CN" altLang="en-US" sz="3600" b="1" dirty="0">
                <a:latin typeface="Times New Roman" pitchFamily="18" charset="0"/>
                <a:ea typeface="楷体_GB2312" pitchFamily="49" charset="-122"/>
              </a:rPr>
              <a:t>根结点的关键字，则</a:t>
            </a:r>
            <a:endParaRPr kumimoji="1" lang="en-US" altLang="zh-CN" sz="3600" b="1" dirty="0">
              <a:latin typeface="Times New Roman" pitchFamily="18" charset="0"/>
              <a:ea typeface="楷体_GB2312" pitchFamily="49" charset="-122"/>
            </a:endParaRPr>
          </a:p>
          <a:p>
            <a:pPr marL="342900" eaLnBrk="0" hangingPunct="0">
              <a:lnSpc>
                <a:spcPct val="115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kumimoji="1" lang="zh-CN" altLang="en-US" sz="3600" b="1" dirty="0">
                <a:latin typeface="Times New Roman" pitchFamily="18" charset="0"/>
                <a:ea typeface="楷体_GB2312" pitchFamily="49" charset="-122"/>
              </a:rPr>
              <a:t>     继续在右子树上进行查找。</a:t>
            </a:r>
            <a:endParaRPr kumimoji="1" lang="zh-CN" altLang="en-US" sz="3200" b="1" dirty="0">
              <a:latin typeface="Times New Roman" pitchFamily="18" charset="0"/>
            </a:endParaRP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533400" y="1720850"/>
            <a:ext cx="15744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600" b="1" dirty="0">
                <a:latin typeface="Times New Roman" pitchFamily="18" charset="0"/>
                <a:ea typeface="楷体_GB2312" pitchFamily="49" charset="-122"/>
              </a:rPr>
              <a:t>否则：</a:t>
            </a:r>
            <a:endParaRPr kumimoji="1" lang="zh-CN" altLang="en-US" sz="2400" b="1" dirty="0">
              <a:latin typeface="Times New Roman" pitchFamily="18" charset="0"/>
            </a:endParaRP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577850" y="1085850"/>
            <a:ext cx="7524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600" b="1" dirty="0">
                <a:latin typeface="Times New Roman" pitchFamily="18" charset="0"/>
                <a:ea typeface="楷体_GB2312" pitchFamily="49" charset="-122"/>
              </a:rPr>
              <a:t>若二叉排序树</a:t>
            </a:r>
            <a:r>
              <a:rPr kumimoji="1" lang="zh-CN" altLang="en-US" sz="36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为空</a:t>
            </a:r>
            <a:r>
              <a:rPr kumimoji="1" lang="zh-CN" altLang="en-US" sz="3600" b="1" dirty="0">
                <a:latin typeface="Times New Roman" pitchFamily="18" charset="0"/>
                <a:ea typeface="楷体_GB2312" pitchFamily="49" charset="-122"/>
              </a:rPr>
              <a:t>，则查找不成功；</a:t>
            </a:r>
            <a:endParaRPr kumimoji="1" lang="zh-CN" altLang="en-US" sz="2000" b="1" dirty="0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533400" y="76200"/>
            <a:ext cx="7423150" cy="77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</a:pPr>
            <a:r>
              <a:rPr kumimoji="1" lang="en-US" altLang="zh-CN" sz="44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2. </a:t>
            </a:r>
            <a:r>
              <a:rPr kumimoji="1" lang="zh-CN" altLang="en-US" sz="44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二叉排序树的查找算法：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614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uiExpand="1" build="p" autoUpdateAnimBg="0"/>
      <p:bldP spid="61443" grpId="0" autoUpdateAnimBg="0"/>
      <p:bldP spid="6144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/>
          <p:cNvGrpSpPr>
            <a:grpSpLocks/>
          </p:cNvGrpSpPr>
          <p:nvPr/>
        </p:nvGrpSpPr>
        <p:grpSpPr bwMode="auto">
          <a:xfrm>
            <a:off x="1600200" y="1066800"/>
            <a:ext cx="6324600" cy="3429000"/>
            <a:chOff x="1008" y="672"/>
            <a:chExt cx="3984" cy="2160"/>
          </a:xfrm>
        </p:grpSpPr>
        <p:sp>
          <p:nvSpPr>
            <p:cNvPr id="62467" name="Oval 3"/>
            <p:cNvSpPr>
              <a:spLocks noChangeArrowheads="1"/>
            </p:cNvSpPr>
            <p:nvPr/>
          </p:nvSpPr>
          <p:spPr bwMode="auto">
            <a:xfrm>
              <a:off x="2640" y="672"/>
              <a:ext cx="432" cy="336"/>
            </a:xfrm>
            <a:prstGeom prst="ellipse">
              <a:avLst/>
            </a:prstGeom>
            <a:noFill/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50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2468" name="Oval 4"/>
            <p:cNvSpPr>
              <a:spLocks noChangeArrowheads="1"/>
            </p:cNvSpPr>
            <p:nvPr/>
          </p:nvSpPr>
          <p:spPr bwMode="auto">
            <a:xfrm>
              <a:off x="1728" y="1008"/>
              <a:ext cx="432" cy="336"/>
            </a:xfrm>
            <a:prstGeom prst="ellipse">
              <a:avLst/>
            </a:prstGeom>
            <a:noFill/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30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2469" name="Oval 5"/>
            <p:cNvSpPr>
              <a:spLocks noChangeArrowheads="1"/>
            </p:cNvSpPr>
            <p:nvPr/>
          </p:nvSpPr>
          <p:spPr bwMode="auto">
            <a:xfrm>
              <a:off x="3552" y="1008"/>
              <a:ext cx="432" cy="336"/>
            </a:xfrm>
            <a:prstGeom prst="ellipse">
              <a:avLst/>
            </a:prstGeom>
            <a:noFill/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80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2470" name="Oval 6"/>
            <p:cNvSpPr>
              <a:spLocks noChangeArrowheads="1"/>
            </p:cNvSpPr>
            <p:nvPr/>
          </p:nvSpPr>
          <p:spPr bwMode="auto">
            <a:xfrm>
              <a:off x="1008" y="1440"/>
              <a:ext cx="432" cy="336"/>
            </a:xfrm>
            <a:prstGeom prst="ellipse">
              <a:avLst/>
            </a:prstGeom>
            <a:noFill/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20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2471" name="Oval 7"/>
            <p:cNvSpPr>
              <a:spLocks noChangeArrowheads="1"/>
            </p:cNvSpPr>
            <p:nvPr/>
          </p:nvSpPr>
          <p:spPr bwMode="auto">
            <a:xfrm>
              <a:off x="4272" y="1440"/>
              <a:ext cx="432" cy="336"/>
            </a:xfrm>
            <a:prstGeom prst="ellipse">
              <a:avLst/>
            </a:prstGeom>
            <a:noFill/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90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2472" name="Oval 8"/>
            <p:cNvSpPr>
              <a:spLocks noChangeArrowheads="1"/>
            </p:cNvSpPr>
            <p:nvPr/>
          </p:nvSpPr>
          <p:spPr bwMode="auto">
            <a:xfrm>
              <a:off x="3744" y="1968"/>
              <a:ext cx="432" cy="336"/>
            </a:xfrm>
            <a:prstGeom prst="ellipse">
              <a:avLst/>
            </a:prstGeom>
            <a:noFill/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85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2473" name="Oval 9"/>
            <p:cNvSpPr>
              <a:spLocks noChangeArrowheads="1"/>
            </p:cNvSpPr>
            <p:nvPr/>
          </p:nvSpPr>
          <p:spPr bwMode="auto">
            <a:xfrm>
              <a:off x="2448" y="1440"/>
              <a:ext cx="432" cy="336"/>
            </a:xfrm>
            <a:prstGeom prst="ellipse">
              <a:avLst/>
            </a:prstGeom>
            <a:noFill/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40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2474" name="Oval 10"/>
            <p:cNvSpPr>
              <a:spLocks noChangeArrowheads="1"/>
            </p:cNvSpPr>
            <p:nvPr/>
          </p:nvSpPr>
          <p:spPr bwMode="auto">
            <a:xfrm>
              <a:off x="1872" y="1968"/>
              <a:ext cx="432" cy="336"/>
            </a:xfrm>
            <a:prstGeom prst="ellipse">
              <a:avLst/>
            </a:prstGeom>
            <a:noFill/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35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2475" name="Oval 11"/>
            <p:cNvSpPr>
              <a:spLocks noChangeArrowheads="1"/>
            </p:cNvSpPr>
            <p:nvPr/>
          </p:nvSpPr>
          <p:spPr bwMode="auto">
            <a:xfrm>
              <a:off x="4560" y="2496"/>
              <a:ext cx="432" cy="336"/>
            </a:xfrm>
            <a:prstGeom prst="ellipse">
              <a:avLst/>
            </a:prstGeom>
            <a:noFill/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88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2476" name="Line 12"/>
            <p:cNvSpPr>
              <a:spLocks noChangeShapeType="1"/>
            </p:cNvSpPr>
            <p:nvPr/>
          </p:nvSpPr>
          <p:spPr bwMode="auto">
            <a:xfrm flipH="1">
              <a:off x="2112" y="864"/>
              <a:ext cx="528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77" name="Line 13"/>
            <p:cNvSpPr>
              <a:spLocks noChangeShapeType="1"/>
            </p:cNvSpPr>
            <p:nvPr/>
          </p:nvSpPr>
          <p:spPr bwMode="auto">
            <a:xfrm flipH="1">
              <a:off x="1392" y="1296"/>
              <a:ext cx="336" cy="19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78" name="Line 14"/>
            <p:cNvSpPr>
              <a:spLocks noChangeShapeType="1"/>
            </p:cNvSpPr>
            <p:nvPr/>
          </p:nvSpPr>
          <p:spPr bwMode="auto">
            <a:xfrm>
              <a:off x="3072" y="864"/>
              <a:ext cx="480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79" name="Line 15"/>
            <p:cNvSpPr>
              <a:spLocks noChangeShapeType="1"/>
            </p:cNvSpPr>
            <p:nvPr/>
          </p:nvSpPr>
          <p:spPr bwMode="auto">
            <a:xfrm>
              <a:off x="2112" y="1248"/>
              <a:ext cx="384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80" name="Line 16"/>
            <p:cNvSpPr>
              <a:spLocks noChangeShapeType="1"/>
            </p:cNvSpPr>
            <p:nvPr/>
          </p:nvSpPr>
          <p:spPr bwMode="auto">
            <a:xfrm flipH="1">
              <a:off x="2160" y="1728"/>
              <a:ext cx="336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81" name="Line 17"/>
            <p:cNvSpPr>
              <a:spLocks noChangeShapeType="1"/>
            </p:cNvSpPr>
            <p:nvPr/>
          </p:nvSpPr>
          <p:spPr bwMode="auto">
            <a:xfrm>
              <a:off x="3936" y="1296"/>
              <a:ext cx="384" cy="19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82" name="Line 18"/>
            <p:cNvSpPr>
              <a:spLocks noChangeShapeType="1"/>
            </p:cNvSpPr>
            <p:nvPr/>
          </p:nvSpPr>
          <p:spPr bwMode="auto">
            <a:xfrm flipH="1">
              <a:off x="4032" y="1728"/>
              <a:ext cx="384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83" name="Line 19"/>
            <p:cNvSpPr>
              <a:spLocks noChangeShapeType="1"/>
            </p:cNvSpPr>
            <p:nvPr/>
          </p:nvSpPr>
          <p:spPr bwMode="auto">
            <a:xfrm>
              <a:off x="4128" y="2256"/>
              <a:ext cx="480" cy="28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84" name="Oval 20"/>
            <p:cNvSpPr>
              <a:spLocks noChangeArrowheads="1"/>
            </p:cNvSpPr>
            <p:nvPr/>
          </p:nvSpPr>
          <p:spPr bwMode="auto">
            <a:xfrm>
              <a:off x="1248" y="2496"/>
              <a:ext cx="432" cy="336"/>
            </a:xfrm>
            <a:prstGeom prst="ellipse">
              <a:avLst/>
            </a:prstGeom>
            <a:noFill/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32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2485" name="Line 21"/>
            <p:cNvSpPr>
              <a:spLocks noChangeShapeType="1"/>
            </p:cNvSpPr>
            <p:nvPr/>
          </p:nvSpPr>
          <p:spPr bwMode="auto">
            <a:xfrm flipH="1">
              <a:off x="1536" y="2208"/>
              <a:ext cx="384" cy="28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2486" name="Text Box 22"/>
          <p:cNvSpPr txBox="1">
            <a:spLocks noChangeArrowheads="1"/>
          </p:cNvSpPr>
          <p:nvPr/>
        </p:nvSpPr>
        <p:spPr bwMode="auto">
          <a:xfrm>
            <a:off x="498475" y="249238"/>
            <a:ext cx="1250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600">
                <a:solidFill>
                  <a:schemeClr val="tx2"/>
                </a:solidFill>
                <a:latin typeface="Times New Roman" pitchFamily="18" charset="0"/>
                <a:ea typeface="隶书" pitchFamily="49" charset="-122"/>
              </a:rPr>
              <a:t>例如</a:t>
            </a:r>
            <a:r>
              <a:rPr kumimoji="1" lang="en-US" altLang="zh-CN" sz="3600" b="1">
                <a:solidFill>
                  <a:schemeClr val="tx2"/>
                </a:solidFill>
                <a:latin typeface="Times New Roman" pitchFamily="18" charset="0"/>
                <a:ea typeface="隶书" pitchFamily="49" charset="-122"/>
              </a:rPr>
              <a:t>:</a:t>
            </a:r>
            <a:endParaRPr kumimoji="1" lang="en-US" altLang="zh-CN" sz="3600" b="1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62487" name="Text Box 23"/>
          <p:cNvSpPr txBox="1">
            <a:spLocks noChangeArrowheads="1"/>
          </p:cNvSpPr>
          <p:nvPr/>
        </p:nvSpPr>
        <p:spPr bwMode="auto">
          <a:xfrm>
            <a:off x="1676400" y="228600"/>
            <a:ext cx="2470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600">
                <a:solidFill>
                  <a:schemeClr val="tx2"/>
                </a:solidFill>
                <a:latin typeface="Times New Roman" pitchFamily="18" charset="0"/>
                <a:ea typeface="隶书" pitchFamily="49" charset="-122"/>
              </a:rPr>
              <a:t>二叉排序树</a:t>
            </a:r>
            <a:endParaRPr kumimoji="1" lang="zh-CN" altLang="en-US" sz="2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62488" name="Freeform 24"/>
          <p:cNvSpPr>
            <a:spLocks/>
          </p:cNvSpPr>
          <p:nvPr/>
        </p:nvSpPr>
        <p:spPr bwMode="auto">
          <a:xfrm>
            <a:off x="4495800" y="304800"/>
            <a:ext cx="1066800" cy="762000"/>
          </a:xfrm>
          <a:custGeom>
            <a:avLst/>
            <a:gdLst>
              <a:gd name="T0" fmla="*/ 672 w 672"/>
              <a:gd name="T1" fmla="*/ 0 h 480"/>
              <a:gd name="T2" fmla="*/ 192 w 672"/>
              <a:gd name="T3" fmla="*/ 240 h 480"/>
              <a:gd name="T4" fmla="*/ 480 w 672"/>
              <a:gd name="T5" fmla="*/ 240 h 480"/>
              <a:gd name="T6" fmla="*/ 0 w 672"/>
              <a:gd name="T7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2" h="480">
                <a:moveTo>
                  <a:pt x="672" y="0"/>
                </a:moveTo>
                <a:cubicBezTo>
                  <a:pt x="448" y="100"/>
                  <a:pt x="224" y="200"/>
                  <a:pt x="192" y="240"/>
                </a:cubicBezTo>
                <a:cubicBezTo>
                  <a:pt x="160" y="280"/>
                  <a:pt x="512" y="200"/>
                  <a:pt x="480" y="240"/>
                </a:cubicBezTo>
                <a:cubicBezTo>
                  <a:pt x="448" y="280"/>
                  <a:pt x="224" y="380"/>
                  <a:pt x="0" y="480"/>
                </a:cubicBezTo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489" name="Text Box 25"/>
          <p:cNvSpPr txBox="1">
            <a:spLocks noChangeArrowheads="1"/>
          </p:cNvSpPr>
          <p:nvPr/>
        </p:nvSpPr>
        <p:spPr bwMode="auto">
          <a:xfrm>
            <a:off x="762000" y="4876800"/>
            <a:ext cx="2470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600">
                <a:latin typeface="Times New Roman" pitchFamily="18" charset="0"/>
                <a:ea typeface="隶书" pitchFamily="49" charset="-122"/>
              </a:rPr>
              <a:t>查找关键字</a:t>
            </a:r>
            <a:endParaRPr kumimoji="1" lang="zh-CN" altLang="en-US" sz="2400">
              <a:latin typeface="Times New Roman" pitchFamily="18" charset="0"/>
            </a:endParaRPr>
          </a:p>
        </p:txBody>
      </p:sp>
      <p:sp>
        <p:nvSpPr>
          <p:cNvPr id="62490" name="Text Box 26"/>
          <p:cNvSpPr txBox="1">
            <a:spLocks noChangeArrowheads="1"/>
          </p:cNvSpPr>
          <p:nvPr/>
        </p:nvSpPr>
        <p:spPr bwMode="auto">
          <a:xfrm>
            <a:off x="1447800" y="5667375"/>
            <a:ext cx="1244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3600" b="1">
                <a:solidFill>
                  <a:srgbClr val="CC0066"/>
                </a:solidFill>
                <a:latin typeface="Times New Roman" pitchFamily="18" charset="0"/>
                <a:ea typeface="隶书" pitchFamily="49" charset="-122"/>
              </a:rPr>
              <a:t>= 50 ,</a:t>
            </a:r>
            <a:endParaRPr kumimoji="1" lang="en-US" altLang="zh-CN" sz="2400">
              <a:solidFill>
                <a:srgbClr val="CC0066"/>
              </a:solidFill>
              <a:latin typeface="Times New Roman" pitchFamily="18" charset="0"/>
            </a:endParaRPr>
          </a:p>
        </p:txBody>
      </p:sp>
      <p:sp>
        <p:nvSpPr>
          <p:cNvPr id="62491" name="Oval 27"/>
          <p:cNvSpPr>
            <a:spLocks noChangeArrowheads="1"/>
          </p:cNvSpPr>
          <p:nvPr/>
        </p:nvSpPr>
        <p:spPr bwMode="auto">
          <a:xfrm>
            <a:off x="4191000" y="1066800"/>
            <a:ext cx="685800" cy="533400"/>
          </a:xfrm>
          <a:prstGeom prst="ellipse">
            <a:avLst/>
          </a:prstGeom>
          <a:solidFill>
            <a:srgbClr val="FFFFCC"/>
          </a:solidFill>
          <a:ln w="25400" cap="sq">
            <a:solidFill>
              <a:srgbClr val="80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3600" b="1">
                <a:solidFill>
                  <a:srgbClr val="990033"/>
                </a:solidFill>
                <a:latin typeface="Times New Roman" pitchFamily="18" charset="0"/>
              </a:rPr>
              <a:t>50</a:t>
            </a:r>
            <a:endParaRPr kumimoji="1" lang="en-US" altLang="zh-CN" sz="2400">
              <a:latin typeface="Times New Roman" pitchFamily="18" charset="0"/>
            </a:endParaRPr>
          </a:p>
        </p:txBody>
      </p:sp>
      <p:sp useBgFill="1">
        <p:nvSpPr>
          <p:cNvPr id="62492" name="Oval 28"/>
          <p:cNvSpPr>
            <a:spLocks noChangeArrowheads="1"/>
          </p:cNvSpPr>
          <p:nvPr/>
        </p:nvSpPr>
        <p:spPr bwMode="auto">
          <a:xfrm>
            <a:off x="4191000" y="1066800"/>
            <a:ext cx="685800" cy="533400"/>
          </a:xfrm>
          <a:prstGeom prst="ellipse">
            <a:avLst/>
          </a:prstGeom>
          <a:ln w="25400" cap="sq">
            <a:solidFill>
              <a:srgbClr val="80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3600">
                <a:solidFill>
                  <a:srgbClr val="990033"/>
                </a:solidFill>
                <a:latin typeface="Times New Roman" pitchFamily="18" charset="0"/>
              </a:rPr>
              <a:t>50</a:t>
            </a:r>
            <a:endParaRPr kumimoji="1" lang="en-US" altLang="zh-CN" sz="2400">
              <a:latin typeface="Times New Roman" pitchFamily="18" charset="0"/>
            </a:endParaRPr>
          </a:p>
        </p:txBody>
      </p:sp>
      <p:sp>
        <p:nvSpPr>
          <p:cNvPr id="62493" name="Text Box 29"/>
          <p:cNvSpPr txBox="1">
            <a:spLocks noChangeArrowheads="1"/>
          </p:cNvSpPr>
          <p:nvPr/>
        </p:nvSpPr>
        <p:spPr bwMode="auto">
          <a:xfrm>
            <a:off x="2955925" y="5683250"/>
            <a:ext cx="869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3600" b="1">
                <a:solidFill>
                  <a:srgbClr val="000099"/>
                </a:solidFill>
                <a:latin typeface="Times New Roman" pitchFamily="18" charset="0"/>
              </a:rPr>
              <a:t>35 ,</a:t>
            </a:r>
            <a:endParaRPr kumimoji="1" lang="en-US" altLang="zh-CN" sz="360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62494" name="Oval 30"/>
          <p:cNvSpPr>
            <a:spLocks noChangeArrowheads="1"/>
          </p:cNvSpPr>
          <p:nvPr/>
        </p:nvSpPr>
        <p:spPr bwMode="auto">
          <a:xfrm>
            <a:off x="4191000" y="1066800"/>
            <a:ext cx="685800" cy="533400"/>
          </a:xfrm>
          <a:prstGeom prst="ellipse">
            <a:avLst/>
          </a:prstGeom>
          <a:solidFill>
            <a:srgbClr val="CCFFFF"/>
          </a:solidFill>
          <a:ln w="1905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3600">
                <a:solidFill>
                  <a:srgbClr val="990033"/>
                </a:solidFill>
                <a:latin typeface="Times New Roman" pitchFamily="18" charset="0"/>
              </a:rPr>
              <a:t>50</a:t>
            </a:r>
            <a:endParaRPr kumimoji="1" lang="en-US" altLang="zh-CN" sz="2400">
              <a:latin typeface="Times New Roman" pitchFamily="18" charset="0"/>
            </a:endParaRPr>
          </a:p>
        </p:txBody>
      </p:sp>
      <p:sp>
        <p:nvSpPr>
          <p:cNvPr id="62495" name="Line 31"/>
          <p:cNvSpPr>
            <a:spLocks noChangeShapeType="1"/>
          </p:cNvSpPr>
          <p:nvPr/>
        </p:nvSpPr>
        <p:spPr bwMode="auto">
          <a:xfrm flipH="1">
            <a:off x="3429000" y="1524000"/>
            <a:ext cx="838200" cy="381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496" name="Line 32"/>
          <p:cNvSpPr>
            <a:spLocks noChangeShapeType="1"/>
          </p:cNvSpPr>
          <p:nvPr/>
        </p:nvSpPr>
        <p:spPr bwMode="auto">
          <a:xfrm>
            <a:off x="3276600" y="2057400"/>
            <a:ext cx="609600" cy="381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497" name="Line 33"/>
          <p:cNvSpPr>
            <a:spLocks noChangeShapeType="1"/>
          </p:cNvSpPr>
          <p:nvPr/>
        </p:nvSpPr>
        <p:spPr bwMode="auto">
          <a:xfrm flipH="1">
            <a:off x="3505200" y="2819400"/>
            <a:ext cx="533400" cy="381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498" name="Oval 34"/>
          <p:cNvSpPr>
            <a:spLocks noChangeArrowheads="1"/>
          </p:cNvSpPr>
          <p:nvPr/>
        </p:nvSpPr>
        <p:spPr bwMode="auto">
          <a:xfrm>
            <a:off x="2743200" y="1600200"/>
            <a:ext cx="685800" cy="533400"/>
          </a:xfrm>
          <a:prstGeom prst="ellipse">
            <a:avLst/>
          </a:prstGeom>
          <a:solidFill>
            <a:srgbClr val="CCFFFF"/>
          </a:solidFill>
          <a:ln w="2540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3600">
                <a:solidFill>
                  <a:srgbClr val="990033"/>
                </a:solidFill>
                <a:latin typeface="Times New Roman" pitchFamily="18" charset="0"/>
              </a:rPr>
              <a:t>30</a:t>
            </a:r>
            <a:endParaRPr kumimoji="1" lang="en-US" altLang="zh-CN" sz="2400">
              <a:latin typeface="Times New Roman" pitchFamily="18" charset="0"/>
            </a:endParaRPr>
          </a:p>
        </p:txBody>
      </p:sp>
      <p:sp>
        <p:nvSpPr>
          <p:cNvPr id="62499" name="Oval 35"/>
          <p:cNvSpPr>
            <a:spLocks noChangeArrowheads="1"/>
          </p:cNvSpPr>
          <p:nvPr/>
        </p:nvSpPr>
        <p:spPr bwMode="auto">
          <a:xfrm>
            <a:off x="3886200" y="2286000"/>
            <a:ext cx="685800" cy="533400"/>
          </a:xfrm>
          <a:prstGeom prst="ellipse">
            <a:avLst/>
          </a:prstGeom>
          <a:solidFill>
            <a:srgbClr val="CCFFFF"/>
          </a:solidFill>
          <a:ln w="2540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3600">
                <a:solidFill>
                  <a:srgbClr val="990033"/>
                </a:solidFill>
                <a:latin typeface="Times New Roman" pitchFamily="18" charset="0"/>
              </a:rPr>
              <a:t>40</a:t>
            </a:r>
            <a:endParaRPr kumimoji="1" lang="en-US" altLang="zh-CN" sz="2400">
              <a:latin typeface="Times New Roman" pitchFamily="18" charset="0"/>
            </a:endParaRPr>
          </a:p>
        </p:txBody>
      </p:sp>
      <p:sp>
        <p:nvSpPr>
          <p:cNvPr id="62500" name="Oval 36"/>
          <p:cNvSpPr>
            <a:spLocks noChangeArrowheads="1"/>
          </p:cNvSpPr>
          <p:nvPr/>
        </p:nvSpPr>
        <p:spPr bwMode="auto">
          <a:xfrm>
            <a:off x="2971800" y="3124200"/>
            <a:ext cx="685800" cy="533400"/>
          </a:xfrm>
          <a:prstGeom prst="ellipse">
            <a:avLst/>
          </a:prstGeom>
          <a:solidFill>
            <a:srgbClr val="CCFFFF"/>
          </a:solidFill>
          <a:ln w="2540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3600" b="1">
                <a:solidFill>
                  <a:srgbClr val="000099"/>
                </a:solidFill>
                <a:latin typeface="Times New Roman" pitchFamily="18" charset="0"/>
              </a:rPr>
              <a:t>35</a:t>
            </a:r>
            <a:endParaRPr kumimoji="1" lang="en-US" altLang="zh-CN" sz="2400">
              <a:solidFill>
                <a:srgbClr val="000099"/>
              </a:solidFill>
              <a:latin typeface="Times New Roman" pitchFamily="18" charset="0"/>
            </a:endParaRPr>
          </a:p>
        </p:txBody>
      </p:sp>
      <p:sp useBgFill="1">
        <p:nvSpPr>
          <p:cNvPr id="62501" name="Oval 37"/>
          <p:cNvSpPr>
            <a:spLocks noChangeArrowheads="1"/>
          </p:cNvSpPr>
          <p:nvPr/>
        </p:nvSpPr>
        <p:spPr bwMode="auto">
          <a:xfrm>
            <a:off x="4191000" y="1066800"/>
            <a:ext cx="685800" cy="533400"/>
          </a:xfrm>
          <a:prstGeom prst="ellipse">
            <a:avLst/>
          </a:prstGeom>
          <a:ln w="25400" cap="sq">
            <a:solidFill>
              <a:srgbClr val="80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3600">
                <a:solidFill>
                  <a:srgbClr val="990033"/>
                </a:solidFill>
                <a:latin typeface="Times New Roman" pitchFamily="18" charset="0"/>
              </a:rPr>
              <a:t>50</a:t>
            </a:r>
            <a:endParaRPr kumimoji="1" lang="en-US" altLang="zh-CN" sz="2400">
              <a:latin typeface="Times New Roman" pitchFamily="18" charset="0"/>
            </a:endParaRPr>
          </a:p>
        </p:txBody>
      </p:sp>
      <p:sp>
        <p:nvSpPr>
          <p:cNvPr id="62502" name="Text Box 38"/>
          <p:cNvSpPr txBox="1">
            <a:spLocks noChangeArrowheads="1"/>
          </p:cNvSpPr>
          <p:nvPr/>
        </p:nvSpPr>
        <p:spPr bwMode="auto">
          <a:xfrm>
            <a:off x="3870325" y="5683250"/>
            <a:ext cx="869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3600" b="1">
                <a:solidFill>
                  <a:srgbClr val="336600"/>
                </a:solidFill>
                <a:latin typeface="Times New Roman" pitchFamily="18" charset="0"/>
              </a:rPr>
              <a:t>90 ,</a:t>
            </a:r>
            <a:endParaRPr kumimoji="1" lang="en-US" altLang="zh-CN" sz="3600">
              <a:solidFill>
                <a:srgbClr val="336600"/>
              </a:solidFill>
              <a:latin typeface="Times New Roman" pitchFamily="18" charset="0"/>
            </a:endParaRPr>
          </a:p>
        </p:txBody>
      </p:sp>
      <p:sp>
        <p:nvSpPr>
          <p:cNvPr id="62503" name="Line 39"/>
          <p:cNvSpPr>
            <a:spLocks noChangeShapeType="1"/>
          </p:cNvSpPr>
          <p:nvPr/>
        </p:nvSpPr>
        <p:spPr bwMode="auto">
          <a:xfrm>
            <a:off x="4876800" y="1219200"/>
            <a:ext cx="914400" cy="457200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504" name="Line 40"/>
          <p:cNvSpPr>
            <a:spLocks noChangeShapeType="1"/>
          </p:cNvSpPr>
          <p:nvPr/>
        </p:nvSpPr>
        <p:spPr bwMode="auto">
          <a:xfrm>
            <a:off x="6324600" y="1905000"/>
            <a:ext cx="685800" cy="381000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505" name="Oval 41"/>
          <p:cNvSpPr>
            <a:spLocks noChangeArrowheads="1"/>
          </p:cNvSpPr>
          <p:nvPr/>
        </p:nvSpPr>
        <p:spPr bwMode="auto">
          <a:xfrm>
            <a:off x="4191000" y="1066800"/>
            <a:ext cx="685800" cy="533400"/>
          </a:xfrm>
          <a:prstGeom prst="ellipse">
            <a:avLst/>
          </a:prstGeom>
          <a:solidFill>
            <a:srgbClr val="CCFFCC"/>
          </a:solidFill>
          <a:ln w="25400" cap="sq">
            <a:solidFill>
              <a:srgbClr val="0066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3600">
                <a:solidFill>
                  <a:srgbClr val="A50021"/>
                </a:solidFill>
                <a:latin typeface="Times New Roman" pitchFamily="18" charset="0"/>
              </a:rPr>
              <a:t>50</a:t>
            </a:r>
            <a:endParaRPr kumimoji="1" lang="en-US" altLang="zh-CN" sz="2400">
              <a:latin typeface="Times New Roman" pitchFamily="18" charset="0"/>
            </a:endParaRPr>
          </a:p>
        </p:txBody>
      </p:sp>
      <p:sp>
        <p:nvSpPr>
          <p:cNvPr id="62506" name="Oval 42"/>
          <p:cNvSpPr>
            <a:spLocks noChangeArrowheads="1"/>
          </p:cNvSpPr>
          <p:nvPr/>
        </p:nvSpPr>
        <p:spPr bwMode="auto">
          <a:xfrm>
            <a:off x="5638800" y="1600200"/>
            <a:ext cx="685800" cy="533400"/>
          </a:xfrm>
          <a:prstGeom prst="ellipse">
            <a:avLst/>
          </a:prstGeom>
          <a:solidFill>
            <a:srgbClr val="CCFFCC"/>
          </a:solidFill>
          <a:ln w="25400" cap="sq">
            <a:solidFill>
              <a:srgbClr val="0066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3600">
                <a:solidFill>
                  <a:srgbClr val="A50021"/>
                </a:solidFill>
                <a:latin typeface="Times New Roman" pitchFamily="18" charset="0"/>
              </a:rPr>
              <a:t>80</a:t>
            </a:r>
            <a:endParaRPr kumimoji="1" lang="en-US" altLang="zh-CN" sz="2400">
              <a:latin typeface="Times New Roman" pitchFamily="18" charset="0"/>
            </a:endParaRPr>
          </a:p>
        </p:txBody>
      </p:sp>
      <p:sp>
        <p:nvSpPr>
          <p:cNvPr id="62507" name="Oval 43"/>
          <p:cNvSpPr>
            <a:spLocks noChangeArrowheads="1"/>
          </p:cNvSpPr>
          <p:nvPr/>
        </p:nvSpPr>
        <p:spPr bwMode="auto">
          <a:xfrm>
            <a:off x="6781800" y="2286000"/>
            <a:ext cx="685800" cy="533400"/>
          </a:xfrm>
          <a:prstGeom prst="ellipse">
            <a:avLst/>
          </a:prstGeom>
          <a:solidFill>
            <a:srgbClr val="CCFFCC"/>
          </a:solidFill>
          <a:ln w="25400" cap="sq">
            <a:solidFill>
              <a:srgbClr val="0066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3600" b="1">
                <a:solidFill>
                  <a:srgbClr val="006600"/>
                </a:solidFill>
                <a:latin typeface="Times New Roman" pitchFamily="18" charset="0"/>
              </a:rPr>
              <a:t>90</a:t>
            </a:r>
            <a:endParaRPr kumimoji="1" lang="en-US" altLang="zh-CN" sz="2400">
              <a:latin typeface="Times New Roman" pitchFamily="18" charset="0"/>
            </a:endParaRPr>
          </a:p>
        </p:txBody>
      </p:sp>
      <p:sp>
        <p:nvSpPr>
          <p:cNvPr id="62508" name="Text Box 44"/>
          <p:cNvSpPr txBox="1">
            <a:spLocks noChangeArrowheads="1"/>
          </p:cNvSpPr>
          <p:nvPr/>
        </p:nvSpPr>
        <p:spPr bwMode="auto">
          <a:xfrm>
            <a:off x="4768850" y="5683250"/>
            <a:ext cx="869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3600" b="1">
                <a:solidFill>
                  <a:srgbClr val="9900FF"/>
                </a:solidFill>
                <a:latin typeface="Times New Roman" pitchFamily="18" charset="0"/>
              </a:rPr>
              <a:t>95 ,</a:t>
            </a:r>
            <a:endParaRPr kumimoji="1" lang="en-US" altLang="zh-CN" sz="3600">
              <a:solidFill>
                <a:srgbClr val="9900FF"/>
              </a:solidFill>
              <a:latin typeface="Times New Roman" pitchFamily="18" charset="0"/>
            </a:endParaRPr>
          </a:p>
        </p:txBody>
      </p:sp>
      <p:sp>
        <p:nvSpPr>
          <p:cNvPr id="62509" name="Line 45"/>
          <p:cNvSpPr>
            <a:spLocks noChangeShapeType="1"/>
          </p:cNvSpPr>
          <p:nvPr/>
        </p:nvSpPr>
        <p:spPr bwMode="auto">
          <a:xfrm>
            <a:off x="7467600" y="2514600"/>
            <a:ext cx="685800" cy="381000"/>
          </a:xfrm>
          <a:prstGeom prst="line">
            <a:avLst/>
          </a:prstGeom>
          <a:noFill/>
          <a:ln w="38100">
            <a:solidFill>
              <a:srgbClr val="9900F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2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2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2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2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25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2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62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62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6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62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6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62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62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6" grpId="0" autoUpdateAnimBg="0"/>
      <p:bldP spid="62487" grpId="0" autoUpdateAnimBg="0"/>
      <p:bldP spid="62488" grpId="0" animBg="1"/>
      <p:bldP spid="62489" grpId="0" autoUpdateAnimBg="0"/>
      <p:bldP spid="62490" grpId="0" autoUpdateAnimBg="0"/>
      <p:bldP spid="62491" grpId="0" animBg="1" autoUpdateAnimBg="0"/>
      <p:bldP spid="62492" grpId="0" animBg="1" autoUpdateAnimBg="0"/>
      <p:bldP spid="62493" grpId="0" autoUpdateAnimBg="0"/>
      <p:bldP spid="62494" grpId="0" animBg="1" autoUpdateAnimBg="0"/>
      <p:bldP spid="62495" grpId="0" animBg="1"/>
      <p:bldP spid="62496" grpId="0" animBg="1"/>
      <p:bldP spid="62497" grpId="0" animBg="1"/>
      <p:bldP spid="62498" grpId="0" animBg="1" autoUpdateAnimBg="0"/>
      <p:bldP spid="62499" grpId="0" animBg="1" autoUpdateAnimBg="0"/>
      <p:bldP spid="62500" grpId="0" animBg="1" autoUpdateAnimBg="0"/>
      <p:bldP spid="62501" grpId="0" animBg="1" autoUpdateAnimBg="0"/>
      <p:bldP spid="62502" grpId="0" autoUpdateAnimBg="0"/>
      <p:bldP spid="62503" grpId="0" animBg="1"/>
      <p:bldP spid="62504" grpId="0" animBg="1"/>
      <p:bldP spid="62505" grpId="0" animBg="1" autoUpdateAnimBg="0"/>
      <p:bldP spid="62506" grpId="0" animBg="1" autoUpdateAnimBg="0"/>
      <p:bldP spid="62507" grpId="0" animBg="1" autoUpdateAnimBg="0"/>
      <p:bldP spid="62508" grpId="0" autoUpdateAnimBg="0"/>
      <p:bldP spid="6250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684213" y="692150"/>
            <a:ext cx="7632700" cy="525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kumimoji="1" lang="zh-CN" altLang="en-US" sz="4000" b="1" u="sng">
                <a:solidFill>
                  <a:srgbClr val="CC0066"/>
                </a:solidFill>
                <a:latin typeface="Times New Roman" pitchFamily="18" charset="0"/>
                <a:ea typeface="幼圆" pitchFamily="49" charset="-122"/>
              </a:rPr>
              <a:t>二叉链表类型定义：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</a:rPr>
              <a:t> </a:t>
            </a:r>
            <a:r>
              <a:rPr kumimoji="1" lang="en-US" altLang="zh-CN" sz="3600" b="1">
                <a:latin typeface="Times New Roman" pitchFamily="18" charset="0"/>
              </a:rPr>
              <a:t>typedef</a:t>
            </a:r>
            <a:r>
              <a:rPr kumimoji="1" lang="en-US" altLang="zh-CN" sz="3600">
                <a:solidFill>
                  <a:schemeClr val="accent2"/>
                </a:solidFill>
                <a:latin typeface="Times New Roman" pitchFamily="18" charset="0"/>
              </a:rPr>
              <a:t>  </a:t>
            </a:r>
            <a:r>
              <a:rPr kumimoji="1" lang="en-US" altLang="zh-CN" sz="3600">
                <a:solidFill>
                  <a:srgbClr val="FF6699"/>
                </a:solidFill>
                <a:latin typeface="Times New Roman" pitchFamily="18" charset="0"/>
              </a:rPr>
              <a:t>struct BiTNode</a:t>
            </a:r>
            <a:r>
              <a:rPr kumimoji="1" lang="en-US" altLang="zh-CN" sz="3600">
                <a:solidFill>
                  <a:schemeClr val="hlink"/>
                </a:solidFill>
                <a:latin typeface="Times New Roman" pitchFamily="18" charset="0"/>
              </a:rPr>
              <a:t>{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kumimoji="1" lang="en-US" altLang="zh-CN" sz="3600">
                <a:solidFill>
                  <a:schemeClr val="accent2"/>
                </a:solidFill>
                <a:latin typeface="Times New Roman" pitchFamily="18" charset="0"/>
              </a:rPr>
              <a:t>  </a:t>
            </a:r>
            <a:r>
              <a:rPr kumimoji="1" lang="en-US" altLang="zh-CN" sz="3600">
                <a:solidFill>
                  <a:schemeClr val="accent1"/>
                </a:solidFill>
                <a:latin typeface="Times New Roman" pitchFamily="18" charset="0"/>
              </a:rPr>
              <a:t> </a:t>
            </a:r>
            <a:r>
              <a:rPr kumimoji="1" lang="en-US" altLang="zh-CN" sz="3600">
                <a:solidFill>
                  <a:schemeClr val="tx2"/>
                </a:solidFill>
                <a:latin typeface="Times New Roman" pitchFamily="18" charset="0"/>
              </a:rPr>
              <a:t>KeyType</a:t>
            </a:r>
            <a:r>
              <a:rPr kumimoji="1" lang="en-US" altLang="zh-CN" sz="3600">
                <a:solidFill>
                  <a:srgbClr val="336600"/>
                </a:solidFill>
                <a:latin typeface="Times New Roman" pitchFamily="18" charset="0"/>
              </a:rPr>
              <a:t> </a:t>
            </a:r>
            <a:r>
              <a:rPr kumimoji="1" lang="en-US" altLang="zh-CN" sz="3600" b="1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kumimoji="1" lang="en-US" altLang="zh-CN" sz="3600" b="1">
                <a:solidFill>
                  <a:schemeClr val="hlink"/>
                </a:solidFill>
                <a:latin typeface="Times New Roman" pitchFamily="18" charset="0"/>
              </a:rPr>
              <a:t>key</a:t>
            </a:r>
            <a:r>
              <a:rPr kumimoji="1" lang="zh-CN" altLang="en-US" sz="3600">
                <a:latin typeface="Times New Roman" pitchFamily="18" charset="0"/>
              </a:rPr>
              <a:t>；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kumimoji="1" lang="zh-CN" altLang="en-US" sz="3600">
                <a:solidFill>
                  <a:srgbClr val="FF6600"/>
                </a:solidFill>
                <a:latin typeface="Times New Roman" pitchFamily="18" charset="0"/>
              </a:rPr>
              <a:t>   </a:t>
            </a:r>
            <a:r>
              <a:rPr kumimoji="1" lang="en-US" altLang="zh-CN" sz="3200" b="1">
                <a:latin typeface="Times New Roman" pitchFamily="18" charset="0"/>
                <a:ea typeface="楷体_GB2312" pitchFamily="49" charset="-122"/>
              </a:rPr>
              <a:t>……  </a:t>
            </a:r>
            <a:r>
              <a:rPr kumimoji="1" lang="en-US" altLang="zh-CN" sz="3200">
                <a:latin typeface="Times New Roman" pitchFamily="18" charset="0"/>
                <a:ea typeface="楷体_GB2312" pitchFamily="49" charset="-122"/>
              </a:rPr>
              <a:t>                  //</a:t>
            </a:r>
            <a:r>
              <a:rPr kumimoji="1" lang="zh-CN" altLang="en-US" sz="3200">
                <a:latin typeface="Times New Roman" pitchFamily="18" charset="0"/>
                <a:ea typeface="楷体_GB2312" pitchFamily="49" charset="-122"/>
              </a:rPr>
              <a:t>其它成员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kumimoji="1" lang="zh-CN" altLang="en-US" sz="3600">
                <a:solidFill>
                  <a:schemeClr val="accent2"/>
                </a:solidFill>
                <a:latin typeface="Times New Roman" pitchFamily="18" charset="0"/>
              </a:rPr>
              <a:t>   </a:t>
            </a:r>
            <a:r>
              <a:rPr kumimoji="1" lang="en-US" altLang="zh-CN" sz="3600">
                <a:solidFill>
                  <a:srgbClr val="336600"/>
                </a:solidFill>
                <a:latin typeface="Times New Roman" pitchFamily="18" charset="0"/>
              </a:rPr>
              <a:t>struct BiTNode</a:t>
            </a:r>
            <a:r>
              <a:rPr kumimoji="1" lang="en-US" altLang="zh-CN" sz="360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kumimoji="1" lang="en-US" altLang="zh-CN" sz="3600">
                <a:solidFill>
                  <a:srgbClr val="CC0066"/>
                </a:solidFill>
                <a:latin typeface="Times New Roman" pitchFamily="18" charset="0"/>
              </a:rPr>
              <a:t>*lchild</a:t>
            </a:r>
            <a:r>
              <a:rPr kumimoji="1" lang="zh-CN" altLang="en-US" sz="3600">
                <a:latin typeface="Times New Roman" pitchFamily="18" charset="0"/>
              </a:rPr>
              <a:t>；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kumimoji="1" lang="zh-CN" altLang="en-US" sz="3600">
                <a:solidFill>
                  <a:srgbClr val="006600"/>
                </a:solidFill>
                <a:latin typeface="Times New Roman" pitchFamily="18" charset="0"/>
              </a:rPr>
              <a:t>   </a:t>
            </a:r>
            <a:r>
              <a:rPr kumimoji="1" lang="en-US" altLang="zh-CN" sz="3600">
                <a:solidFill>
                  <a:srgbClr val="006600"/>
                </a:solidFill>
                <a:latin typeface="Times New Roman" pitchFamily="18" charset="0"/>
              </a:rPr>
              <a:t>struct BiTNode</a:t>
            </a:r>
            <a:r>
              <a:rPr kumimoji="1" lang="en-US" altLang="zh-CN"/>
              <a:t>  </a:t>
            </a:r>
            <a:r>
              <a:rPr kumimoji="1" lang="en-US" altLang="zh-CN" sz="3600">
                <a:solidFill>
                  <a:srgbClr val="CC0066"/>
                </a:solidFill>
                <a:latin typeface="Times New Roman" pitchFamily="18" charset="0"/>
              </a:rPr>
              <a:t>*rchild</a:t>
            </a:r>
            <a:r>
              <a:rPr kumimoji="1" lang="zh-CN" altLang="en-US" sz="3600">
                <a:latin typeface="Times New Roman" pitchFamily="18" charset="0"/>
              </a:rPr>
              <a:t>；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kumimoji="1" lang="zh-CN" altLang="en-US" sz="3600">
                <a:solidFill>
                  <a:schemeClr val="accent2"/>
                </a:solidFill>
                <a:latin typeface="Times New Roman" pitchFamily="18" charset="0"/>
              </a:rPr>
              <a:t>   </a:t>
            </a:r>
            <a:r>
              <a:rPr kumimoji="1" lang="en-US" altLang="zh-CN" sz="3600">
                <a:solidFill>
                  <a:schemeClr val="hlink"/>
                </a:solidFill>
                <a:latin typeface="Times New Roman" pitchFamily="18" charset="0"/>
              </a:rPr>
              <a:t>}</a:t>
            </a:r>
            <a:r>
              <a:rPr kumimoji="1" lang="en-US" altLang="zh-CN" sz="360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kumimoji="1" lang="en-US" altLang="zh-CN" sz="3600" b="1">
                <a:solidFill>
                  <a:srgbClr val="FF3300"/>
                </a:solidFill>
                <a:latin typeface="Times New Roman" pitchFamily="18" charset="0"/>
              </a:rPr>
              <a:t>BiTNode</a:t>
            </a:r>
            <a:r>
              <a:rPr kumimoji="1" lang="zh-CN" altLang="en-US" sz="3600">
                <a:solidFill>
                  <a:schemeClr val="tx2"/>
                </a:solidFill>
                <a:latin typeface="Times New Roman" pitchFamily="18" charset="0"/>
              </a:rPr>
              <a:t>，</a:t>
            </a:r>
            <a:r>
              <a:rPr kumimoji="1" lang="zh-CN" altLang="en-US" sz="3600" b="1">
                <a:solidFill>
                  <a:srgbClr val="003366"/>
                </a:solidFill>
                <a:latin typeface="Times New Roman" pitchFamily="18" charset="0"/>
              </a:rPr>
              <a:t>*</a:t>
            </a:r>
            <a:r>
              <a:rPr kumimoji="1" lang="en-US" altLang="zh-CN" sz="3600" b="1">
                <a:solidFill>
                  <a:srgbClr val="003366"/>
                </a:solidFill>
                <a:latin typeface="Times New Roman" pitchFamily="18" charset="0"/>
              </a:rPr>
              <a:t>BiTree</a:t>
            </a:r>
            <a:r>
              <a:rPr kumimoji="1" lang="zh-CN" altLang="en-US" sz="3600">
                <a:solidFill>
                  <a:srgbClr val="003366"/>
                </a:solidFill>
                <a:latin typeface="Times New Roman" pitchFamily="18" charset="0"/>
              </a:rPr>
              <a:t>；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250824" y="164701"/>
            <a:ext cx="8785671" cy="7008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zh-CN" altLang="zh-CN" sz="3600" b="1" dirty="0">
                <a:solidFill>
                  <a:srgbClr val="CC0066"/>
                </a:solidFill>
                <a:latin typeface="Times New Roman" pitchFamily="18" charset="0"/>
                <a:ea typeface="幼圆" pitchFamily="49" charset="-122"/>
                <a:sym typeface="Symbol" pitchFamily="18" charset="2"/>
              </a:rPr>
              <a:t>二叉排序树的查找：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3600" b="1" dirty="0" err="1">
                <a:solidFill>
                  <a:srgbClr val="006600"/>
                </a:solidFill>
                <a:latin typeface="Times New Roman" pitchFamily="18" charset="0"/>
                <a:sym typeface="Symbol" pitchFamily="18" charset="2"/>
              </a:rPr>
              <a:t>BiTree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en-US" altLang="zh-CN" sz="3600" dirty="0">
                <a:solidFill>
                  <a:schemeClr val="accent1"/>
                </a:solidFill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en-US" altLang="zh-CN" sz="3600" dirty="0" err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bstsrch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(</a:t>
            </a:r>
            <a:r>
              <a:rPr kumimoji="1" lang="en-US" altLang="zh-CN" sz="3600" b="1" dirty="0" err="1">
                <a:solidFill>
                  <a:srgbClr val="336600"/>
                </a:solidFill>
                <a:latin typeface="Times New Roman" pitchFamily="18" charset="0"/>
                <a:sym typeface="Symbol" pitchFamily="18" charset="2"/>
              </a:rPr>
              <a:t>BiTree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en-US" altLang="zh-CN" sz="3600" dirty="0" err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bt</a:t>
            </a:r>
            <a:r>
              <a:rPr kumimoji="1" lang="zh-CN" altLang="en-US" sz="3600" dirty="0">
                <a:latin typeface="Times New Roman" pitchFamily="18" charset="0"/>
                <a:sym typeface="Symbol" pitchFamily="18" charset="2"/>
              </a:rPr>
              <a:t>，</a:t>
            </a:r>
            <a:r>
              <a:rPr kumimoji="1" lang="en-US" altLang="zh-CN" sz="3600" dirty="0" err="1">
                <a:latin typeface="Times New Roman" pitchFamily="18" charset="0"/>
                <a:sym typeface="Symbol" pitchFamily="18" charset="2"/>
              </a:rPr>
              <a:t>KeyType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en-US" altLang="zh-CN" sz="3600" dirty="0">
                <a:solidFill>
                  <a:srgbClr val="CC0066"/>
                </a:solidFill>
                <a:latin typeface="Times New Roman" pitchFamily="18" charset="0"/>
                <a:sym typeface="Symbol" pitchFamily="18" charset="2"/>
              </a:rPr>
              <a:t>k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){</a:t>
            </a:r>
          </a:p>
          <a:p>
            <a:pPr eaLnBrk="0" hangingPunct="0">
              <a:lnSpc>
                <a:spcPts val="2360"/>
              </a:lnSpc>
              <a:spcBef>
                <a:spcPct val="50000"/>
              </a:spcBef>
            </a:pPr>
            <a:r>
              <a:rPr kumimoji="1" lang="en-US" altLang="zh-CN" sz="2800" dirty="0">
                <a:solidFill>
                  <a:srgbClr val="5F5F5F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// </a:t>
            </a:r>
            <a:r>
              <a:rPr kumimoji="1" lang="zh-CN" altLang="en-US" sz="2800" dirty="0">
                <a:solidFill>
                  <a:srgbClr val="5F5F5F"/>
                </a:solidFill>
                <a:latin typeface="Times New Roman" pitchFamily="18" charset="0"/>
                <a:ea typeface="楷体_GB2312" pitchFamily="49" charset="-122"/>
              </a:rPr>
              <a:t>二叉排序树的存储结构为二叉链表，函数返回结点的</a:t>
            </a:r>
            <a:endParaRPr kumimoji="1" lang="en-US" altLang="zh-CN" sz="2800" dirty="0">
              <a:solidFill>
                <a:srgbClr val="5F5F5F"/>
              </a:solidFill>
              <a:latin typeface="Times New Roman" pitchFamily="18" charset="0"/>
              <a:ea typeface="楷体_GB2312" pitchFamily="49" charset="-122"/>
            </a:endParaRPr>
          </a:p>
          <a:p>
            <a:pPr eaLnBrk="0" hangingPunct="0">
              <a:lnSpc>
                <a:spcPts val="2360"/>
              </a:lnSpc>
              <a:spcBef>
                <a:spcPct val="50000"/>
              </a:spcBef>
            </a:pPr>
            <a:r>
              <a:rPr kumimoji="1" lang="en-US" altLang="zh-CN" sz="2800" dirty="0">
                <a:solidFill>
                  <a:srgbClr val="5F5F5F"/>
                </a:solidFill>
                <a:latin typeface="Times New Roman" pitchFamily="18" charset="0"/>
                <a:ea typeface="楷体_GB2312" pitchFamily="49" charset="-122"/>
              </a:rPr>
              <a:t>// </a:t>
            </a:r>
            <a:r>
              <a:rPr kumimoji="1" lang="zh-CN" altLang="en-US" sz="2800" dirty="0">
                <a:solidFill>
                  <a:srgbClr val="5F5F5F"/>
                </a:solidFill>
                <a:latin typeface="Times New Roman" pitchFamily="18" charset="0"/>
                <a:ea typeface="楷体_GB2312" pitchFamily="49" charset="-122"/>
              </a:rPr>
              <a:t>关键字为</a:t>
            </a:r>
            <a:r>
              <a:rPr kumimoji="1" lang="en-US" altLang="zh-CN" sz="2800" dirty="0">
                <a:solidFill>
                  <a:srgbClr val="5F5F5F"/>
                </a:solidFill>
                <a:latin typeface="Times New Roman" pitchFamily="18" charset="0"/>
                <a:ea typeface="楷体_GB2312" pitchFamily="49" charset="-122"/>
              </a:rPr>
              <a:t>k</a:t>
            </a:r>
            <a:r>
              <a:rPr kumimoji="1" lang="zh-CN" altLang="en-US" sz="2800" dirty="0">
                <a:solidFill>
                  <a:srgbClr val="5F5F5F"/>
                </a:solidFill>
                <a:latin typeface="Times New Roman" pitchFamily="18" charset="0"/>
                <a:ea typeface="楷体_GB2312" pitchFamily="49" charset="-122"/>
              </a:rPr>
              <a:t>的指针，若查找不成功，返回空指针</a:t>
            </a:r>
            <a:endParaRPr kumimoji="1" lang="zh-CN" altLang="en-US" sz="2800" dirty="0">
              <a:solidFill>
                <a:srgbClr val="00FFFF"/>
              </a:solidFill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  <a:p>
            <a:pPr eaLnBrk="0" hangingPunct="0">
              <a:lnSpc>
                <a:spcPct val="65000"/>
              </a:lnSpc>
              <a:spcBef>
                <a:spcPct val="50000"/>
              </a:spcBef>
            </a:pPr>
            <a:r>
              <a:rPr kumimoji="1" lang="zh-CN" altLang="en-US" sz="2800" dirty="0">
                <a:solidFill>
                  <a:srgbClr val="00FFFF"/>
                </a:solidFill>
                <a:latin typeface="Times New Roman" pitchFamily="18" charset="0"/>
                <a:sym typeface="Symbol" pitchFamily="18" charset="2"/>
              </a:rPr>
              <a:t>  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if (</a:t>
            </a:r>
            <a:r>
              <a:rPr kumimoji="1" lang="en-US" altLang="zh-CN" sz="3600" dirty="0" err="1">
                <a:latin typeface="Times New Roman" pitchFamily="18" charset="0"/>
                <a:sym typeface="Symbol" pitchFamily="18" charset="2"/>
              </a:rPr>
              <a:t>bt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==NULL) return NULL</a:t>
            </a:r>
            <a:r>
              <a:rPr kumimoji="1" lang="zh-CN" altLang="en-US" sz="3600" dirty="0">
                <a:latin typeface="Times New Roman" pitchFamily="18" charset="0"/>
                <a:sym typeface="Symbol" pitchFamily="18" charset="2"/>
              </a:rPr>
              <a:t>；</a:t>
            </a:r>
          </a:p>
          <a:p>
            <a:pPr eaLnBrk="0" hangingPunct="0">
              <a:lnSpc>
                <a:spcPct val="65000"/>
              </a:lnSpc>
              <a:spcBef>
                <a:spcPct val="50000"/>
              </a:spcBef>
            </a:pPr>
            <a:r>
              <a:rPr kumimoji="1" lang="zh-CN" altLang="en-US" sz="3600" dirty="0">
                <a:latin typeface="Times New Roman" pitchFamily="18" charset="0"/>
                <a:sym typeface="Symbol" pitchFamily="18" charset="2"/>
              </a:rPr>
              <a:t>  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else if</a:t>
            </a:r>
            <a:r>
              <a:rPr kumimoji="1" lang="zh-CN" altLang="en-US" sz="3600" dirty="0"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(</a:t>
            </a:r>
            <a:r>
              <a:rPr kumimoji="1" lang="en-US" altLang="zh-CN" sz="3600" dirty="0" err="1">
                <a:latin typeface="Times New Roman" pitchFamily="18" charset="0"/>
                <a:sym typeface="Symbol" pitchFamily="18" charset="2"/>
              </a:rPr>
              <a:t>bt→key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==k)</a:t>
            </a:r>
            <a:r>
              <a:rPr kumimoji="1" lang="zh-CN" altLang="en-US" sz="3600" dirty="0"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return(</a:t>
            </a:r>
            <a:r>
              <a:rPr kumimoji="1" lang="en-US" altLang="zh-CN" sz="3600" dirty="0" err="1">
                <a:latin typeface="Times New Roman" pitchFamily="18" charset="0"/>
                <a:sym typeface="Symbol" pitchFamily="18" charset="2"/>
              </a:rPr>
              <a:t>bt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);</a:t>
            </a:r>
          </a:p>
          <a:p>
            <a:pPr eaLnBrk="0" hangingPunct="0">
              <a:lnSpc>
                <a:spcPct val="65000"/>
              </a:lnSpc>
              <a:spcBef>
                <a:spcPct val="50000"/>
              </a:spcBef>
            </a:pP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  else  if(</a:t>
            </a:r>
            <a:r>
              <a:rPr kumimoji="1" lang="en-US" altLang="zh-CN" sz="3600" dirty="0" err="1">
                <a:latin typeface="Times New Roman" pitchFamily="18" charset="0"/>
                <a:sym typeface="Symbol" pitchFamily="18" charset="2"/>
              </a:rPr>
              <a:t>bt→key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 &lt; k ) </a:t>
            </a:r>
          </a:p>
          <a:p>
            <a:pPr eaLnBrk="0" hangingPunct="0">
              <a:lnSpc>
                <a:spcPct val="65000"/>
              </a:lnSpc>
              <a:spcBef>
                <a:spcPct val="50000"/>
              </a:spcBef>
            </a:pP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         return</a:t>
            </a:r>
            <a:r>
              <a:rPr kumimoji="1" lang="zh-CN" altLang="en-US" sz="3600" dirty="0"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en-US" altLang="zh-CN" sz="3600" dirty="0" err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bstsrch</a:t>
            </a:r>
            <a:r>
              <a:rPr kumimoji="1" lang="en-US" altLang="zh-CN" sz="3600" dirty="0">
                <a:solidFill>
                  <a:schemeClr val="accent1"/>
                </a:solidFill>
                <a:latin typeface="Times New Roman" pitchFamily="18" charset="0"/>
                <a:sym typeface="Symbol" pitchFamily="18" charset="2"/>
              </a:rPr>
              <a:t>(</a:t>
            </a:r>
            <a:r>
              <a:rPr kumimoji="1" lang="en-US" altLang="zh-CN" sz="3600" dirty="0" err="1">
                <a:solidFill>
                  <a:srgbClr val="9900FF"/>
                </a:solidFill>
                <a:latin typeface="Times New Roman" pitchFamily="18" charset="0"/>
                <a:sym typeface="Symbol" pitchFamily="18" charset="2"/>
              </a:rPr>
              <a:t>bt→rchild</a:t>
            </a:r>
            <a:r>
              <a:rPr kumimoji="1" lang="en-US" altLang="zh-CN" sz="3600" dirty="0">
                <a:solidFill>
                  <a:schemeClr val="accent1"/>
                </a:solidFill>
                <a:latin typeface="Times New Roman" pitchFamily="18" charset="0"/>
                <a:sym typeface="Symbol" pitchFamily="18" charset="2"/>
              </a:rPr>
              <a:t>, </a:t>
            </a:r>
            <a:r>
              <a:rPr kumimoji="1" lang="en-US" altLang="zh-CN" sz="3600" dirty="0">
                <a:solidFill>
                  <a:srgbClr val="CC0066"/>
                </a:solidFill>
                <a:latin typeface="Times New Roman" pitchFamily="18" charset="0"/>
                <a:sym typeface="Symbol" pitchFamily="18" charset="2"/>
              </a:rPr>
              <a:t>k</a:t>
            </a:r>
            <a:r>
              <a:rPr kumimoji="1" lang="en-US" altLang="zh-CN" sz="3600" dirty="0">
                <a:solidFill>
                  <a:schemeClr val="accent1"/>
                </a:solidFill>
                <a:latin typeface="Times New Roman" pitchFamily="18" charset="0"/>
                <a:sym typeface="Symbol" pitchFamily="18" charset="2"/>
              </a:rPr>
              <a:t>)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;</a:t>
            </a:r>
            <a:endParaRPr kumimoji="1" lang="zh-CN" altLang="en-US" sz="3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lnSpc>
                <a:spcPct val="65000"/>
              </a:lnSpc>
              <a:spcBef>
                <a:spcPct val="50000"/>
              </a:spcBef>
            </a:pPr>
            <a:r>
              <a:rPr kumimoji="1" lang="zh-CN" altLang="en-US" sz="3600" dirty="0">
                <a:latin typeface="Times New Roman" pitchFamily="18" charset="0"/>
                <a:sym typeface="Symbol" pitchFamily="18" charset="2"/>
              </a:rPr>
              <a:t>  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else</a:t>
            </a:r>
          </a:p>
          <a:p>
            <a:pPr eaLnBrk="0" hangingPunct="0">
              <a:lnSpc>
                <a:spcPct val="65000"/>
              </a:lnSpc>
              <a:spcBef>
                <a:spcPct val="50000"/>
              </a:spcBef>
            </a:pP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         return</a:t>
            </a:r>
            <a:r>
              <a:rPr kumimoji="1" lang="zh-CN" altLang="en-US" sz="3600" dirty="0"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en-US" altLang="zh-CN" sz="3600" dirty="0" err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bstsrch</a:t>
            </a:r>
            <a:r>
              <a:rPr kumimoji="1" lang="en-US" altLang="zh-CN" sz="3600" dirty="0">
                <a:solidFill>
                  <a:schemeClr val="accent1"/>
                </a:solidFill>
                <a:latin typeface="Times New Roman" pitchFamily="18" charset="0"/>
                <a:sym typeface="Symbol" pitchFamily="18" charset="2"/>
              </a:rPr>
              <a:t>(</a:t>
            </a:r>
            <a:r>
              <a:rPr kumimoji="1" lang="en-US" altLang="zh-CN" sz="3600" dirty="0" err="1">
                <a:solidFill>
                  <a:srgbClr val="9900FF"/>
                </a:solidFill>
                <a:latin typeface="Times New Roman" pitchFamily="18" charset="0"/>
                <a:sym typeface="Symbol" pitchFamily="18" charset="2"/>
              </a:rPr>
              <a:t>bt→lchild</a:t>
            </a:r>
            <a:r>
              <a:rPr kumimoji="1" lang="en-US" altLang="zh-CN" sz="3600" dirty="0">
                <a:solidFill>
                  <a:schemeClr val="accent1"/>
                </a:solidFill>
                <a:latin typeface="Times New Roman" pitchFamily="18" charset="0"/>
                <a:sym typeface="Symbol" pitchFamily="18" charset="2"/>
              </a:rPr>
              <a:t>, </a:t>
            </a:r>
            <a:r>
              <a:rPr kumimoji="1" lang="en-US" altLang="zh-CN" sz="3600" dirty="0">
                <a:solidFill>
                  <a:srgbClr val="CC0066"/>
                </a:solidFill>
                <a:latin typeface="Times New Roman" pitchFamily="18" charset="0"/>
                <a:sym typeface="Symbol" pitchFamily="18" charset="2"/>
              </a:rPr>
              <a:t>k</a:t>
            </a:r>
            <a:r>
              <a:rPr kumimoji="1" lang="en-US" altLang="zh-CN" sz="3600" dirty="0">
                <a:solidFill>
                  <a:schemeClr val="accent1"/>
                </a:solidFill>
                <a:latin typeface="Times New Roman" pitchFamily="18" charset="0"/>
                <a:sym typeface="Symbol" pitchFamily="18" charset="2"/>
              </a:rPr>
              <a:t>)</a:t>
            </a: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;</a:t>
            </a:r>
            <a:endParaRPr kumimoji="1" lang="zh-CN" altLang="en-US" sz="3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lnSpc>
                <a:spcPct val="65000"/>
              </a:lnSpc>
              <a:spcBef>
                <a:spcPct val="50000"/>
              </a:spcBef>
            </a:pPr>
            <a:r>
              <a:rPr kumimoji="1" lang="en-US" altLang="zh-CN" sz="3600" dirty="0">
                <a:latin typeface="Times New Roman" pitchFamily="18" charset="0"/>
                <a:sym typeface="Symbol" pitchFamily="18" charset="2"/>
              </a:rPr>
              <a:t>}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4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4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4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45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45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45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45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45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45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45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381000" y="58738"/>
            <a:ext cx="8686800" cy="314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44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3. </a:t>
            </a:r>
            <a:r>
              <a:rPr kumimoji="1" lang="zh-CN" altLang="en-US" sz="44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二叉排序树的构造</a:t>
            </a:r>
          </a:p>
          <a:p>
            <a:pPr eaLnBrk="0" hangingPunct="0">
              <a:spcBef>
                <a:spcPct val="50000"/>
              </a:spcBef>
            </a:pPr>
            <a:r>
              <a:rPr kumimoji="1" lang="zh-CN" altLang="en-US" sz="3600" b="1" dirty="0">
                <a:solidFill>
                  <a:srgbClr val="9900FF"/>
                </a:solidFill>
                <a:latin typeface="楷体_GB2312" pitchFamily="49" charset="-122"/>
                <a:ea typeface="楷体_GB2312" pitchFamily="49" charset="-122"/>
              </a:rPr>
              <a:t>特点：树结构在查找的过程中动态生成。</a:t>
            </a:r>
          </a:p>
          <a:p>
            <a:pPr eaLnBrk="0" hangingPunct="0">
              <a:spcBef>
                <a:spcPct val="50000"/>
              </a:spcBef>
            </a:pPr>
            <a:r>
              <a:rPr kumimoji="1" lang="zh-CN" altLang="en-US" sz="3600" b="1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每次插入的结点只能成为新的</a:t>
            </a:r>
            <a:r>
              <a:rPr kumimoji="1" lang="zh-CN" altLang="en-US" sz="3600" b="1" u="sng" dirty="0">
                <a:solidFill>
                  <a:srgbClr val="CC0066"/>
                </a:solidFill>
                <a:latin typeface="楷体_GB2312" pitchFamily="49" charset="-122"/>
                <a:ea typeface="楷体_GB2312" pitchFamily="49" charset="-122"/>
              </a:rPr>
              <a:t>叶子结点</a:t>
            </a:r>
            <a:r>
              <a:rPr kumimoji="1" lang="en-US" altLang="zh-CN" sz="3600" b="1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!</a:t>
            </a:r>
            <a:endParaRPr kumimoji="1" lang="zh-CN" altLang="en-US" sz="3600" b="1" dirty="0">
              <a:solidFill>
                <a:srgbClr val="000099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0" hangingPunct="0">
              <a:spcBef>
                <a:spcPct val="50000"/>
              </a:spcBef>
            </a:pPr>
            <a:r>
              <a:rPr kumimoji="1" lang="zh-CN" altLang="en-US" sz="3200" dirty="0">
                <a:latin typeface="Times New Roman" pitchFamily="18" charset="0"/>
              </a:rPr>
              <a:t>例：关键字序列为 </a:t>
            </a:r>
            <a:r>
              <a:rPr kumimoji="1" lang="en-US" altLang="zh-CN" sz="3200" dirty="0">
                <a:latin typeface="Times New Roman" pitchFamily="18" charset="0"/>
              </a:rPr>
              <a:t>{45</a:t>
            </a:r>
            <a:r>
              <a:rPr kumimoji="1" lang="zh-CN" altLang="en-US" sz="3200" dirty="0">
                <a:latin typeface="Times New Roman" pitchFamily="18" charset="0"/>
              </a:rPr>
              <a:t>，</a:t>
            </a:r>
            <a:r>
              <a:rPr kumimoji="1" lang="en-US" altLang="zh-CN" sz="3200" dirty="0">
                <a:latin typeface="Times New Roman" pitchFamily="18" charset="0"/>
              </a:rPr>
              <a:t>24</a:t>
            </a:r>
            <a:r>
              <a:rPr kumimoji="1" lang="zh-CN" altLang="en-US" sz="3200" dirty="0">
                <a:latin typeface="Times New Roman" pitchFamily="18" charset="0"/>
              </a:rPr>
              <a:t>，</a:t>
            </a:r>
            <a:r>
              <a:rPr kumimoji="1" lang="en-US" altLang="zh-CN" sz="3200" dirty="0">
                <a:latin typeface="Times New Roman" pitchFamily="18" charset="0"/>
              </a:rPr>
              <a:t>53</a:t>
            </a:r>
            <a:r>
              <a:rPr kumimoji="1" lang="zh-CN" altLang="en-US" sz="3200" dirty="0">
                <a:latin typeface="Times New Roman" pitchFamily="18" charset="0"/>
              </a:rPr>
              <a:t>，</a:t>
            </a:r>
            <a:r>
              <a:rPr kumimoji="1" lang="en-US" altLang="zh-CN" sz="3200" dirty="0">
                <a:latin typeface="Times New Roman" pitchFamily="18" charset="0"/>
              </a:rPr>
              <a:t>12</a:t>
            </a:r>
            <a:r>
              <a:rPr kumimoji="1" lang="zh-CN" altLang="en-US" sz="3200" dirty="0">
                <a:latin typeface="Times New Roman" pitchFamily="18" charset="0"/>
              </a:rPr>
              <a:t>，</a:t>
            </a:r>
            <a:r>
              <a:rPr kumimoji="1" lang="en-US" altLang="zh-CN" sz="3200" dirty="0">
                <a:latin typeface="Times New Roman" pitchFamily="18" charset="0"/>
              </a:rPr>
              <a:t>14</a:t>
            </a:r>
            <a:r>
              <a:rPr kumimoji="1" lang="zh-CN" altLang="en-US" sz="3200" dirty="0">
                <a:latin typeface="Times New Roman" pitchFamily="18" charset="0"/>
              </a:rPr>
              <a:t>，</a:t>
            </a:r>
            <a:r>
              <a:rPr kumimoji="1" lang="en-US" altLang="zh-CN" sz="3200" dirty="0">
                <a:latin typeface="Times New Roman" pitchFamily="18" charset="0"/>
              </a:rPr>
              <a:t>90 }</a:t>
            </a:r>
          </a:p>
        </p:txBody>
      </p:sp>
      <p:sp>
        <p:nvSpPr>
          <p:cNvPr id="65539" name="Oval 3"/>
          <p:cNvSpPr>
            <a:spLocks noChangeArrowheads="1"/>
          </p:cNvSpPr>
          <p:nvPr/>
        </p:nvSpPr>
        <p:spPr bwMode="auto">
          <a:xfrm>
            <a:off x="3927475" y="3517900"/>
            <a:ext cx="768350" cy="790575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algn="ctr">
              <a:spcBef>
                <a:spcPct val="20000"/>
              </a:spcBef>
              <a:buClr>
                <a:schemeClr val="tx1"/>
              </a:buClr>
            </a:pPr>
            <a:r>
              <a:rPr kumimoji="1" lang="en-US" altLang="zh-CN" sz="3200" b="1">
                <a:solidFill>
                  <a:srgbClr val="006600"/>
                </a:solidFill>
                <a:latin typeface="Times New Roman" pitchFamily="18" charset="0"/>
              </a:rPr>
              <a:t>45</a:t>
            </a:r>
          </a:p>
        </p:txBody>
      </p:sp>
      <p:grpSp>
        <p:nvGrpSpPr>
          <p:cNvPr id="65540" name="Group 4"/>
          <p:cNvGrpSpPr>
            <a:grpSpLocks/>
          </p:cNvGrpSpPr>
          <p:nvPr/>
        </p:nvGrpSpPr>
        <p:grpSpPr bwMode="auto">
          <a:xfrm>
            <a:off x="3013075" y="4094163"/>
            <a:ext cx="1025525" cy="900112"/>
            <a:chOff x="3578" y="2496"/>
            <a:chExt cx="646" cy="567"/>
          </a:xfrm>
        </p:grpSpPr>
        <p:sp>
          <p:nvSpPr>
            <p:cNvPr id="65541" name="Oval 5"/>
            <p:cNvSpPr>
              <a:spLocks noChangeArrowheads="1"/>
            </p:cNvSpPr>
            <p:nvPr/>
          </p:nvSpPr>
          <p:spPr bwMode="auto">
            <a:xfrm>
              <a:off x="3578" y="2565"/>
              <a:ext cx="484" cy="498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en-US" altLang="zh-CN" sz="3200" b="1">
                  <a:solidFill>
                    <a:srgbClr val="006600"/>
                  </a:solidFill>
                  <a:latin typeface="Times New Roman" pitchFamily="18" charset="0"/>
                </a:rPr>
                <a:t>24</a:t>
              </a:r>
            </a:p>
          </p:txBody>
        </p:sp>
        <p:sp>
          <p:nvSpPr>
            <p:cNvPr id="65542" name="Line 6"/>
            <p:cNvSpPr>
              <a:spLocks noChangeShapeType="1"/>
            </p:cNvSpPr>
            <p:nvPr/>
          </p:nvSpPr>
          <p:spPr bwMode="auto">
            <a:xfrm flipH="1">
              <a:off x="3984" y="2496"/>
              <a:ext cx="24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65543" name="Group 7"/>
          <p:cNvGrpSpPr>
            <a:grpSpLocks/>
          </p:cNvGrpSpPr>
          <p:nvPr/>
        </p:nvGrpSpPr>
        <p:grpSpPr bwMode="auto">
          <a:xfrm>
            <a:off x="2251075" y="4856163"/>
            <a:ext cx="873125" cy="976312"/>
            <a:chOff x="3098" y="2976"/>
            <a:chExt cx="550" cy="615"/>
          </a:xfrm>
        </p:grpSpPr>
        <p:sp>
          <p:nvSpPr>
            <p:cNvPr id="65544" name="Oval 8"/>
            <p:cNvSpPr>
              <a:spLocks noChangeArrowheads="1"/>
            </p:cNvSpPr>
            <p:nvPr/>
          </p:nvSpPr>
          <p:spPr bwMode="auto">
            <a:xfrm>
              <a:off x="3098" y="3093"/>
              <a:ext cx="484" cy="498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en-US" altLang="zh-CN" sz="3200" b="1">
                  <a:solidFill>
                    <a:srgbClr val="006600"/>
                  </a:solidFill>
                  <a:latin typeface="Times New Roman" pitchFamily="18" charset="0"/>
                </a:rPr>
                <a:t>12</a:t>
              </a:r>
            </a:p>
          </p:txBody>
        </p:sp>
        <p:sp>
          <p:nvSpPr>
            <p:cNvPr id="65545" name="Line 9"/>
            <p:cNvSpPr>
              <a:spLocks noChangeShapeType="1"/>
            </p:cNvSpPr>
            <p:nvPr/>
          </p:nvSpPr>
          <p:spPr bwMode="auto">
            <a:xfrm flipH="1">
              <a:off x="3456" y="2976"/>
              <a:ext cx="192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65546" name="Group 10"/>
          <p:cNvGrpSpPr>
            <a:grpSpLocks/>
          </p:cNvGrpSpPr>
          <p:nvPr/>
        </p:nvGrpSpPr>
        <p:grpSpPr bwMode="auto">
          <a:xfrm>
            <a:off x="2895600" y="5618163"/>
            <a:ext cx="1038225" cy="900112"/>
            <a:chOff x="3504" y="3456"/>
            <a:chExt cx="654" cy="567"/>
          </a:xfrm>
        </p:grpSpPr>
        <p:sp>
          <p:nvSpPr>
            <p:cNvPr id="65547" name="Oval 11"/>
            <p:cNvSpPr>
              <a:spLocks noChangeArrowheads="1"/>
            </p:cNvSpPr>
            <p:nvPr/>
          </p:nvSpPr>
          <p:spPr bwMode="auto">
            <a:xfrm>
              <a:off x="3674" y="3525"/>
              <a:ext cx="484" cy="498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en-US" altLang="zh-CN" sz="3200" b="1">
                  <a:solidFill>
                    <a:srgbClr val="006600"/>
                  </a:solidFill>
                  <a:latin typeface="Times New Roman" pitchFamily="18" charset="0"/>
                </a:rPr>
                <a:t>14</a:t>
              </a:r>
            </a:p>
          </p:txBody>
        </p:sp>
        <p:sp>
          <p:nvSpPr>
            <p:cNvPr id="65548" name="Line 12"/>
            <p:cNvSpPr>
              <a:spLocks noChangeShapeType="1"/>
            </p:cNvSpPr>
            <p:nvPr/>
          </p:nvSpPr>
          <p:spPr bwMode="auto">
            <a:xfrm>
              <a:off x="3504" y="3456"/>
              <a:ext cx="24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65549" name="Group 13"/>
          <p:cNvGrpSpPr>
            <a:grpSpLocks/>
          </p:cNvGrpSpPr>
          <p:nvPr/>
        </p:nvGrpSpPr>
        <p:grpSpPr bwMode="auto">
          <a:xfrm>
            <a:off x="4648200" y="4017963"/>
            <a:ext cx="1038225" cy="1052512"/>
            <a:chOff x="4608" y="2448"/>
            <a:chExt cx="654" cy="663"/>
          </a:xfrm>
        </p:grpSpPr>
        <p:sp>
          <p:nvSpPr>
            <p:cNvPr id="65550" name="Oval 14"/>
            <p:cNvSpPr>
              <a:spLocks noChangeArrowheads="1"/>
            </p:cNvSpPr>
            <p:nvPr/>
          </p:nvSpPr>
          <p:spPr bwMode="auto">
            <a:xfrm>
              <a:off x="4778" y="2613"/>
              <a:ext cx="484" cy="498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en-US" altLang="zh-CN" sz="3200" b="1">
                  <a:solidFill>
                    <a:srgbClr val="006600"/>
                  </a:solidFill>
                  <a:latin typeface="Times New Roman" pitchFamily="18" charset="0"/>
                </a:rPr>
                <a:t>53</a:t>
              </a:r>
            </a:p>
          </p:txBody>
        </p:sp>
        <p:sp>
          <p:nvSpPr>
            <p:cNvPr id="65551" name="Line 15"/>
            <p:cNvSpPr>
              <a:spLocks noChangeShapeType="1"/>
            </p:cNvSpPr>
            <p:nvPr/>
          </p:nvSpPr>
          <p:spPr bwMode="auto">
            <a:xfrm>
              <a:off x="4608" y="2448"/>
              <a:ext cx="288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65552" name="Group 16"/>
          <p:cNvGrpSpPr>
            <a:grpSpLocks/>
          </p:cNvGrpSpPr>
          <p:nvPr/>
        </p:nvGrpSpPr>
        <p:grpSpPr bwMode="auto">
          <a:xfrm>
            <a:off x="5616575" y="4868863"/>
            <a:ext cx="768350" cy="1052512"/>
            <a:chOff x="5202" y="2976"/>
            <a:chExt cx="484" cy="663"/>
          </a:xfrm>
        </p:grpSpPr>
        <p:sp>
          <p:nvSpPr>
            <p:cNvPr id="65553" name="Oval 17"/>
            <p:cNvSpPr>
              <a:spLocks noChangeArrowheads="1"/>
            </p:cNvSpPr>
            <p:nvPr/>
          </p:nvSpPr>
          <p:spPr bwMode="auto">
            <a:xfrm>
              <a:off x="5202" y="3141"/>
              <a:ext cx="484" cy="498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en-US" altLang="zh-CN" sz="3200" b="1">
                  <a:solidFill>
                    <a:srgbClr val="006600"/>
                  </a:solidFill>
                  <a:latin typeface="Times New Roman" pitchFamily="18" charset="0"/>
                </a:rPr>
                <a:t>90</a:t>
              </a:r>
            </a:p>
          </p:txBody>
        </p:sp>
        <p:sp>
          <p:nvSpPr>
            <p:cNvPr id="65554" name="Line 18"/>
            <p:cNvSpPr>
              <a:spLocks noChangeShapeType="1"/>
            </p:cNvSpPr>
            <p:nvPr/>
          </p:nvSpPr>
          <p:spPr bwMode="auto">
            <a:xfrm>
              <a:off x="5232" y="2976"/>
              <a:ext cx="192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65555" name="Text Box 19" descr="花岗岩"/>
          <p:cNvSpPr txBox="1">
            <a:spLocks noChangeArrowheads="1"/>
          </p:cNvSpPr>
          <p:nvPr/>
        </p:nvSpPr>
        <p:spPr bwMode="auto">
          <a:xfrm>
            <a:off x="4497388" y="6172200"/>
            <a:ext cx="396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>
                <a:latin typeface="Times New Roman" pitchFamily="18" charset="0"/>
              </a:rPr>
              <a:t>中序遍历</a:t>
            </a:r>
            <a:r>
              <a:rPr kumimoji="1" lang="en-US" altLang="zh-CN" sz="2400" b="1">
                <a:latin typeface="Times New Roman" pitchFamily="18" charset="0"/>
              </a:rPr>
              <a:t>:12,14,24,45,53,90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 build="p" autoUpdateAnimBg="0"/>
      <p:bldP spid="65539" grpId="0" animBg="1" autoUpdateAnimBg="0"/>
      <p:bldP spid="655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228600" y="306388"/>
            <a:ext cx="8610600" cy="6246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3600" b="1" dirty="0">
                <a:solidFill>
                  <a:srgbClr val="9900FF"/>
                </a:solidFill>
                <a:latin typeface="Times New Roman" pitchFamily="18" charset="0"/>
                <a:ea typeface="幼圆" pitchFamily="49" charset="-122"/>
              </a:rPr>
              <a:t>(1)</a:t>
            </a:r>
            <a:r>
              <a:rPr kumimoji="1" lang="en-US" altLang="zh-CN" sz="3600" b="1" dirty="0">
                <a:solidFill>
                  <a:srgbClr val="9900FF"/>
                </a:solidFill>
                <a:latin typeface="幼圆" pitchFamily="49" charset="-122"/>
                <a:ea typeface="幼圆" pitchFamily="49" charset="-122"/>
              </a:rPr>
              <a:t> </a:t>
            </a:r>
            <a:r>
              <a:rPr kumimoji="1" lang="zh-CN" altLang="en-US" sz="3600" b="1" dirty="0">
                <a:solidFill>
                  <a:srgbClr val="9900FF"/>
                </a:solidFill>
                <a:latin typeface="幼圆" pitchFamily="49" charset="-122"/>
                <a:ea typeface="幼圆" pitchFamily="49" charset="-122"/>
              </a:rPr>
              <a:t>插入算法：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3600" dirty="0">
                <a:latin typeface="Times New Roman" pitchFamily="18" charset="0"/>
              </a:rPr>
              <a:t>status </a:t>
            </a:r>
            <a:r>
              <a:rPr kumimoji="1" lang="en-US" altLang="zh-CN" sz="3600" dirty="0" err="1">
                <a:latin typeface="Times New Roman" pitchFamily="18" charset="0"/>
              </a:rPr>
              <a:t>ins_bstree</a:t>
            </a:r>
            <a:r>
              <a:rPr kumimoji="1" lang="en-US" altLang="zh-CN" sz="3600" dirty="0">
                <a:latin typeface="Times New Roman" pitchFamily="18" charset="0"/>
              </a:rPr>
              <a:t>(</a:t>
            </a:r>
            <a:r>
              <a:rPr kumimoji="1" lang="en-US" altLang="zh-CN" sz="3600" b="1" dirty="0" err="1">
                <a:solidFill>
                  <a:srgbClr val="336600"/>
                </a:solidFill>
                <a:latin typeface="Times New Roman" pitchFamily="18" charset="0"/>
              </a:rPr>
              <a:t>BiTree</a:t>
            </a:r>
            <a:r>
              <a:rPr kumimoji="1" lang="en-US" altLang="zh-CN" sz="3600" dirty="0">
                <a:latin typeface="Times New Roman" pitchFamily="18" charset="0"/>
              </a:rPr>
              <a:t> </a:t>
            </a:r>
            <a:r>
              <a:rPr kumimoji="1" lang="en-US" altLang="zh-CN" sz="3600" dirty="0">
                <a:solidFill>
                  <a:srgbClr val="9900FF"/>
                </a:solidFill>
                <a:latin typeface="Times New Roman" pitchFamily="18" charset="0"/>
              </a:rPr>
              <a:t>&amp;</a:t>
            </a:r>
            <a:r>
              <a:rPr kumimoji="1" lang="en-US" altLang="zh-CN" sz="3600" dirty="0" err="1">
                <a:solidFill>
                  <a:srgbClr val="9900FF"/>
                </a:solidFill>
                <a:latin typeface="Times New Roman" pitchFamily="18" charset="0"/>
              </a:rPr>
              <a:t>bt</a:t>
            </a:r>
            <a:r>
              <a:rPr kumimoji="1" lang="zh-CN" altLang="en-US" sz="3600" dirty="0">
                <a:latin typeface="Times New Roman" pitchFamily="18" charset="0"/>
              </a:rPr>
              <a:t>，</a:t>
            </a:r>
            <a:r>
              <a:rPr kumimoji="1" lang="en-US" altLang="zh-CN" sz="3600" b="1" dirty="0" err="1">
                <a:solidFill>
                  <a:srgbClr val="000099"/>
                </a:solidFill>
                <a:latin typeface="Times New Roman" pitchFamily="18" charset="0"/>
              </a:rPr>
              <a:t>BiTree</a:t>
            </a:r>
            <a:r>
              <a:rPr kumimoji="1" lang="en-US" altLang="zh-CN" sz="3600" dirty="0">
                <a:solidFill>
                  <a:schemeClr val="accent1"/>
                </a:solidFill>
                <a:latin typeface="Times New Roman" pitchFamily="18" charset="0"/>
              </a:rPr>
              <a:t>  </a:t>
            </a:r>
            <a:r>
              <a:rPr kumimoji="1" lang="en-US" altLang="zh-CN" sz="3600" dirty="0">
                <a:latin typeface="Times New Roman" pitchFamily="18" charset="0"/>
              </a:rPr>
              <a:t>s</a:t>
            </a:r>
            <a:r>
              <a:rPr kumimoji="1" lang="en-US" altLang="zh-CN" sz="3600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kumimoji="1" lang="en-US" altLang="zh-CN" sz="3600" dirty="0">
                <a:latin typeface="Times New Roman" pitchFamily="18" charset="0"/>
              </a:rPr>
              <a:t>{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3600" dirty="0">
                <a:latin typeface="Times New Roman" pitchFamily="18" charset="0"/>
              </a:rPr>
              <a:t> </a:t>
            </a:r>
            <a:r>
              <a:rPr kumimoji="1" lang="en-US" altLang="zh-CN" sz="2400" b="1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// </a:t>
            </a:r>
            <a:r>
              <a:rPr kumimoji="1" lang="zh-CN" altLang="en-US" sz="2400" b="1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将指针</a:t>
            </a:r>
            <a:r>
              <a:rPr kumimoji="1" lang="en-US" altLang="zh-CN" sz="2400" b="1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s</a:t>
            </a:r>
            <a:r>
              <a:rPr kumimoji="1" lang="zh-CN" altLang="en-US" sz="2400" b="1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所指的结点插入到根指针为</a:t>
            </a:r>
            <a:r>
              <a:rPr kumimoji="1" lang="en-US" altLang="zh-CN" sz="2400" b="1" dirty="0" err="1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bt</a:t>
            </a:r>
            <a:r>
              <a:rPr kumimoji="1" lang="zh-CN" altLang="en-US" sz="2400" b="1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的二叉排序树中</a:t>
            </a:r>
            <a:r>
              <a:rPr kumimoji="1" lang="zh-CN" altLang="en-US" sz="2400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 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3600" dirty="0">
                <a:latin typeface="Times New Roman" pitchFamily="18" charset="0"/>
                <a:ea typeface="楷体_GB2312" pitchFamily="49" charset="-122"/>
              </a:rPr>
              <a:t>    </a:t>
            </a:r>
            <a:r>
              <a:rPr kumimoji="1" lang="en-US" altLang="zh-CN" sz="3600" dirty="0">
                <a:latin typeface="Times New Roman" pitchFamily="18" charset="0"/>
                <a:ea typeface="楷体_GB2312" pitchFamily="49" charset="-122"/>
              </a:rPr>
              <a:t>if (</a:t>
            </a:r>
            <a:r>
              <a:rPr kumimoji="1" lang="en-US" altLang="zh-CN" sz="3600" dirty="0" err="1">
                <a:latin typeface="Times New Roman" pitchFamily="18" charset="0"/>
                <a:ea typeface="楷体_GB2312" pitchFamily="49" charset="-122"/>
              </a:rPr>
              <a:t>bt</a:t>
            </a:r>
            <a:r>
              <a:rPr kumimoji="1" lang="en-US" altLang="zh-CN" sz="3600" dirty="0">
                <a:latin typeface="Times New Roman" pitchFamily="18" charset="0"/>
                <a:ea typeface="楷体_GB2312" pitchFamily="49" charset="-122"/>
              </a:rPr>
              <a:t>==NULL)</a:t>
            </a:r>
            <a:r>
              <a:rPr kumimoji="1" lang="zh-CN" altLang="en-US" sz="3600" dirty="0"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en-US" altLang="zh-CN" sz="3600" dirty="0" err="1">
                <a:latin typeface="Times New Roman" pitchFamily="18" charset="0"/>
                <a:ea typeface="楷体_GB2312" pitchFamily="49" charset="-122"/>
              </a:rPr>
              <a:t>bt</a:t>
            </a:r>
            <a:r>
              <a:rPr kumimoji="1" lang="en-US" altLang="zh-CN" sz="3600" dirty="0">
                <a:latin typeface="Times New Roman" pitchFamily="18" charset="0"/>
                <a:ea typeface="楷体_GB2312" pitchFamily="49" charset="-122"/>
              </a:rPr>
              <a:t> = s;</a:t>
            </a:r>
            <a:endParaRPr kumimoji="1" lang="zh-CN" altLang="en-US" sz="3600" dirty="0">
              <a:latin typeface="Times New Roman" pitchFamily="18" charset="0"/>
              <a:ea typeface="楷体_GB2312" pitchFamily="49" charset="-122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3600" dirty="0"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kumimoji="1" lang="en-US" altLang="zh-CN" sz="2400" b="1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// </a:t>
            </a:r>
            <a:r>
              <a:rPr kumimoji="1" lang="zh-CN" altLang="en-US" sz="2400" b="1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若</a:t>
            </a:r>
            <a:r>
              <a:rPr kumimoji="1" lang="en-US" altLang="zh-CN" sz="2400" b="1" dirty="0" err="1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bt</a:t>
            </a:r>
            <a:r>
              <a:rPr kumimoji="1" lang="zh-CN" altLang="en-US" sz="2400" b="1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为空树，则</a:t>
            </a:r>
            <a:r>
              <a:rPr kumimoji="1" lang="en-US" altLang="zh-CN" sz="2400" b="1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s</a:t>
            </a:r>
            <a:r>
              <a:rPr kumimoji="1" lang="zh-CN" altLang="en-US" sz="2400" b="1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为根</a:t>
            </a:r>
            <a:r>
              <a:rPr kumimoji="1" lang="zh-CN" altLang="en-US" sz="2400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 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3600" dirty="0">
                <a:solidFill>
                  <a:schemeClr val="accent2"/>
                </a:solidFill>
                <a:latin typeface="Times New Roman" pitchFamily="18" charset="0"/>
              </a:rPr>
              <a:t>    </a:t>
            </a:r>
            <a:r>
              <a:rPr kumimoji="1" lang="en-US" altLang="zh-CN" sz="3600" dirty="0">
                <a:latin typeface="Times New Roman" pitchFamily="18" charset="0"/>
              </a:rPr>
              <a:t>else if (</a:t>
            </a:r>
            <a:r>
              <a:rPr kumimoji="1" lang="en-US" altLang="zh-CN" sz="3600" dirty="0" err="1">
                <a:latin typeface="Times New Roman" pitchFamily="18" charset="0"/>
              </a:rPr>
              <a:t>s→key</a:t>
            </a:r>
            <a:r>
              <a:rPr kumimoji="1" lang="en-US" altLang="zh-CN" sz="3600" dirty="0">
                <a:latin typeface="Times New Roman" pitchFamily="18" charset="0"/>
              </a:rPr>
              <a:t> &lt; </a:t>
            </a:r>
            <a:r>
              <a:rPr kumimoji="1" lang="en-US" altLang="zh-CN" sz="3600" dirty="0" err="1">
                <a:latin typeface="Times New Roman" pitchFamily="18" charset="0"/>
              </a:rPr>
              <a:t>bt→key</a:t>
            </a:r>
            <a:r>
              <a:rPr kumimoji="1" lang="en-US" altLang="zh-CN" sz="3600" dirty="0">
                <a:latin typeface="Times New Roman" pitchFamily="18" charset="0"/>
              </a:rPr>
              <a:t>)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3600" dirty="0">
                <a:latin typeface="Times New Roman" pitchFamily="18" charset="0"/>
              </a:rPr>
              <a:t> 	  </a:t>
            </a:r>
            <a:r>
              <a:rPr kumimoji="1" lang="en-US" altLang="zh-CN" sz="3600" dirty="0" err="1">
                <a:solidFill>
                  <a:srgbClr val="000099"/>
                </a:solidFill>
                <a:latin typeface="Times New Roman" pitchFamily="18" charset="0"/>
              </a:rPr>
              <a:t>ins_bstree</a:t>
            </a:r>
            <a:r>
              <a:rPr kumimoji="1" lang="en-US" altLang="zh-CN" sz="3600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kumimoji="1" lang="en-US" altLang="zh-CN" sz="3600" dirty="0">
                <a:solidFill>
                  <a:schemeClr val="accent1"/>
                </a:solidFill>
                <a:latin typeface="Times New Roman" pitchFamily="18" charset="0"/>
              </a:rPr>
              <a:t> </a:t>
            </a:r>
            <a:r>
              <a:rPr kumimoji="1" lang="en-US" altLang="zh-CN" sz="3600" dirty="0" err="1">
                <a:solidFill>
                  <a:srgbClr val="FF0000"/>
                </a:solidFill>
                <a:latin typeface="Times New Roman" pitchFamily="18" charset="0"/>
              </a:rPr>
              <a:t>bt→lchild</a:t>
            </a:r>
            <a:r>
              <a:rPr kumimoji="1" lang="en-US" altLang="zh-CN" sz="3600" dirty="0">
                <a:latin typeface="Times New Roman" pitchFamily="18" charset="0"/>
              </a:rPr>
              <a:t>, </a:t>
            </a:r>
            <a:r>
              <a:rPr kumimoji="1" lang="en-US" altLang="zh-CN" sz="3600" dirty="0">
                <a:solidFill>
                  <a:srgbClr val="000099"/>
                </a:solidFill>
                <a:latin typeface="Times New Roman" pitchFamily="18" charset="0"/>
              </a:rPr>
              <a:t>s )</a:t>
            </a:r>
            <a:r>
              <a:rPr kumimoji="1" lang="zh-CN" altLang="en-US" sz="3600" dirty="0">
                <a:solidFill>
                  <a:srgbClr val="000099"/>
                </a:solidFill>
                <a:latin typeface="Times New Roman" pitchFamily="18" charset="0"/>
              </a:rPr>
              <a:t>；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3600" dirty="0">
                <a:latin typeface="Times New Roman" pitchFamily="18" charset="0"/>
              </a:rPr>
              <a:t>    </a:t>
            </a:r>
            <a:r>
              <a:rPr kumimoji="1" lang="en-US" altLang="zh-CN" sz="3600" dirty="0">
                <a:latin typeface="Times New Roman" pitchFamily="18" charset="0"/>
              </a:rPr>
              <a:t>else </a:t>
            </a:r>
            <a:r>
              <a:rPr kumimoji="1" lang="en-US" altLang="zh-CN" sz="3600" dirty="0" err="1">
                <a:solidFill>
                  <a:srgbClr val="000099"/>
                </a:solidFill>
                <a:latin typeface="Times New Roman" pitchFamily="18" charset="0"/>
              </a:rPr>
              <a:t>ins_bstree</a:t>
            </a:r>
            <a:r>
              <a:rPr kumimoji="1" lang="en-US" altLang="zh-CN" sz="3600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kumimoji="1" lang="en-US" altLang="zh-CN" sz="3600" dirty="0">
                <a:solidFill>
                  <a:schemeClr val="accent1"/>
                </a:solidFill>
                <a:latin typeface="Times New Roman" pitchFamily="18" charset="0"/>
              </a:rPr>
              <a:t> </a:t>
            </a:r>
            <a:r>
              <a:rPr kumimoji="1" lang="en-US" altLang="zh-CN" sz="3600" dirty="0" err="1">
                <a:solidFill>
                  <a:srgbClr val="FF0000"/>
                </a:solidFill>
                <a:latin typeface="Times New Roman" pitchFamily="18" charset="0"/>
              </a:rPr>
              <a:t>bt→rchild</a:t>
            </a:r>
            <a:r>
              <a:rPr kumimoji="1" lang="en-US" altLang="zh-CN" sz="3600" dirty="0">
                <a:solidFill>
                  <a:schemeClr val="accent1"/>
                </a:solidFill>
                <a:latin typeface="Times New Roman" pitchFamily="18" charset="0"/>
              </a:rPr>
              <a:t> </a:t>
            </a:r>
            <a:r>
              <a:rPr kumimoji="1" lang="en-US" altLang="zh-CN" sz="3600" dirty="0">
                <a:latin typeface="Times New Roman" pitchFamily="18" charset="0"/>
              </a:rPr>
              <a:t>, </a:t>
            </a:r>
            <a:r>
              <a:rPr kumimoji="1" lang="en-US" altLang="zh-CN" sz="3600" dirty="0">
                <a:solidFill>
                  <a:srgbClr val="000099"/>
                </a:solidFill>
                <a:latin typeface="Times New Roman" pitchFamily="18" charset="0"/>
              </a:rPr>
              <a:t>s )</a:t>
            </a:r>
            <a:r>
              <a:rPr kumimoji="1" lang="zh-CN" altLang="en-US" sz="3600" dirty="0">
                <a:solidFill>
                  <a:srgbClr val="000099"/>
                </a:solidFill>
                <a:latin typeface="Times New Roman" pitchFamily="18" charset="0"/>
              </a:rPr>
              <a:t>；</a:t>
            </a:r>
            <a:r>
              <a:rPr kumimoji="1" lang="zh-CN" altLang="en-US" sz="3600" dirty="0">
                <a:latin typeface="Times New Roman" pitchFamily="18" charset="0"/>
              </a:rPr>
              <a:t> 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3600" dirty="0">
                <a:latin typeface="Times New Roman" pitchFamily="18" charset="0"/>
              </a:rPr>
              <a:t>}    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6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6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65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65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65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250825" y="136525"/>
            <a:ext cx="8610600" cy="672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3600" b="1" dirty="0">
                <a:solidFill>
                  <a:srgbClr val="9900FF"/>
                </a:solidFill>
                <a:latin typeface="Times New Roman" pitchFamily="18" charset="0"/>
                <a:ea typeface="幼圆" pitchFamily="49" charset="-122"/>
              </a:rPr>
              <a:t>(2) </a:t>
            </a:r>
            <a:r>
              <a:rPr kumimoji="1" lang="zh-CN" altLang="en-US" sz="3600" b="1" dirty="0">
                <a:solidFill>
                  <a:srgbClr val="9900FF"/>
                </a:solidFill>
                <a:latin typeface="Times New Roman" pitchFamily="18" charset="0"/>
                <a:ea typeface="幼圆" pitchFamily="49" charset="-122"/>
              </a:rPr>
              <a:t>生成二叉排序树的算法：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3200" b="1" dirty="0" err="1">
                <a:solidFill>
                  <a:srgbClr val="006600"/>
                </a:solidFill>
                <a:latin typeface="Times New Roman" pitchFamily="18" charset="0"/>
              </a:rPr>
              <a:t>BiTree</a:t>
            </a:r>
            <a:r>
              <a:rPr kumimoji="1" lang="en-US" altLang="zh-CN" sz="3200" dirty="0">
                <a:latin typeface="Times New Roman" pitchFamily="18" charset="0"/>
              </a:rPr>
              <a:t> </a:t>
            </a:r>
            <a:r>
              <a:rPr kumimoji="1" lang="en-US" altLang="zh-CN" sz="3200" dirty="0" err="1">
                <a:latin typeface="Times New Roman" pitchFamily="18" charset="0"/>
              </a:rPr>
              <a:t>crt_bstree</a:t>
            </a:r>
            <a:r>
              <a:rPr kumimoji="1" lang="en-US" altLang="zh-CN" sz="3200" dirty="0">
                <a:latin typeface="Times New Roman" pitchFamily="18" charset="0"/>
              </a:rPr>
              <a:t>(</a:t>
            </a:r>
            <a:r>
              <a:rPr kumimoji="1" lang="en-US" altLang="zh-CN" sz="3200" b="1" dirty="0" err="1">
                <a:solidFill>
                  <a:srgbClr val="336600"/>
                </a:solidFill>
                <a:latin typeface="Times New Roman" pitchFamily="18" charset="0"/>
              </a:rPr>
              <a:t>BiTree</a:t>
            </a:r>
            <a:r>
              <a:rPr kumimoji="1" lang="en-US" altLang="zh-CN" sz="3200" dirty="0">
                <a:latin typeface="Times New Roman" pitchFamily="18" charset="0"/>
              </a:rPr>
              <a:t> </a:t>
            </a:r>
            <a:r>
              <a:rPr kumimoji="1" lang="en-US" altLang="zh-CN" sz="3200" dirty="0">
                <a:solidFill>
                  <a:srgbClr val="CC0066"/>
                </a:solidFill>
                <a:latin typeface="Times New Roman" pitchFamily="18" charset="0"/>
              </a:rPr>
              <a:t>&amp;</a:t>
            </a:r>
            <a:r>
              <a:rPr kumimoji="1" lang="en-US" altLang="zh-CN" sz="3200" dirty="0">
                <a:latin typeface="Times New Roman" pitchFamily="18" charset="0"/>
              </a:rPr>
              <a:t>root){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2400" b="1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// </a:t>
            </a:r>
            <a:r>
              <a:rPr kumimoji="1" lang="zh-CN" altLang="en-US" sz="2400" b="1" dirty="0">
                <a:solidFill>
                  <a:srgbClr val="4D4D4D"/>
                </a:solidFill>
                <a:latin typeface="Times New Roman" pitchFamily="18" charset="0"/>
                <a:ea typeface="楷体_GB2312" pitchFamily="49" charset="-122"/>
              </a:rPr>
              <a:t>输入一个关键字序列，生成一棵二叉排序树的二叉链表结构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en-US" altLang="zh-CN" sz="3200" dirty="0">
                <a:latin typeface="Times New Roman" pitchFamily="18" charset="0"/>
                <a:ea typeface="楷体_GB2312" pitchFamily="49" charset="-122"/>
              </a:rPr>
              <a:t>root=NULL;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    </a:t>
            </a:r>
            <a:r>
              <a:rPr kumimoji="1" lang="en-US" altLang="zh-CN" sz="3200" dirty="0">
                <a:latin typeface="Times New Roman" pitchFamily="18" charset="0"/>
                <a:ea typeface="楷体_GB2312" pitchFamily="49" charset="-122"/>
              </a:rPr>
              <a:t>read(x);</a:t>
            </a:r>
            <a:endParaRPr kumimoji="1" lang="zh-CN" altLang="en-US" sz="3200" dirty="0">
              <a:latin typeface="Times New Roman" pitchFamily="18" charset="0"/>
              <a:ea typeface="楷体_GB2312" pitchFamily="49" charset="-122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en-US" altLang="zh-CN" sz="3200" dirty="0">
                <a:latin typeface="Times New Roman" pitchFamily="18" charset="0"/>
                <a:ea typeface="楷体_GB2312" pitchFamily="49" charset="-122"/>
              </a:rPr>
              <a:t>while </a:t>
            </a:r>
            <a:r>
              <a:rPr kumimoji="1" lang="en-US" altLang="zh-CN" sz="32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(x≠ </a:t>
            </a:r>
            <a:r>
              <a:rPr kumimoji="1" lang="zh-CN" altLang="en-US" sz="32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结束标志</a:t>
            </a:r>
            <a:r>
              <a:rPr kumimoji="1" lang="en-US" altLang="zh-CN" sz="32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)</a:t>
            </a:r>
            <a:r>
              <a:rPr kumimoji="1" lang="en-US" altLang="zh-CN" sz="3200" b="1" dirty="0">
                <a:solidFill>
                  <a:srgbClr val="003366"/>
                </a:solidFill>
                <a:latin typeface="Times New Roman" pitchFamily="18" charset="0"/>
                <a:ea typeface="楷体_GB2312" pitchFamily="49" charset="-122"/>
              </a:rPr>
              <a:t>{  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3200" b="1" dirty="0">
                <a:solidFill>
                  <a:schemeClr val="accent1"/>
                </a:solidFill>
                <a:latin typeface="Times New Roman" pitchFamily="18" charset="0"/>
                <a:ea typeface="楷体_GB2312" pitchFamily="49" charset="-122"/>
              </a:rPr>
              <a:t>     </a:t>
            </a:r>
            <a:r>
              <a:rPr kumimoji="1" lang="en-US" altLang="zh-CN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s=</a:t>
            </a:r>
            <a:r>
              <a:rPr kumimoji="1" lang="en-US" altLang="zh-CN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(</a:t>
            </a:r>
            <a:r>
              <a:rPr kumimoji="1" lang="en-US" altLang="zh-CN" sz="3200" b="1" dirty="0" err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BiTree</a:t>
            </a:r>
            <a:r>
              <a:rPr kumimoji="1" lang="en-US" altLang="zh-CN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)</a:t>
            </a:r>
            <a:r>
              <a:rPr kumimoji="1" lang="en-US" altLang="zh-CN" sz="3200" b="1" dirty="0" err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malloc</a:t>
            </a:r>
            <a:r>
              <a:rPr kumimoji="1" lang="en-US" altLang="zh-CN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(</a:t>
            </a:r>
            <a:r>
              <a:rPr kumimoji="1" lang="en-US" altLang="zh-CN" sz="3200" b="1" dirty="0" err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sizeof</a:t>
            </a:r>
            <a:r>
              <a:rPr kumimoji="1" lang="en-US" altLang="zh-CN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(</a:t>
            </a:r>
            <a:r>
              <a:rPr kumimoji="1" lang="en-US" altLang="zh-CN" sz="3200" b="1" dirty="0" err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BiTNode</a:t>
            </a:r>
            <a:r>
              <a:rPr kumimoji="1" lang="en-US" altLang="zh-CN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))</a:t>
            </a:r>
            <a:r>
              <a:rPr kumimoji="1" lang="en-US" altLang="zh-CN" sz="3200" dirty="0">
                <a:latin typeface="Times New Roman" pitchFamily="18" charset="0"/>
                <a:ea typeface="楷体_GB2312" pitchFamily="49" charset="-122"/>
                <a:sym typeface="Monotype Sorts" pitchFamily="2" charset="2"/>
              </a:rPr>
              <a:t>    </a:t>
            </a:r>
            <a:endParaRPr kumimoji="1" lang="en-US" altLang="zh-CN" sz="3200" dirty="0">
              <a:solidFill>
                <a:schemeClr val="accent2"/>
              </a:solidFill>
              <a:latin typeface="Times New Roman" pitchFamily="18" charset="0"/>
              <a:ea typeface="楷体_GB2312" pitchFamily="49" charset="-122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3200" dirty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     </a:t>
            </a:r>
            <a:r>
              <a:rPr kumimoji="1" lang="en-US" altLang="zh-CN" sz="3200" b="1" dirty="0" err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s→key</a:t>
            </a:r>
            <a:r>
              <a:rPr kumimoji="1" lang="en-US" altLang="zh-CN" sz="32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=x</a:t>
            </a:r>
            <a:r>
              <a:rPr kumimoji="1" lang="en-US" altLang="zh-CN" sz="32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;</a:t>
            </a:r>
            <a:r>
              <a:rPr kumimoji="1" lang="zh-CN" altLang="en-US" sz="32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   </a:t>
            </a:r>
            <a:r>
              <a:rPr kumimoji="1" lang="en-US" altLang="zh-CN" sz="32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…… ;   </a:t>
            </a:r>
            <a:r>
              <a:rPr kumimoji="1" lang="zh-CN" altLang="en-US" sz="32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en-US" altLang="zh-CN" sz="24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//</a:t>
            </a:r>
            <a:r>
              <a:rPr kumimoji="1" lang="zh-CN" altLang="en-US" sz="24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生成新结点</a:t>
            </a:r>
            <a:r>
              <a:rPr kumimoji="1" lang="zh-CN" altLang="en-US" sz="28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endParaRPr kumimoji="1" lang="zh-CN" altLang="en-US" sz="3200" dirty="0">
              <a:solidFill>
                <a:srgbClr val="000099"/>
              </a:solidFill>
              <a:latin typeface="Times New Roman" pitchFamily="18" charset="0"/>
              <a:ea typeface="楷体_GB2312" pitchFamily="49" charset="-122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3200" dirty="0">
                <a:solidFill>
                  <a:srgbClr val="000099"/>
                </a:solidFill>
                <a:latin typeface="Times New Roman" pitchFamily="18" charset="0"/>
              </a:rPr>
              <a:t>     </a:t>
            </a:r>
            <a:r>
              <a:rPr kumimoji="1" lang="en-US" altLang="zh-CN" sz="3200" b="1" dirty="0" err="1">
                <a:solidFill>
                  <a:srgbClr val="000099"/>
                </a:solidFill>
                <a:latin typeface="Times New Roman" pitchFamily="18" charset="0"/>
              </a:rPr>
              <a:t>s→lchild</a:t>
            </a:r>
            <a:r>
              <a:rPr kumimoji="1" lang="en-US" altLang="zh-CN" sz="3200" b="1" dirty="0">
                <a:solidFill>
                  <a:srgbClr val="000099"/>
                </a:solidFill>
                <a:latin typeface="Times New Roman" pitchFamily="18" charset="0"/>
              </a:rPr>
              <a:t> =NULL; </a:t>
            </a:r>
            <a:r>
              <a:rPr kumimoji="1" lang="zh-CN" altLang="en-US" sz="3200" b="1" dirty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kumimoji="1" lang="en-US" altLang="zh-CN" sz="3200" b="1" dirty="0" err="1">
                <a:solidFill>
                  <a:srgbClr val="000099"/>
                </a:solidFill>
                <a:latin typeface="Times New Roman" pitchFamily="18" charset="0"/>
              </a:rPr>
              <a:t>s→rchild</a:t>
            </a:r>
            <a:r>
              <a:rPr kumimoji="1" lang="en-US" altLang="zh-CN" sz="3200" b="1" dirty="0">
                <a:solidFill>
                  <a:srgbClr val="000099"/>
                </a:solidFill>
                <a:latin typeface="Times New Roman" pitchFamily="18" charset="0"/>
              </a:rPr>
              <a:t> =NULL;</a:t>
            </a:r>
            <a:endParaRPr kumimoji="1" lang="zh-CN" altLang="en-US" sz="3200" dirty="0">
              <a:latin typeface="Times New Roman" pitchFamily="18" charset="0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3200" dirty="0">
                <a:latin typeface="Times New Roman" pitchFamily="18" charset="0"/>
              </a:rPr>
              <a:t>     </a:t>
            </a:r>
            <a:r>
              <a:rPr kumimoji="1" lang="en-US" altLang="zh-CN" sz="3200" b="1" dirty="0">
                <a:solidFill>
                  <a:srgbClr val="9900FF"/>
                </a:solidFill>
                <a:latin typeface="Times New Roman" pitchFamily="18" charset="0"/>
              </a:rPr>
              <a:t>ins_ </a:t>
            </a:r>
            <a:r>
              <a:rPr kumimoji="1" lang="en-US" altLang="zh-CN" sz="3200" b="1" dirty="0" err="1">
                <a:solidFill>
                  <a:srgbClr val="9900FF"/>
                </a:solidFill>
                <a:latin typeface="Times New Roman" pitchFamily="18" charset="0"/>
              </a:rPr>
              <a:t>bstree</a:t>
            </a:r>
            <a:r>
              <a:rPr kumimoji="1" lang="en-US" altLang="zh-CN" sz="3200" b="1" dirty="0">
                <a:solidFill>
                  <a:srgbClr val="9900FF"/>
                </a:solidFill>
                <a:latin typeface="Times New Roman" pitchFamily="18" charset="0"/>
              </a:rPr>
              <a:t>(root, s);</a:t>
            </a:r>
            <a:r>
              <a:rPr kumimoji="1" lang="zh-CN" altLang="en-US" sz="3200" dirty="0">
                <a:latin typeface="Times New Roman" pitchFamily="18" charset="0"/>
              </a:rPr>
              <a:t>  </a:t>
            </a:r>
            <a:r>
              <a:rPr kumimoji="1" lang="en-US" altLang="zh-CN" sz="3200" dirty="0">
                <a:latin typeface="Times New Roman" pitchFamily="18" charset="0"/>
              </a:rPr>
              <a:t>read(x); </a:t>
            </a:r>
            <a:r>
              <a:rPr kumimoji="1" lang="en-US" altLang="zh-CN" sz="3200" b="1" dirty="0">
                <a:solidFill>
                  <a:srgbClr val="003366"/>
                </a:solidFill>
                <a:latin typeface="Times New Roman" pitchFamily="18" charset="0"/>
              </a:rPr>
              <a:t>}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3200" b="1" dirty="0">
                <a:solidFill>
                  <a:srgbClr val="003366"/>
                </a:solidFill>
                <a:latin typeface="Times New Roman" pitchFamily="18" charset="0"/>
              </a:rPr>
              <a:t>  return (root);</a:t>
            </a:r>
            <a:r>
              <a:rPr kumimoji="1" lang="en-US" altLang="zh-CN" sz="3200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3200" dirty="0">
                <a:solidFill>
                  <a:schemeClr val="tx2"/>
                </a:solidFill>
                <a:latin typeface="Times New Roman" pitchFamily="18" charset="0"/>
              </a:rPr>
              <a:t>}</a:t>
            </a:r>
            <a:r>
              <a:rPr kumimoji="1" lang="en-US" altLang="zh-CN" sz="2400" b="1" dirty="0">
                <a:solidFill>
                  <a:srgbClr val="4D4D4D"/>
                </a:solidFill>
                <a:latin typeface="Times New Roman" pitchFamily="18" charset="0"/>
              </a:rPr>
              <a:t>//</a:t>
            </a:r>
            <a:r>
              <a:rPr kumimoji="1" lang="en-US" altLang="zh-CN" sz="2800" b="1" dirty="0">
                <a:solidFill>
                  <a:srgbClr val="4D4D4D"/>
                </a:solidFill>
                <a:latin typeface="Times New Roman" pitchFamily="18" charset="0"/>
              </a:rPr>
              <a:t> </a:t>
            </a:r>
            <a:r>
              <a:rPr kumimoji="1" lang="en-US" altLang="zh-CN" sz="2800" b="1" dirty="0" err="1">
                <a:solidFill>
                  <a:srgbClr val="4D4D4D"/>
                </a:solidFill>
                <a:latin typeface="Times New Roman" pitchFamily="18" charset="0"/>
              </a:rPr>
              <a:t>crt_bstree</a:t>
            </a:r>
            <a:endParaRPr kumimoji="1" lang="en-US" altLang="zh-CN" sz="2800" b="1" dirty="0">
              <a:solidFill>
                <a:srgbClr val="4D4D4D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7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75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75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75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273496" y="3140968"/>
            <a:ext cx="8763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① 被删除的结点</a:t>
            </a:r>
            <a:r>
              <a:rPr kumimoji="1" lang="zh-CN" altLang="en-US" sz="32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是叶子</a:t>
            </a: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；</a:t>
            </a:r>
          </a:p>
          <a:p>
            <a:pPr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② 被删除的结点</a:t>
            </a:r>
            <a:r>
              <a:rPr kumimoji="1" lang="zh-CN" altLang="en-US" sz="32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只有左子树</a:t>
            </a: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或者</a:t>
            </a:r>
            <a:r>
              <a:rPr kumimoji="1" lang="zh-CN" altLang="en-US" sz="32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只有右子树</a:t>
            </a: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；</a:t>
            </a:r>
          </a:p>
          <a:p>
            <a:pPr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③ 被删除的结点</a:t>
            </a:r>
            <a:r>
              <a:rPr kumimoji="1" lang="zh-CN" altLang="en-US" sz="32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既有左子树</a:t>
            </a: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，</a:t>
            </a:r>
            <a:r>
              <a:rPr kumimoji="1" lang="zh-CN" altLang="en-US" sz="32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也有右子树</a:t>
            </a: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。</a:t>
            </a:r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76200" y="463550"/>
            <a:ext cx="57880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40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4. </a:t>
            </a:r>
            <a:r>
              <a:rPr kumimoji="1" lang="zh-CN" altLang="en-US" sz="40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二叉排序树的删除算法</a:t>
            </a: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323850" y="2247900"/>
            <a:ext cx="43132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600" b="1" dirty="0">
                <a:solidFill>
                  <a:srgbClr val="9900FF"/>
                </a:solidFill>
                <a:latin typeface="Times New Roman" pitchFamily="18" charset="0"/>
                <a:ea typeface="楷体_GB2312" pitchFamily="49" charset="-122"/>
              </a:rPr>
              <a:t>可分</a:t>
            </a:r>
            <a:r>
              <a:rPr kumimoji="1" lang="zh-CN" altLang="en-US" sz="36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三种情况</a:t>
            </a:r>
            <a:r>
              <a:rPr kumimoji="1" lang="zh-CN" altLang="en-US" sz="3600" b="1" dirty="0">
                <a:solidFill>
                  <a:srgbClr val="9900FF"/>
                </a:solidFill>
                <a:latin typeface="Times New Roman" pitchFamily="18" charset="0"/>
                <a:ea typeface="楷体_GB2312" pitchFamily="49" charset="-122"/>
              </a:rPr>
              <a:t>讨论：</a:t>
            </a:r>
            <a:endParaRPr kumimoji="1" lang="zh-CN" altLang="en-US" sz="4000" b="1" dirty="0">
              <a:solidFill>
                <a:srgbClr val="9900FF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304800" y="1301750"/>
            <a:ext cx="7239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3200" b="1">
                <a:solidFill>
                  <a:srgbClr val="336600"/>
                </a:solidFill>
                <a:latin typeface="楷体_GB2312" pitchFamily="49" charset="-122"/>
                <a:ea typeface="楷体_GB2312" pitchFamily="49" charset="-122"/>
              </a:rPr>
              <a:t>删除一个结点后，仍是二叉排序树。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build="p" autoUpdateAnimBg="0"/>
      <p:bldP spid="68612" grpId="0"/>
      <p:bldP spid="6861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2"/>
          <p:cNvGrpSpPr>
            <a:grpSpLocks/>
          </p:cNvGrpSpPr>
          <p:nvPr/>
        </p:nvGrpSpPr>
        <p:grpSpPr bwMode="auto">
          <a:xfrm>
            <a:off x="609600" y="1676400"/>
            <a:ext cx="6324600" cy="3429000"/>
            <a:chOff x="384" y="1056"/>
            <a:chExt cx="3984" cy="2160"/>
          </a:xfrm>
        </p:grpSpPr>
        <p:sp>
          <p:nvSpPr>
            <p:cNvPr id="69635" name="Oval 3"/>
            <p:cNvSpPr>
              <a:spLocks noChangeArrowheads="1"/>
            </p:cNvSpPr>
            <p:nvPr/>
          </p:nvSpPr>
          <p:spPr bwMode="auto">
            <a:xfrm>
              <a:off x="2016" y="1056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50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9636" name="Oval 4"/>
            <p:cNvSpPr>
              <a:spLocks noChangeArrowheads="1"/>
            </p:cNvSpPr>
            <p:nvPr/>
          </p:nvSpPr>
          <p:spPr bwMode="auto">
            <a:xfrm>
              <a:off x="1104" y="1392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30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9637" name="Oval 5"/>
            <p:cNvSpPr>
              <a:spLocks noChangeArrowheads="1"/>
            </p:cNvSpPr>
            <p:nvPr/>
          </p:nvSpPr>
          <p:spPr bwMode="auto">
            <a:xfrm>
              <a:off x="2928" y="1392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80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9638" name="Oval 6"/>
            <p:cNvSpPr>
              <a:spLocks noChangeArrowheads="1"/>
            </p:cNvSpPr>
            <p:nvPr/>
          </p:nvSpPr>
          <p:spPr bwMode="auto">
            <a:xfrm>
              <a:off x="384" y="1824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20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9639" name="Oval 7"/>
            <p:cNvSpPr>
              <a:spLocks noChangeArrowheads="1"/>
            </p:cNvSpPr>
            <p:nvPr/>
          </p:nvSpPr>
          <p:spPr bwMode="auto">
            <a:xfrm>
              <a:off x="3648" y="1824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90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9640" name="Oval 8"/>
            <p:cNvSpPr>
              <a:spLocks noChangeArrowheads="1"/>
            </p:cNvSpPr>
            <p:nvPr/>
          </p:nvSpPr>
          <p:spPr bwMode="auto">
            <a:xfrm>
              <a:off x="3120" y="2352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85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9641" name="Oval 9"/>
            <p:cNvSpPr>
              <a:spLocks noChangeArrowheads="1"/>
            </p:cNvSpPr>
            <p:nvPr/>
          </p:nvSpPr>
          <p:spPr bwMode="auto">
            <a:xfrm>
              <a:off x="1824" y="1824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40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9642" name="Oval 10"/>
            <p:cNvSpPr>
              <a:spLocks noChangeArrowheads="1"/>
            </p:cNvSpPr>
            <p:nvPr/>
          </p:nvSpPr>
          <p:spPr bwMode="auto">
            <a:xfrm>
              <a:off x="1248" y="2352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35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9643" name="Oval 11"/>
            <p:cNvSpPr>
              <a:spLocks noChangeArrowheads="1"/>
            </p:cNvSpPr>
            <p:nvPr/>
          </p:nvSpPr>
          <p:spPr bwMode="auto">
            <a:xfrm>
              <a:off x="3936" y="2880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88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9644" name="Line 12"/>
            <p:cNvSpPr>
              <a:spLocks noChangeShapeType="1"/>
            </p:cNvSpPr>
            <p:nvPr/>
          </p:nvSpPr>
          <p:spPr bwMode="auto">
            <a:xfrm flipH="1">
              <a:off x="1488" y="1248"/>
              <a:ext cx="528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45" name="Line 13"/>
            <p:cNvSpPr>
              <a:spLocks noChangeShapeType="1"/>
            </p:cNvSpPr>
            <p:nvPr/>
          </p:nvSpPr>
          <p:spPr bwMode="auto">
            <a:xfrm flipH="1">
              <a:off x="768" y="1680"/>
              <a:ext cx="336" cy="19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46" name="Line 14"/>
            <p:cNvSpPr>
              <a:spLocks noChangeShapeType="1"/>
            </p:cNvSpPr>
            <p:nvPr/>
          </p:nvSpPr>
          <p:spPr bwMode="auto">
            <a:xfrm>
              <a:off x="2448" y="1248"/>
              <a:ext cx="480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47" name="Line 15"/>
            <p:cNvSpPr>
              <a:spLocks noChangeShapeType="1"/>
            </p:cNvSpPr>
            <p:nvPr/>
          </p:nvSpPr>
          <p:spPr bwMode="auto">
            <a:xfrm>
              <a:off x="1488" y="1632"/>
              <a:ext cx="384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48" name="Line 16"/>
            <p:cNvSpPr>
              <a:spLocks noChangeShapeType="1"/>
            </p:cNvSpPr>
            <p:nvPr/>
          </p:nvSpPr>
          <p:spPr bwMode="auto">
            <a:xfrm flipH="1">
              <a:off x="1536" y="2112"/>
              <a:ext cx="336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49" name="Line 17"/>
            <p:cNvSpPr>
              <a:spLocks noChangeShapeType="1"/>
            </p:cNvSpPr>
            <p:nvPr/>
          </p:nvSpPr>
          <p:spPr bwMode="auto">
            <a:xfrm>
              <a:off x="3312" y="1680"/>
              <a:ext cx="384" cy="19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50" name="Line 18"/>
            <p:cNvSpPr>
              <a:spLocks noChangeShapeType="1"/>
            </p:cNvSpPr>
            <p:nvPr/>
          </p:nvSpPr>
          <p:spPr bwMode="auto">
            <a:xfrm flipH="1">
              <a:off x="3408" y="2160"/>
              <a:ext cx="336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51" name="Line 19"/>
            <p:cNvSpPr>
              <a:spLocks noChangeShapeType="1"/>
            </p:cNvSpPr>
            <p:nvPr/>
          </p:nvSpPr>
          <p:spPr bwMode="auto">
            <a:xfrm>
              <a:off x="3504" y="2640"/>
              <a:ext cx="480" cy="28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52" name="Oval 20"/>
            <p:cNvSpPr>
              <a:spLocks noChangeArrowheads="1"/>
            </p:cNvSpPr>
            <p:nvPr/>
          </p:nvSpPr>
          <p:spPr bwMode="auto">
            <a:xfrm>
              <a:off x="624" y="2880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32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69653" name="Line 21"/>
            <p:cNvSpPr>
              <a:spLocks noChangeShapeType="1"/>
            </p:cNvSpPr>
            <p:nvPr/>
          </p:nvSpPr>
          <p:spPr bwMode="auto">
            <a:xfrm flipH="1">
              <a:off x="912" y="2592"/>
              <a:ext cx="384" cy="28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9654" name="Rectangle 22"/>
          <p:cNvSpPr>
            <a:spLocks noChangeArrowheads="1"/>
          </p:cNvSpPr>
          <p:nvPr/>
        </p:nvSpPr>
        <p:spPr bwMode="auto">
          <a:xfrm>
            <a:off x="250825" y="0"/>
            <a:ext cx="59928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3600" b="1" dirty="0">
                <a:solidFill>
                  <a:srgbClr val="9900FF"/>
                </a:solidFill>
                <a:latin typeface="Times New Roman" pitchFamily="18" charset="0"/>
                <a:ea typeface="楷体_GB2312" pitchFamily="49" charset="-122"/>
              </a:rPr>
              <a:t>(1) </a:t>
            </a:r>
            <a:r>
              <a:rPr kumimoji="1" lang="zh-CN" altLang="en-US" sz="3600" b="1" dirty="0">
                <a:solidFill>
                  <a:srgbClr val="9900FF"/>
                </a:solidFill>
                <a:latin typeface="Times New Roman" pitchFamily="18" charset="0"/>
                <a:ea typeface="楷体_GB2312" pitchFamily="49" charset="-122"/>
              </a:rPr>
              <a:t>被删除的结点是</a:t>
            </a:r>
            <a:r>
              <a:rPr kumimoji="1" lang="zh-CN" altLang="en-US" sz="3600" b="1" dirty="0">
                <a:solidFill>
                  <a:srgbClr val="FF3300"/>
                </a:solidFill>
                <a:latin typeface="Times New Roman" pitchFamily="18" charset="0"/>
                <a:ea typeface="楷体_GB2312" pitchFamily="49" charset="-122"/>
              </a:rPr>
              <a:t>叶子结点</a:t>
            </a:r>
            <a:endParaRPr kumimoji="1" lang="zh-CN" altLang="en-US" sz="2400" b="1" dirty="0">
              <a:solidFill>
                <a:srgbClr val="FF33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 useBgFill="1">
        <p:nvSpPr>
          <p:cNvPr id="69655" name="Rectangle 23"/>
          <p:cNvSpPr>
            <a:spLocks noChangeArrowheads="1"/>
          </p:cNvSpPr>
          <p:nvPr/>
        </p:nvSpPr>
        <p:spPr bwMode="auto">
          <a:xfrm>
            <a:off x="457200" y="2590800"/>
            <a:ext cx="1295400" cy="12192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 useBgFill="1">
        <p:nvSpPr>
          <p:cNvPr id="69656" name="Rectangle 24"/>
          <p:cNvSpPr>
            <a:spLocks noChangeArrowheads="1"/>
          </p:cNvSpPr>
          <p:nvPr/>
        </p:nvSpPr>
        <p:spPr bwMode="auto">
          <a:xfrm>
            <a:off x="5562600" y="4191000"/>
            <a:ext cx="1447800" cy="9906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auto">
          <a:xfrm>
            <a:off x="914400" y="990600"/>
            <a:ext cx="12541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600" b="1">
                <a:latin typeface="Times New Roman" pitchFamily="18" charset="0"/>
                <a:ea typeface="楷体_GB2312" pitchFamily="49" charset="-122"/>
              </a:rPr>
              <a:t>例如</a:t>
            </a:r>
            <a:r>
              <a:rPr kumimoji="1" lang="en-US" altLang="zh-CN" sz="3600" b="1">
                <a:latin typeface="Times New Roman" pitchFamily="18" charset="0"/>
                <a:ea typeface="楷体_GB2312" pitchFamily="49" charset="-122"/>
              </a:rPr>
              <a:t>:</a:t>
            </a:r>
          </a:p>
        </p:txBody>
      </p:sp>
      <p:sp>
        <p:nvSpPr>
          <p:cNvPr id="69658" name="Text Box 26"/>
          <p:cNvSpPr txBox="1">
            <a:spLocks noChangeArrowheads="1"/>
          </p:cNvSpPr>
          <p:nvPr/>
        </p:nvSpPr>
        <p:spPr bwMode="auto">
          <a:xfrm>
            <a:off x="5241925" y="958850"/>
            <a:ext cx="34242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600" b="1">
                <a:solidFill>
                  <a:schemeClr val="hlink"/>
                </a:solidFill>
                <a:latin typeface="Times New Roman" pitchFamily="18" charset="0"/>
                <a:ea typeface="楷体_GB2312" pitchFamily="49" charset="-122"/>
              </a:rPr>
              <a:t>被删关键字 </a:t>
            </a:r>
            <a:r>
              <a:rPr kumimoji="1" lang="en-US" altLang="zh-CN" sz="3600" b="1">
                <a:solidFill>
                  <a:schemeClr val="hlink"/>
                </a:solidFill>
                <a:latin typeface="Times New Roman" pitchFamily="18" charset="0"/>
                <a:ea typeface="楷体_GB2312" pitchFamily="49" charset="-122"/>
              </a:rPr>
              <a:t>= 20</a:t>
            </a:r>
          </a:p>
        </p:txBody>
      </p:sp>
      <p:sp useBgFill="1">
        <p:nvSpPr>
          <p:cNvPr id="69659" name="Text Box 27"/>
          <p:cNvSpPr txBox="1">
            <a:spLocks noChangeArrowheads="1"/>
          </p:cNvSpPr>
          <p:nvPr/>
        </p:nvSpPr>
        <p:spPr bwMode="auto">
          <a:xfrm>
            <a:off x="8045450" y="958850"/>
            <a:ext cx="641350" cy="64135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3600" b="1">
                <a:solidFill>
                  <a:srgbClr val="336600"/>
                </a:solidFill>
                <a:latin typeface="Times New Roman" pitchFamily="18" charset="0"/>
              </a:rPr>
              <a:t>88</a:t>
            </a:r>
          </a:p>
        </p:txBody>
      </p:sp>
      <p:sp>
        <p:nvSpPr>
          <p:cNvPr id="69660" name="Text Box 28"/>
          <p:cNvSpPr txBox="1">
            <a:spLocks noChangeArrowheads="1"/>
          </p:cNvSpPr>
          <p:nvPr/>
        </p:nvSpPr>
        <p:spPr bwMode="auto">
          <a:xfrm>
            <a:off x="251520" y="5578475"/>
            <a:ext cx="89867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600" b="1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其双亲结点中相应指针域的值改为“空”。</a:t>
            </a:r>
          </a:p>
        </p:txBody>
      </p:sp>
      <p:sp>
        <p:nvSpPr>
          <p:cNvPr id="69661" name="Freeform 29"/>
          <p:cNvSpPr>
            <a:spLocks/>
          </p:cNvSpPr>
          <p:nvPr/>
        </p:nvSpPr>
        <p:spPr bwMode="auto">
          <a:xfrm>
            <a:off x="3505200" y="914400"/>
            <a:ext cx="1066800" cy="762000"/>
          </a:xfrm>
          <a:custGeom>
            <a:avLst/>
            <a:gdLst>
              <a:gd name="T0" fmla="*/ 672 w 672"/>
              <a:gd name="T1" fmla="*/ 0 h 480"/>
              <a:gd name="T2" fmla="*/ 192 w 672"/>
              <a:gd name="T3" fmla="*/ 240 h 480"/>
              <a:gd name="T4" fmla="*/ 480 w 672"/>
              <a:gd name="T5" fmla="*/ 240 h 480"/>
              <a:gd name="T6" fmla="*/ 0 w 672"/>
              <a:gd name="T7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2" h="480">
                <a:moveTo>
                  <a:pt x="672" y="0"/>
                </a:moveTo>
                <a:cubicBezTo>
                  <a:pt x="448" y="100"/>
                  <a:pt x="224" y="200"/>
                  <a:pt x="192" y="240"/>
                </a:cubicBezTo>
                <a:cubicBezTo>
                  <a:pt x="160" y="280"/>
                  <a:pt x="512" y="200"/>
                  <a:pt x="480" y="240"/>
                </a:cubicBezTo>
                <a:cubicBezTo>
                  <a:pt x="448" y="280"/>
                  <a:pt x="224" y="380"/>
                  <a:pt x="0" y="480"/>
                </a:cubicBezTo>
              </a:path>
            </a:pathLst>
          </a:custGeom>
          <a:noFill/>
          <a:ln w="31750">
            <a:solidFill>
              <a:srgbClr val="A5002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9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9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9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9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9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9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54" grpId="0" autoUpdateAnimBg="0"/>
      <p:bldP spid="69655" grpId="0" animBg="1"/>
      <p:bldP spid="69656" grpId="0" animBg="1"/>
      <p:bldP spid="69657" grpId="0" autoUpdateAnimBg="0"/>
      <p:bldP spid="69658" grpId="0" autoUpdateAnimBg="0"/>
      <p:bldP spid="69659" grpId="0" animBg="1" autoUpdateAnimBg="0"/>
      <p:bldP spid="69660" grpId="0" autoUpdateAnimBg="0"/>
      <p:bldP spid="6966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8" name="Group 2"/>
          <p:cNvGrpSpPr>
            <a:grpSpLocks/>
          </p:cNvGrpSpPr>
          <p:nvPr/>
        </p:nvGrpSpPr>
        <p:grpSpPr bwMode="auto">
          <a:xfrm>
            <a:off x="685800" y="914400"/>
            <a:ext cx="6324600" cy="4191000"/>
            <a:chOff x="432" y="576"/>
            <a:chExt cx="3984" cy="2640"/>
          </a:xfrm>
        </p:grpSpPr>
        <p:sp>
          <p:nvSpPr>
            <p:cNvPr id="70659" name="Oval 3"/>
            <p:cNvSpPr>
              <a:spLocks noChangeArrowheads="1"/>
            </p:cNvSpPr>
            <p:nvPr/>
          </p:nvSpPr>
          <p:spPr bwMode="auto">
            <a:xfrm>
              <a:off x="2064" y="1056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50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0660" name="Oval 4"/>
            <p:cNvSpPr>
              <a:spLocks noChangeArrowheads="1"/>
            </p:cNvSpPr>
            <p:nvPr/>
          </p:nvSpPr>
          <p:spPr bwMode="auto">
            <a:xfrm>
              <a:off x="1152" y="1392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30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0661" name="Oval 5"/>
            <p:cNvSpPr>
              <a:spLocks noChangeArrowheads="1"/>
            </p:cNvSpPr>
            <p:nvPr/>
          </p:nvSpPr>
          <p:spPr bwMode="auto">
            <a:xfrm>
              <a:off x="2976" y="1392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80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0662" name="Oval 6"/>
            <p:cNvSpPr>
              <a:spLocks noChangeArrowheads="1"/>
            </p:cNvSpPr>
            <p:nvPr/>
          </p:nvSpPr>
          <p:spPr bwMode="auto">
            <a:xfrm>
              <a:off x="432" y="1824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20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0663" name="Oval 7"/>
            <p:cNvSpPr>
              <a:spLocks noChangeArrowheads="1"/>
            </p:cNvSpPr>
            <p:nvPr/>
          </p:nvSpPr>
          <p:spPr bwMode="auto">
            <a:xfrm>
              <a:off x="3696" y="1824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 dirty="0">
                  <a:latin typeface="Times New Roman" pitchFamily="18" charset="0"/>
                </a:rPr>
                <a:t>90</a:t>
              </a:r>
              <a:endParaRPr kumimoji="1" lang="en-US" altLang="zh-CN" sz="2400" dirty="0">
                <a:latin typeface="Times New Roman" pitchFamily="18" charset="0"/>
              </a:endParaRPr>
            </a:p>
          </p:txBody>
        </p:sp>
        <p:sp>
          <p:nvSpPr>
            <p:cNvPr id="70664" name="Oval 8"/>
            <p:cNvSpPr>
              <a:spLocks noChangeArrowheads="1"/>
            </p:cNvSpPr>
            <p:nvPr/>
          </p:nvSpPr>
          <p:spPr bwMode="auto">
            <a:xfrm>
              <a:off x="3168" y="2352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85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0665" name="Oval 9"/>
            <p:cNvSpPr>
              <a:spLocks noChangeArrowheads="1"/>
            </p:cNvSpPr>
            <p:nvPr/>
          </p:nvSpPr>
          <p:spPr bwMode="auto">
            <a:xfrm>
              <a:off x="1872" y="1824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40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0666" name="Oval 10"/>
            <p:cNvSpPr>
              <a:spLocks noChangeArrowheads="1"/>
            </p:cNvSpPr>
            <p:nvPr/>
          </p:nvSpPr>
          <p:spPr bwMode="auto">
            <a:xfrm>
              <a:off x="1296" y="2352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35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0667" name="Oval 11"/>
            <p:cNvSpPr>
              <a:spLocks noChangeArrowheads="1"/>
            </p:cNvSpPr>
            <p:nvPr/>
          </p:nvSpPr>
          <p:spPr bwMode="auto">
            <a:xfrm>
              <a:off x="3984" y="2880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 dirty="0">
                  <a:latin typeface="Times New Roman" pitchFamily="18" charset="0"/>
                </a:rPr>
                <a:t>88</a:t>
              </a:r>
              <a:endParaRPr kumimoji="1" lang="en-US" altLang="zh-CN" sz="2400" dirty="0">
                <a:latin typeface="Times New Roman" pitchFamily="18" charset="0"/>
              </a:endParaRPr>
            </a:p>
          </p:txBody>
        </p:sp>
        <p:sp>
          <p:nvSpPr>
            <p:cNvPr id="70668" name="Line 12"/>
            <p:cNvSpPr>
              <a:spLocks noChangeShapeType="1"/>
            </p:cNvSpPr>
            <p:nvPr/>
          </p:nvSpPr>
          <p:spPr bwMode="auto">
            <a:xfrm flipH="1">
              <a:off x="1536" y="1248"/>
              <a:ext cx="528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69" name="Line 13"/>
            <p:cNvSpPr>
              <a:spLocks noChangeShapeType="1"/>
            </p:cNvSpPr>
            <p:nvPr/>
          </p:nvSpPr>
          <p:spPr bwMode="auto">
            <a:xfrm flipH="1">
              <a:off x="816" y="1632"/>
              <a:ext cx="384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70" name="Line 14"/>
            <p:cNvSpPr>
              <a:spLocks noChangeShapeType="1"/>
            </p:cNvSpPr>
            <p:nvPr/>
          </p:nvSpPr>
          <p:spPr bwMode="auto">
            <a:xfrm>
              <a:off x="2496" y="1248"/>
              <a:ext cx="480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71" name="Line 15"/>
            <p:cNvSpPr>
              <a:spLocks noChangeShapeType="1"/>
            </p:cNvSpPr>
            <p:nvPr/>
          </p:nvSpPr>
          <p:spPr bwMode="auto">
            <a:xfrm>
              <a:off x="1536" y="1632"/>
              <a:ext cx="384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72" name="Line 16"/>
            <p:cNvSpPr>
              <a:spLocks noChangeShapeType="1"/>
            </p:cNvSpPr>
            <p:nvPr/>
          </p:nvSpPr>
          <p:spPr bwMode="auto">
            <a:xfrm flipH="1">
              <a:off x="1584" y="2112"/>
              <a:ext cx="336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73" name="Line 17"/>
            <p:cNvSpPr>
              <a:spLocks noChangeShapeType="1"/>
            </p:cNvSpPr>
            <p:nvPr/>
          </p:nvSpPr>
          <p:spPr bwMode="auto">
            <a:xfrm>
              <a:off x="3360" y="1680"/>
              <a:ext cx="384" cy="19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74" name="Line 18"/>
            <p:cNvSpPr>
              <a:spLocks noChangeShapeType="1"/>
            </p:cNvSpPr>
            <p:nvPr/>
          </p:nvSpPr>
          <p:spPr bwMode="auto">
            <a:xfrm flipH="1">
              <a:off x="3456" y="2160"/>
              <a:ext cx="336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75" name="Line 19"/>
            <p:cNvSpPr>
              <a:spLocks noChangeShapeType="1"/>
            </p:cNvSpPr>
            <p:nvPr/>
          </p:nvSpPr>
          <p:spPr bwMode="auto">
            <a:xfrm>
              <a:off x="3552" y="2640"/>
              <a:ext cx="480" cy="28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76" name="Oval 20"/>
            <p:cNvSpPr>
              <a:spLocks noChangeArrowheads="1"/>
            </p:cNvSpPr>
            <p:nvPr/>
          </p:nvSpPr>
          <p:spPr bwMode="auto">
            <a:xfrm>
              <a:off x="672" y="2880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32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0677" name="Line 21"/>
            <p:cNvSpPr>
              <a:spLocks noChangeShapeType="1"/>
            </p:cNvSpPr>
            <p:nvPr/>
          </p:nvSpPr>
          <p:spPr bwMode="auto">
            <a:xfrm flipH="1">
              <a:off x="960" y="2592"/>
              <a:ext cx="384" cy="28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78" name="Freeform 22"/>
            <p:cNvSpPr>
              <a:spLocks/>
            </p:cNvSpPr>
            <p:nvPr/>
          </p:nvSpPr>
          <p:spPr bwMode="auto">
            <a:xfrm>
              <a:off x="2256" y="576"/>
              <a:ext cx="672" cy="480"/>
            </a:xfrm>
            <a:custGeom>
              <a:avLst/>
              <a:gdLst>
                <a:gd name="T0" fmla="*/ 672 w 672"/>
                <a:gd name="T1" fmla="*/ 0 h 480"/>
                <a:gd name="T2" fmla="*/ 192 w 672"/>
                <a:gd name="T3" fmla="*/ 240 h 480"/>
                <a:gd name="T4" fmla="*/ 480 w 672"/>
                <a:gd name="T5" fmla="*/ 240 h 480"/>
                <a:gd name="T6" fmla="*/ 0 w 672"/>
                <a:gd name="T7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2" h="480">
                  <a:moveTo>
                    <a:pt x="672" y="0"/>
                  </a:moveTo>
                  <a:cubicBezTo>
                    <a:pt x="448" y="100"/>
                    <a:pt x="224" y="200"/>
                    <a:pt x="192" y="240"/>
                  </a:cubicBezTo>
                  <a:cubicBezTo>
                    <a:pt x="160" y="280"/>
                    <a:pt x="512" y="200"/>
                    <a:pt x="480" y="240"/>
                  </a:cubicBezTo>
                  <a:cubicBezTo>
                    <a:pt x="448" y="280"/>
                    <a:pt x="224" y="380"/>
                    <a:pt x="0" y="480"/>
                  </a:cubicBezTo>
                </a:path>
              </a:pathLst>
            </a:custGeom>
            <a:solidFill>
              <a:srgbClr val="FFFFCC"/>
            </a:solidFill>
            <a:ln w="31750">
              <a:solidFill>
                <a:schemeClr val="tx2"/>
              </a:solidFill>
              <a:round/>
              <a:headEnd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70679" name="Rectangle 23"/>
          <p:cNvSpPr>
            <a:spLocks noChangeArrowheads="1"/>
          </p:cNvSpPr>
          <p:nvPr/>
        </p:nvSpPr>
        <p:spPr bwMode="auto">
          <a:xfrm>
            <a:off x="179388" y="30110"/>
            <a:ext cx="8964612" cy="750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3600" b="1" dirty="0">
                <a:solidFill>
                  <a:srgbClr val="9900FF"/>
                </a:solidFill>
                <a:latin typeface="Times New Roman" pitchFamily="18" charset="0"/>
                <a:ea typeface="楷体_GB2312" pitchFamily="49" charset="-122"/>
              </a:rPr>
              <a:t>(2) </a:t>
            </a:r>
            <a:r>
              <a:rPr kumimoji="1" lang="zh-CN" altLang="en-US" sz="3600" b="1" dirty="0">
                <a:solidFill>
                  <a:srgbClr val="9900FF"/>
                </a:solidFill>
                <a:latin typeface="Times New Roman" pitchFamily="18" charset="0"/>
                <a:ea typeface="楷体_GB2312" pitchFamily="49" charset="-122"/>
              </a:rPr>
              <a:t>被删除结点</a:t>
            </a:r>
            <a:r>
              <a:rPr kumimoji="1" lang="zh-CN" altLang="en-US" sz="36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只有左子树</a:t>
            </a:r>
            <a:r>
              <a:rPr kumimoji="1" lang="zh-CN" altLang="en-US" sz="3600" b="1" dirty="0">
                <a:solidFill>
                  <a:srgbClr val="9900FF"/>
                </a:solidFill>
                <a:latin typeface="Times New Roman" pitchFamily="18" charset="0"/>
                <a:ea typeface="楷体_GB2312" pitchFamily="49" charset="-122"/>
              </a:rPr>
              <a:t>或者</a:t>
            </a:r>
            <a:r>
              <a:rPr kumimoji="1" lang="zh-CN" altLang="en-US" sz="36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只有右子树</a:t>
            </a:r>
          </a:p>
        </p:txBody>
      </p:sp>
      <p:sp>
        <p:nvSpPr>
          <p:cNvPr id="70680" name="AutoShape 24"/>
          <p:cNvSpPr>
            <a:spLocks noChangeArrowheads="1"/>
          </p:cNvSpPr>
          <p:nvPr/>
        </p:nvSpPr>
        <p:spPr bwMode="auto">
          <a:xfrm>
            <a:off x="2438400" y="2590800"/>
            <a:ext cx="152400" cy="1143000"/>
          </a:xfrm>
          <a:prstGeom prst="downArrow">
            <a:avLst>
              <a:gd name="adj1" fmla="val 50000"/>
              <a:gd name="adj2" fmla="val 187500"/>
            </a:avLst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 useBgFill="1">
        <p:nvSpPr>
          <p:cNvPr id="70681" name="Rectangle 25"/>
          <p:cNvSpPr>
            <a:spLocks noChangeArrowheads="1"/>
          </p:cNvSpPr>
          <p:nvPr/>
        </p:nvSpPr>
        <p:spPr bwMode="auto">
          <a:xfrm>
            <a:off x="2590800" y="2590800"/>
            <a:ext cx="1143000" cy="11430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682" name="Line 26"/>
          <p:cNvSpPr>
            <a:spLocks noChangeShapeType="1"/>
          </p:cNvSpPr>
          <p:nvPr/>
        </p:nvSpPr>
        <p:spPr bwMode="auto">
          <a:xfrm>
            <a:off x="3962400" y="1981200"/>
            <a:ext cx="1981200" cy="990600"/>
          </a:xfrm>
          <a:prstGeom prst="line">
            <a:avLst/>
          </a:prstGeom>
          <a:noFill/>
          <a:ln w="63500">
            <a:solidFill>
              <a:srgbClr val="FF00F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 useBgFill="1">
        <p:nvSpPr>
          <p:cNvPr id="70683" name="Rectangle 27"/>
          <p:cNvSpPr>
            <a:spLocks noChangeArrowheads="1"/>
          </p:cNvSpPr>
          <p:nvPr/>
        </p:nvSpPr>
        <p:spPr bwMode="auto">
          <a:xfrm>
            <a:off x="4648200" y="2133600"/>
            <a:ext cx="838200" cy="685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684" name="Line 28"/>
          <p:cNvSpPr>
            <a:spLocks noChangeShapeType="1"/>
          </p:cNvSpPr>
          <p:nvPr/>
        </p:nvSpPr>
        <p:spPr bwMode="auto">
          <a:xfrm>
            <a:off x="3962400" y="1981200"/>
            <a:ext cx="1981200" cy="990600"/>
          </a:xfrm>
          <a:prstGeom prst="line">
            <a:avLst/>
          </a:prstGeom>
          <a:noFill/>
          <a:ln w="63500">
            <a:solidFill>
              <a:srgbClr val="FF33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685" name="Text Box 29"/>
          <p:cNvSpPr txBox="1">
            <a:spLocks noChangeArrowheads="1"/>
          </p:cNvSpPr>
          <p:nvPr/>
        </p:nvSpPr>
        <p:spPr bwMode="auto">
          <a:xfrm>
            <a:off x="228600" y="5295900"/>
            <a:ext cx="8686800" cy="133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66"/>
                </a:solidFill>
                <a:latin typeface="Times New Roman" pitchFamily="18" charset="0"/>
              </a:rPr>
              <a:t>p</a:t>
            </a:r>
            <a:r>
              <a:rPr kumimoji="1" lang="zh-CN" altLang="en-US" sz="3200" b="1">
                <a:solidFill>
                  <a:srgbClr val="CC0066"/>
                </a:solidFill>
                <a:latin typeface="Times New Roman" pitchFamily="18" charset="0"/>
              </a:rPr>
              <a:t>只有左子树</a:t>
            </a:r>
            <a:r>
              <a:rPr kumimoji="1" lang="zh-CN" altLang="en-US" sz="320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kumimoji="1" lang="zh-CN" altLang="en-US" sz="3200">
                <a:solidFill>
                  <a:srgbClr val="CC0066"/>
                </a:solidFill>
                <a:latin typeface="Times New Roman" pitchFamily="18" charset="0"/>
              </a:rPr>
              <a:t>：</a:t>
            </a:r>
            <a:r>
              <a:rPr kumimoji="1" lang="en-US" altLang="zh-CN" sz="3200">
                <a:solidFill>
                  <a:srgbClr val="336600"/>
                </a:solidFill>
                <a:latin typeface="Times New Roman" pitchFamily="18" charset="0"/>
              </a:rPr>
              <a:t>f → rchild = p → lchild</a:t>
            </a:r>
            <a:r>
              <a:rPr kumimoji="1" lang="zh-CN" altLang="en-US" sz="3200">
                <a:solidFill>
                  <a:srgbClr val="336600"/>
                </a:solidFill>
                <a:latin typeface="Times New Roman" pitchFamily="18" charset="0"/>
              </a:rPr>
              <a:t>；</a:t>
            </a:r>
          </a:p>
          <a:p>
            <a:pPr eaLnBrk="0" hangingPunct="0">
              <a:lnSpc>
                <a:spcPct val="85000"/>
              </a:lnSpc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66"/>
                </a:solidFill>
                <a:latin typeface="Times New Roman" pitchFamily="18" charset="0"/>
              </a:rPr>
              <a:t>p</a:t>
            </a:r>
            <a:r>
              <a:rPr kumimoji="1" lang="zh-CN" altLang="en-US" sz="3200" b="1">
                <a:solidFill>
                  <a:srgbClr val="CC0066"/>
                </a:solidFill>
                <a:latin typeface="Times New Roman" pitchFamily="18" charset="0"/>
              </a:rPr>
              <a:t>只有右子树</a:t>
            </a:r>
            <a:r>
              <a:rPr kumimoji="1" lang="zh-CN" altLang="en-US" sz="3200">
                <a:solidFill>
                  <a:srgbClr val="CC0066"/>
                </a:solidFill>
                <a:latin typeface="Times New Roman" pitchFamily="18" charset="0"/>
              </a:rPr>
              <a:t> ：</a:t>
            </a:r>
            <a:r>
              <a:rPr kumimoji="1" lang="zh-CN" altLang="en-US" sz="320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kumimoji="1" lang="en-US" altLang="zh-CN" sz="3200">
                <a:solidFill>
                  <a:srgbClr val="336600"/>
                </a:solidFill>
                <a:latin typeface="Times New Roman" pitchFamily="18" charset="0"/>
              </a:rPr>
              <a:t>f → rchild = p → rchild</a:t>
            </a:r>
            <a:r>
              <a:rPr kumimoji="1" lang="zh-CN" altLang="en-US" sz="3200">
                <a:solidFill>
                  <a:srgbClr val="336600"/>
                </a:solidFill>
                <a:latin typeface="Times New Roman" pitchFamily="18" charset="0"/>
              </a:rPr>
              <a:t>；</a:t>
            </a:r>
          </a:p>
        </p:txBody>
      </p:sp>
      <p:sp>
        <p:nvSpPr>
          <p:cNvPr id="70686" name="Text Box 30"/>
          <p:cNvSpPr txBox="1">
            <a:spLocks noChangeArrowheads="1"/>
          </p:cNvSpPr>
          <p:nvPr/>
        </p:nvSpPr>
        <p:spPr bwMode="auto">
          <a:xfrm>
            <a:off x="5508625" y="1707530"/>
            <a:ext cx="34242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600" b="1" dirty="0">
                <a:solidFill>
                  <a:srgbClr val="336600"/>
                </a:solidFill>
                <a:latin typeface="Times New Roman" pitchFamily="18" charset="0"/>
                <a:ea typeface="楷体_GB2312" pitchFamily="49" charset="-122"/>
              </a:rPr>
              <a:t>被删关键字 </a:t>
            </a:r>
            <a:r>
              <a:rPr kumimoji="1" lang="en-US" altLang="zh-CN" sz="3600" b="1" dirty="0">
                <a:solidFill>
                  <a:srgbClr val="336600"/>
                </a:solidFill>
                <a:latin typeface="Times New Roman" pitchFamily="18" charset="0"/>
                <a:ea typeface="楷体_GB2312" pitchFamily="49" charset="-122"/>
              </a:rPr>
              <a:t>= 40</a:t>
            </a:r>
          </a:p>
        </p:txBody>
      </p:sp>
      <p:sp useBgFill="1">
        <p:nvSpPr>
          <p:cNvPr id="70687" name="Rectangle 31"/>
          <p:cNvSpPr>
            <a:spLocks noChangeArrowheads="1"/>
          </p:cNvSpPr>
          <p:nvPr/>
        </p:nvSpPr>
        <p:spPr bwMode="auto">
          <a:xfrm>
            <a:off x="8274050" y="1685305"/>
            <a:ext cx="641350" cy="64135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3600" b="1" dirty="0">
                <a:solidFill>
                  <a:srgbClr val="FF6600"/>
                </a:solidFill>
                <a:latin typeface="Times New Roman" pitchFamily="18" charset="0"/>
                <a:ea typeface="楷体_GB2312" pitchFamily="49" charset="-122"/>
              </a:rPr>
              <a:t>80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0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0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0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0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0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79" grpId="0" animBg="1" autoUpdateAnimBg="0"/>
      <p:bldP spid="70680" grpId="0" animBg="1"/>
      <p:bldP spid="70681" grpId="0" animBg="1"/>
      <p:bldP spid="70682" grpId="0" animBg="1"/>
      <p:bldP spid="70683" grpId="0" animBg="1"/>
      <p:bldP spid="70684" grpId="0" animBg="1"/>
      <p:bldP spid="70685" grpId="0" autoUpdateAnimBg="0"/>
      <p:bldP spid="70686" grpId="0" autoUpdateAnimBg="0"/>
      <p:bldP spid="70687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2" name="Group 2"/>
          <p:cNvGrpSpPr>
            <a:grpSpLocks/>
          </p:cNvGrpSpPr>
          <p:nvPr/>
        </p:nvGrpSpPr>
        <p:grpSpPr bwMode="auto">
          <a:xfrm>
            <a:off x="914400" y="685800"/>
            <a:ext cx="6324600" cy="4191000"/>
            <a:chOff x="528" y="432"/>
            <a:chExt cx="3984" cy="2640"/>
          </a:xfrm>
        </p:grpSpPr>
        <p:sp>
          <p:nvSpPr>
            <p:cNvPr id="71683" name="Oval 3"/>
            <p:cNvSpPr>
              <a:spLocks noChangeArrowheads="1"/>
            </p:cNvSpPr>
            <p:nvPr/>
          </p:nvSpPr>
          <p:spPr bwMode="auto">
            <a:xfrm>
              <a:off x="2160" y="912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50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1684" name="Oval 4"/>
            <p:cNvSpPr>
              <a:spLocks noChangeArrowheads="1"/>
            </p:cNvSpPr>
            <p:nvPr/>
          </p:nvSpPr>
          <p:spPr bwMode="auto">
            <a:xfrm>
              <a:off x="1248" y="1248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30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1685" name="Oval 5"/>
            <p:cNvSpPr>
              <a:spLocks noChangeArrowheads="1"/>
            </p:cNvSpPr>
            <p:nvPr/>
          </p:nvSpPr>
          <p:spPr bwMode="auto">
            <a:xfrm>
              <a:off x="3072" y="1248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80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1686" name="Oval 6"/>
            <p:cNvSpPr>
              <a:spLocks noChangeArrowheads="1"/>
            </p:cNvSpPr>
            <p:nvPr/>
          </p:nvSpPr>
          <p:spPr bwMode="auto">
            <a:xfrm>
              <a:off x="528" y="1680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20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1687" name="Oval 7"/>
            <p:cNvSpPr>
              <a:spLocks noChangeArrowheads="1"/>
            </p:cNvSpPr>
            <p:nvPr/>
          </p:nvSpPr>
          <p:spPr bwMode="auto">
            <a:xfrm>
              <a:off x="3792" y="1680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90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1688" name="Oval 8"/>
            <p:cNvSpPr>
              <a:spLocks noChangeArrowheads="1"/>
            </p:cNvSpPr>
            <p:nvPr/>
          </p:nvSpPr>
          <p:spPr bwMode="auto">
            <a:xfrm>
              <a:off x="3264" y="2208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85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1689" name="Oval 9"/>
            <p:cNvSpPr>
              <a:spLocks noChangeArrowheads="1"/>
            </p:cNvSpPr>
            <p:nvPr/>
          </p:nvSpPr>
          <p:spPr bwMode="auto">
            <a:xfrm>
              <a:off x="1968" y="1680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40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1690" name="Oval 10"/>
            <p:cNvSpPr>
              <a:spLocks noChangeArrowheads="1"/>
            </p:cNvSpPr>
            <p:nvPr/>
          </p:nvSpPr>
          <p:spPr bwMode="auto">
            <a:xfrm>
              <a:off x="1392" y="2208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35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1691" name="Oval 11"/>
            <p:cNvSpPr>
              <a:spLocks noChangeArrowheads="1"/>
            </p:cNvSpPr>
            <p:nvPr/>
          </p:nvSpPr>
          <p:spPr bwMode="auto">
            <a:xfrm>
              <a:off x="4080" y="2736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88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1692" name="Line 12"/>
            <p:cNvSpPr>
              <a:spLocks noChangeShapeType="1"/>
            </p:cNvSpPr>
            <p:nvPr/>
          </p:nvSpPr>
          <p:spPr bwMode="auto">
            <a:xfrm flipH="1">
              <a:off x="1632" y="1104"/>
              <a:ext cx="528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693" name="Line 13"/>
            <p:cNvSpPr>
              <a:spLocks noChangeShapeType="1"/>
            </p:cNvSpPr>
            <p:nvPr/>
          </p:nvSpPr>
          <p:spPr bwMode="auto">
            <a:xfrm flipH="1">
              <a:off x="912" y="1488"/>
              <a:ext cx="384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694" name="Line 14"/>
            <p:cNvSpPr>
              <a:spLocks noChangeShapeType="1"/>
            </p:cNvSpPr>
            <p:nvPr/>
          </p:nvSpPr>
          <p:spPr bwMode="auto">
            <a:xfrm>
              <a:off x="2592" y="1104"/>
              <a:ext cx="480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695" name="Line 15"/>
            <p:cNvSpPr>
              <a:spLocks noChangeShapeType="1"/>
            </p:cNvSpPr>
            <p:nvPr/>
          </p:nvSpPr>
          <p:spPr bwMode="auto">
            <a:xfrm>
              <a:off x="1632" y="1488"/>
              <a:ext cx="384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696" name="Line 16"/>
            <p:cNvSpPr>
              <a:spLocks noChangeShapeType="1"/>
            </p:cNvSpPr>
            <p:nvPr/>
          </p:nvSpPr>
          <p:spPr bwMode="auto">
            <a:xfrm flipH="1">
              <a:off x="1680" y="1968"/>
              <a:ext cx="336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697" name="Line 17"/>
            <p:cNvSpPr>
              <a:spLocks noChangeShapeType="1"/>
            </p:cNvSpPr>
            <p:nvPr/>
          </p:nvSpPr>
          <p:spPr bwMode="auto">
            <a:xfrm>
              <a:off x="3456" y="1536"/>
              <a:ext cx="384" cy="19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698" name="Line 18"/>
            <p:cNvSpPr>
              <a:spLocks noChangeShapeType="1"/>
            </p:cNvSpPr>
            <p:nvPr/>
          </p:nvSpPr>
          <p:spPr bwMode="auto">
            <a:xfrm flipH="1">
              <a:off x="3552" y="2016"/>
              <a:ext cx="336" cy="2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699" name="Line 19"/>
            <p:cNvSpPr>
              <a:spLocks noChangeShapeType="1"/>
            </p:cNvSpPr>
            <p:nvPr/>
          </p:nvSpPr>
          <p:spPr bwMode="auto">
            <a:xfrm>
              <a:off x="3648" y="2496"/>
              <a:ext cx="480" cy="28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00" name="Oval 20"/>
            <p:cNvSpPr>
              <a:spLocks noChangeArrowheads="1"/>
            </p:cNvSpPr>
            <p:nvPr/>
          </p:nvSpPr>
          <p:spPr bwMode="auto">
            <a:xfrm>
              <a:off x="768" y="2736"/>
              <a:ext cx="432" cy="336"/>
            </a:xfrm>
            <a:prstGeom prst="ellipse">
              <a:avLst/>
            </a:prstGeom>
            <a:solidFill>
              <a:srgbClr val="FFFFCC"/>
            </a:solidFill>
            <a:ln w="254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600">
                  <a:latin typeface="Times New Roman" pitchFamily="18" charset="0"/>
                </a:rPr>
                <a:t>32</a:t>
              </a:r>
              <a:endParaRPr kumimoji="1" lang="en-US" altLang="zh-CN" sz="2400">
                <a:latin typeface="Times New Roman" pitchFamily="18" charset="0"/>
              </a:endParaRPr>
            </a:p>
          </p:txBody>
        </p:sp>
        <p:sp>
          <p:nvSpPr>
            <p:cNvPr id="71701" name="Line 21"/>
            <p:cNvSpPr>
              <a:spLocks noChangeShapeType="1"/>
            </p:cNvSpPr>
            <p:nvPr/>
          </p:nvSpPr>
          <p:spPr bwMode="auto">
            <a:xfrm flipH="1">
              <a:off x="1056" y="2448"/>
              <a:ext cx="384" cy="28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02" name="Freeform 22"/>
            <p:cNvSpPr>
              <a:spLocks/>
            </p:cNvSpPr>
            <p:nvPr/>
          </p:nvSpPr>
          <p:spPr bwMode="auto">
            <a:xfrm>
              <a:off x="2400" y="432"/>
              <a:ext cx="672" cy="480"/>
            </a:xfrm>
            <a:custGeom>
              <a:avLst/>
              <a:gdLst>
                <a:gd name="T0" fmla="*/ 672 w 672"/>
                <a:gd name="T1" fmla="*/ 0 h 480"/>
                <a:gd name="T2" fmla="*/ 192 w 672"/>
                <a:gd name="T3" fmla="*/ 240 h 480"/>
                <a:gd name="T4" fmla="*/ 480 w 672"/>
                <a:gd name="T5" fmla="*/ 240 h 480"/>
                <a:gd name="T6" fmla="*/ 0 w 672"/>
                <a:gd name="T7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2" h="480">
                  <a:moveTo>
                    <a:pt x="672" y="0"/>
                  </a:moveTo>
                  <a:cubicBezTo>
                    <a:pt x="448" y="100"/>
                    <a:pt x="224" y="200"/>
                    <a:pt x="192" y="240"/>
                  </a:cubicBezTo>
                  <a:cubicBezTo>
                    <a:pt x="160" y="280"/>
                    <a:pt x="512" y="200"/>
                    <a:pt x="480" y="240"/>
                  </a:cubicBezTo>
                  <a:cubicBezTo>
                    <a:pt x="448" y="280"/>
                    <a:pt x="224" y="380"/>
                    <a:pt x="0" y="480"/>
                  </a:cubicBezTo>
                </a:path>
              </a:pathLst>
            </a:custGeom>
            <a:solidFill>
              <a:srgbClr val="FFFFCC"/>
            </a:solidFill>
            <a:ln w="31750">
              <a:solidFill>
                <a:schemeClr val="tx2"/>
              </a:solidFill>
              <a:round/>
              <a:headEnd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71703" name="Oval 23"/>
          <p:cNvSpPr>
            <a:spLocks noChangeArrowheads="1"/>
          </p:cNvSpPr>
          <p:nvPr/>
        </p:nvSpPr>
        <p:spPr bwMode="auto">
          <a:xfrm>
            <a:off x="3200400" y="2667000"/>
            <a:ext cx="685800" cy="533400"/>
          </a:xfrm>
          <a:prstGeom prst="ellipse">
            <a:avLst/>
          </a:prstGeom>
          <a:solidFill>
            <a:srgbClr val="FFFF99">
              <a:alpha val="50000"/>
            </a:srgbClr>
          </a:solidFill>
          <a:ln w="34925" cap="sq">
            <a:solidFill>
              <a:srgbClr val="80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3600" b="1">
                <a:solidFill>
                  <a:srgbClr val="990033"/>
                </a:solidFill>
                <a:latin typeface="Times New Roman" pitchFamily="18" charset="0"/>
              </a:rPr>
              <a:t>40</a:t>
            </a:r>
            <a:endParaRPr kumimoji="1" lang="en-US" altLang="zh-CN" sz="2400" b="1">
              <a:latin typeface="Times New Roman" pitchFamily="18" charset="0"/>
            </a:endParaRPr>
          </a:p>
        </p:txBody>
      </p:sp>
      <p:sp>
        <p:nvSpPr>
          <p:cNvPr id="71704" name="Oval 24"/>
          <p:cNvSpPr>
            <a:spLocks noChangeArrowheads="1"/>
          </p:cNvSpPr>
          <p:nvPr/>
        </p:nvSpPr>
        <p:spPr bwMode="auto">
          <a:xfrm>
            <a:off x="3505200" y="1447800"/>
            <a:ext cx="685800" cy="533400"/>
          </a:xfrm>
          <a:prstGeom prst="ellipse">
            <a:avLst/>
          </a:prstGeom>
          <a:solidFill>
            <a:srgbClr val="CCFFFF"/>
          </a:solidFill>
          <a:ln w="34925" cap="sq">
            <a:solidFill>
              <a:srgbClr val="80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3600" b="1">
                <a:solidFill>
                  <a:srgbClr val="990033"/>
                </a:solidFill>
                <a:latin typeface="Times New Roman" pitchFamily="18" charset="0"/>
              </a:rPr>
              <a:t>40</a:t>
            </a:r>
            <a:endParaRPr kumimoji="1" lang="en-US" altLang="zh-CN" sz="2400" b="1">
              <a:latin typeface="Times New Roman" pitchFamily="18" charset="0"/>
            </a:endParaRPr>
          </a:p>
        </p:txBody>
      </p:sp>
      <p:sp>
        <p:nvSpPr>
          <p:cNvPr id="71705" name="Rectangle 25"/>
          <p:cNvSpPr>
            <a:spLocks noChangeArrowheads="1"/>
          </p:cNvSpPr>
          <p:nvPr/>
        </p:nvSpPr>
        <p:spPr bwMode="auto">
          <a:xfrm>
            <a:off x="304800" y="5943600"/>
            <a:ext cx="4038600" cy="381000"/>
          </a:xfrm>
          <a:prstGeom prst="rect">
            <a:avLst/>
          </a:prstGeom>
          <a:solidFill>
            <a:srgbClr val="FF66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06" name="Oval 26"/>
          <p:cNvSpPr>
            <a:spLocks noChangeArrowheads="1"/>
          </p:cNvSpPr>
          <p:nvPr/>
        </p:nvSpPr>
        <p:spPr bwMode="auto">
          <a:xfrm>
            <a:off x="2743200" y="5943600"/>
            <a:ext cx="381000" cy="381000"/>
          </a:xfrm>
          <a:prstGeom prst="ellipse">
            <a:avLst/>
          </a:prstGeom>
          <a:solidFill>
            <a:srgbClr val="FFEDCD"/>
          </a:solidFill>
          <a:ln w="9525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07" name="Oval 27"/>
          <p:cNvSpPr>
            <a:spLocks noChangeArrowheads="1"/>
          </p:cNvSpPr>
          <p:nvPr/>
        </p:nvSpPr>
        <p:spPr bwMode="auto">
          <a:xfrm>
            <a:off x="2286000" y="5943600"/>
            <a:ext cx="381000" cy="3810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08" name="Oval 28"/>
          <p:cNvSpPr>
            <a:spLocks noChangeArrowheads="1"/>
          </p:cNvSpPr>
          <p:nvPr/>
        </p:nvSpPr>
        <p:spPr bwMode="auto">
          <a:xfrm>
            <a:off x="304800" y="5943600"/>
            <a:ext cx="381000" cy="381000"/>
          </a:xfrm>
          <a:prstGeom prst="ellipse">
            <a:avLst/>
          </a:prstGeom>
          <a:solidFill>
            <a:srgbClr val="FFEDCD"/>
          </a:solidFill>
          <a:ln w="9525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09" name="Oval 29"/>
          <p:cNvSpPr>
            <a:spLocks noChangeArrowheads="1"/>
          </p:cNvSpPr>
          <p:nvPr/>
        </p:nvSpPr>
        <p:spPr bwMode="auto">
          <a:xfrm>
            <a:off x="3962400" y="5943600"/>
            <a:ext cx="381000" cy="381000"/>
          </a:xfrm>
          <a:prstGeom prst="ellipse">
            <a:avLst/>
          </a:prstGeom>
          <a:solidFill>
            <a:srgbClr val="FFEDCD"/>
          </a:solidFill>
          <a:ln w="9525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 useBgFill="1">
        <p:nvSpPr>
          <p:cNvPr id="71710" name="Oval 30"/>
          <p:cNvSpPr>
            <a:spLocks noChangeArrowheads="1"/>
          </p:cNvSpPr>
          <p:nvPr/>
        </p:nvSpPr>
        <p:spPr bwMode="auto">
          <a:xfrm>
            <a:off x="1066800" y="6096000"/>
            <a:ext cx="76200" cy="76200"/>
          </a:xfrm>
          <a:prstGeom prst="ellipse">
            <a:avLst/>
          </a:prstGeom>
          <a:ln w="9525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 useBgFill="1">
        <p:nvSpPr>
          <p:cNvPr id="71711" name="Oval 31"/>
          <p:cNvSpPr>
            <a:spLocks noChangeArrowheads="1"/>
          </p:cNvSpPr>
          <p:nvPr/>
        </p:nvSpPr>
        <p:spPr bwMode="auto">
          <a:xfrm>
            <a:off x="1295400" y="6096000"/>
            <a:ext cx="76200" cy="76200"/>
          </a:xfrm>
          <a:prstGeom prst="ellipse">
            <a:avLst/>
          </a:prstGeom>
          <a:ln w="9525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 useBgFill="1">
        <p:nvSpPr>
          <p:cNvPr id="71712" name="Oval 32"/>
          <p:cNvSpPr>
            <a:spLocks noChangeArrowheads="1"/>
          </p:cNvSpPr>
          <p:nvPr/>
        </p:nvSpPr>
        <p:spPr bwMode="auto">
          <a:xfrm>
            <a:off x="1524000" y="6096000"/>
            <a:ext cx="76200" cy="76200"/>
          </a:xfrm>
          <a:prstGeom prst="ellipse">
            <a:avLst/>
          </a:prstGeom>
          <a:ln w="9525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 useBgFill="1">
        <p:nvSpPr>
          <p:cNvPr id="71713" name="Oval 33"/>
          <p:cNvSpPr>
            <a:spLocks noChangeArrowheads="1"/>
          </p:cNvSpPr>
          <p:nvPr/>
        </p:nvSpPr>
        <p:spPr bwMode="auto">
          <a:xfrm>
            <a:off x="3276600" y="6096000"/>
            <a:ext cx="76200" cy="76200"/>
          </a:xfrm>
          <a:prstGeom prst="ellipse">
            <a:avLst/>
          </a:prstGeom>
          <a:ln w="9525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 useBgFill="1">
        <p:nvSpPr>
          <p:cNvPr id="71714" name="Oval 34"/>
          <p:cNvSpPr>
            <a:spLocks noChangeArrowheads="1"/>
          </p:cNvSpPr>
          <p:nvPr/>
        </p:nvSpPr>
        <p:spPr bwMode="auto">
          <a:xfrm>
            <a:off x="3505200" y="6096000"/>
            <a:ext cx="76200" cy="76200"/>
          </a:xfrm>
          <a:prstGeom prst="ellipse">
            <a:avLst/>
          </a:prstGeom>
          <a:ln w="9525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 useBgFill="1">
        <p:nvSpPr>
          <p:cNvPr id="71715" name="Oval 35"/>
          <p:cNvSpPr>
            <a:spLocks noChangeArrowheads="1"/>
          </p:cNvSpPr>
          <p:nvPr/>
        </p:nvSpPr>
        <p:spPr bwMode="auto">
          <a:xfrm>
            <a:off x="3733800" y="6096000"/>
            <a:ext cx="76200" cy="76200"/>
          </a:xfrm>
          <a:prstGeom prst="ellipse">
            <a:avLst/>
          </a:prstGeom>
          <a:ln w="9525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16" name="Oval 36"/>
          <p:cNvSpPr>
            <a:spLocks noChangeArrowheads="1"/>
          </p:cNvSpPr>
          <p:nvPr/>
        </p:nvSpPr>
        <p:spPr bwMode="auto">
          <a:xfrm>
            <a:off x="2743200" y="5943600"/>
            <a:ext cx="381000" cy="3810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A5002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17" name="Oval 37"/>
          <p:cNvSpPr>
            <a:spLocks noChangeArrowheads="1"/>
          </p:cNvSpPr>
          <p:nvPr/>
        </p:nvSpPr>
        <p:spPr bwMode="auto">
          <a:xfrm>
            <a:off x="2286000" y="5943600"/>
            <a:ext cx="381000" cy="3810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18" name="Text Box 38"/>
          <p:cNvSpPr txBox="1">
            <a:spLocks noChangeArrowheads="1"/>
          </p:cNvSpPr>
          <p:nvPr/>
        </p:nvSpPr>
        <p:spPr bwMode="auto">
          <a:xfrm>
            <a:off x="4648200" y="5410200"/>
            <a:ext cx="4359275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以其前驱替代之，然后再删除该前驱结点。</a:t>
            </a:r>
          </a:p>
        </p:txBody>
      </p:sp>
      <p:sp>
        <p:nvSpPr>
          <p:cNvPr id="71719" name="AutoShape 39"/>
          <p:cNvSpPr>
            <a:spLocks noChangeArrowheads="1"/>
          </p:cNvSpPr>
          <p:nvPr/>
        </p:nvSpPr>
        <p:spPr bwMode="auto">
          <a:xfrm>
            <a:off x="2590800" y="2362200"/>
            <a:ext cx="152400" cy="1143000"/>
          </a:xfrm>
          <a:prstGeom prst="downArrow">
            <a:avLst>
              <a:gd name="adj1" fmla="val 50000"/>
              <a:gd name="adj2" fmla="val 187500"/>
            </a:avLst>
          </a:pr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 useBgFill="1">
        <p:nvSpPr>
          <p:cNvPr id="71720" name="Rectangle 40"/>
          <p:cNvSpPr>
            <a:spLocks noChangeArrowheads="1"/>
          </p:cNvSpPr>
          <p:nvPr/>
        </p:nvSpPr>
        <p:spPr bwMode="auto">
          <a:xfrm>
            <a:off x="2743200" y="2362200"/>
            <a:ext cx="1295400" cy="11430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21" name="AutoShape 41"/>
          <p:cNvSpPr>
            <a:spLocks noChangeArrowheads="1"/>
          </p:cNvSpPr>
          <p:nvPr/>
        </p:nvSpPr>
        <p:spPr bwMode="auto">
          <a:xfrm>
            <a:off x="2895600" y="5334000"/>
            <a:ext cx="76200" cy="609600"/>
          </a:xfrm>
          <a:prstGeom prst="downArrow">
            <a:avLst>
              <a:gd name="adj1" fmla="val 50000"/>
              <a:gd name="adj2" fmla="val 200000"/>
            </a:avLst>
          </a:prstGeom>
          <a:solidFill>
            <a:srgbClr val="A50021"/>
          </a:solidFill>
          <a:ln w="9525">
            <a:solidFill>
              <a:srgbClr val="FF99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71722" name="Text Box 42"/>
          <p:cNvSpPr txBox="1">
            <a:spLocks noChangeArrowheads="1"/>
          </p:cNvSpPr>
          <p:nvPr/>
        </p:nvSpPr>
        <p:spPr bwMode="auto">
          <a:xfrm>
            <a:off x="2889250" y="5029200"/>
            <a:ext cx="1758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2800" b="1">
                <a:solidFill>
                  <a:srgbClr val="336600"/>
                </a:solidFill>
                <a:latin typeface="Times New Roman" pitchFamily="18" charset="0"/>
                <a:ea typeface="楷体_GB2312" pitchFamily="49" charset="-122"/>
              </a:rPr>
              <a:t>被删结点</a:t>
            </a:r>
            <a:endParaRPr kumimoji="1" lang="zh-CN" altLang="en-US" sz="3200" b="1">
              <a:solidFill>
                <a:srgbClr val="336600"/>
              </a:solidFill>
              <a:latin typeface="Times New Roman" pitchFamily="18" charset="0"/>
            </a:endParaRPr>
          </a:p>
        </p:txBody>
      </p:sp>
      <p:sp>
        <p:nvSpPr>
          <p:cNvPr id="71723" name="AutoShape 43"/>
          <p:cNvSpPr>
            <a:spLocks noChangeArrowheads="1"/>
          </p:cNvSpPr>
          <p:nvPr/>
        </p:nvSpPr>
        <p:spPr bwMode="auto">
          <a:xfrm>
            <a:off x="2444750" y="5334000"/>
            <a:ext cx="76200" cy="609600"/>
          </a:xfrm>
          <a:prstGeom prst="downArrow">
            <a:avLst>
              <a:gd name="adj1" fmla="val 50000"/>
              <a:gd name="adj2" fmla="val 200000"/>
            </a:avLst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71724" name="Text Box 44"/>
          <p:cNvSpPr txBox="1">
            <a:spLocks noChangeArrowheads="1"/>
          </p:cNvSpPr>
          <p:nvPr/>
        </p:nvSpPr>
        <p:spPr bwMode="auto">
          <a:xfrm>
            <a:off x="908050" y="5029200"/>
            <a:ext cx="1682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2800" b="1">
                <a:solidFill>
                  <a:schemeClr val="accent1"/>
                </a:solidFill>
                <a:latin typeface="Times New Roman" pitchFamily="18" charset="0"/>
                <a:ea typeface="楷体_GB2312" pitchFamily="49" charset="-122"/>
              </a:rPr>
              <a:t>前驱结点</a:t>
            </a:r>
            <a:endParaRPr kumimoji="1" lang="zh-CN" altLang="en-US" sz="3200" b="1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71725" name="Text Box 45"/>
          <p:cNvSpPr txBox="1">
            <a:spLocks noChangeArrowheads="1"/>
          </p:cNvSpPr>
          <p:nvPr/>
        </p:nvSpPr>
        <p:spPr bwMode="auto">
          <a:xfrm>
            <a:off x="5410200" y="1419498"/>
            <a:ext cx="35766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3600" b="1" dirty="0">
                <a:solidFill>
                  <a:srgbClr val="336600"/>
                </a:solidFill>
                <a:latin typeface="Times New Roman" pitchFamily="18" charset="0"/>
                <a:ea typeface="楷体_GB2312" pitchFamily="49" charset="-122"/>
              </a:rPr>
              <a:t>被删关键字 </a:t>
            </a:r>
            <a:r>
              <a:rPr kumimoji="1" lang="en-US" altLang="zh-CN" sz="3600" b="1" dirty="0">
                <a:solidFill>
                  <a:srgbClr val="336600"/>
                </a:solidFill>
                <a:latin typeface="Times New Roman" pitchFamily="18" charset="0"/>
                <a:ea typeface="楷体_GB2312" pitchFamily="49" charset="-122"/>
              </a:rPr>
              <a:t>= 50</a:t>
            </a:r>
          </a:p>
        </p:txBody>
      </p:sp>
      <p:sp>
        <p:nvSpPr>
          <p:cNvPr id="71726" name="AutoShape 46"/>
          <p:cNvSpPr>
            <a:spLocks noChangeArrowheads="1"/>
          </p:cNvSpPr>
          <p:nvPr/>
        </p:nvSpPr>
        <p:spPr bwMode="auto">
          <a:xfrm>
            <a:off x="2743200" y="2438400"/>
            <a:ext cx="2971800" cy="1371600"/>
          </a:xfrm>
          <a:prstGeom prst="wedgeEllipseCallout">
            <a:avLst>
              <a:gd name="adj1" fmla="val 69977"/>
              <a:gd name="adj2" fmla="val 160764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kumimoji="1" lang="zh-CN" altLang="en-US" sz="2000" b="1" dirty="0">
                <a:solidFill>
                  <a:srgbClr val="993300"/>
                </a:solidFill>
                <a:latin typeface="Times New Roman" pitchFamily="18" charset="0"/>
                <a:ea typeface="仿宋_GB2312" pitchFamily="49" charset="-122"/>
              </a:rPr>
              <a:t>某结点的前驱一定在它的左子树的最右下方。</a:t>
            </a:r>
          </a:p>
        </p:txBody>
      </p:sp>
      <p:sp>
        <p:nvSpPr>
          <p:cNvPr id="71727" name="Rectangle 47"/>
          <p:cNvSpPr>
            <a:spLocks noChangeArrowheads="1"/>
          </p:cNvSpPr>
          <p:nvPr/>
        </p:nvSpPr>
        <p:spPr bwMode="auto">
          <a:xfrm>
            <a:off x="318737" y="131146"/>
            <a:ext cx="8631237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kumimoji="1" lang="en-US" altLang="zh-CN" sz="3600" b="1" dirty="0">
                <a:solidFill>
                  <a:srgbClr val="9900FF"/>
                </a:solidFill>
                <a:latin typeface="Times New Roman" pitchFamily="18" charset="0"/>
                <a:ea typeface="楷体_GB2312" pitchFamily="49" charset="-122"/>
              </a:rPr>
              <a:t>(3) </a:t>
            </a:r>
            <a:r>
              <a:rPr kumimoji="1" lang="zh-CN" altLang="en-US" sz="3600" b="1" dirty="0">
                <a:solidFill>
                  <a:srgbClr val="9900FF"/>
                </a:solidFill>
                <a:latin typeface="Times New Roman" pitchFamily="18" charset="0"/>
                <a:ea typeface="楷体_GB2312" pitchFamily="49" charset="-122"/>
              </a:rPr>
              <a:t>被删除的结点</a:t>
            </a:r>
            <a:r>
              <a:rPr kumimoji="1" lang="zh-CN" altLang="en-US" sz="36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既有左子树</a:t>
            </a:r>
            <a:r>
              <a:rPr kumimoji="1" lang="zh-CN" altLang="en-US" sz="3600" b="1" dirty="0">
                <a:solidFill>
                  <a:srgbClr val="9900FF"/>
                </a:solidFill>
                <a:latin typeface="Times New Roman" pitchFamily="18" charset="0"/>
                <a:ea typeface="楷体_GB2312" pitchFamily="49" charset="-122"/>
              </a:rPr>
              <a:t>，</a:t>
            </a:r>
            <a:r>
              <a:rPr kumimoji="1" lang="zh-CN" altLang="en-US" sz="36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也有右子树</a:t>
            </a:r>
            <a:endParaRPr kumimoji="1" lang="zh-CN" altLang="en-US" sz="2400" b="1" dirty="0">
              <a:solidFill>
                <a:srgbClr val="CC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pic>
        <p:nvPicPr>
          <p:cNvPr id="1026" name="Picture 2" descr="D:\Program Files\Microsoft Office\MEDIA\CAGCAT10\j0252349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515" y="6172200"/>
            <a:ext cx="913485" cy="55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1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1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1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1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1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1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1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1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1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7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71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71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7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6" dur="500"/>
                                        <p:tgtEl>
                                          <p:spTgt spid="71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3" grpId="0" animBg="1" autoUpdateAnimBg="0"/>
      <p:bldP spid="71704" grpId="0" animBg="1" autoUpdateAnimBg="0"/>
      <p:bldP spid="71705" grpId="0" animBg="1"/>
      <p:bldP spid="71706" grpId="0" animBg="1"/>
      <p:bldP spid="71707" grpId="0" animBg="1"/>
      <p:bldP spid="71708" grpId="0" animBg="1"/>
      <p:bldP spid="71709" grpId="0" animBg="1"/>
      <p:bldP spid="71710" grpId="0" animBg="1"/>
      <p:bldP spid="71711" grpId="0" animBg="1"/>
      <p:bldP spid="71712" grpId="0" animBg="1"/>
      <p:bldP spid="71713" grpId="0" animBg="1"/>
      <p:bldP spid="71714" grpId="0" animBg="1"/>
      <p:bldP spid="71715" grpId="0" animBg="1"/>
      <p:bldP spid="71716" grpId="0" animBg="1"/>
      <p:bldP spid="71717" grpId="0" animBg="1"/>
      <p:bldP spid="71718" grpId="0" autoUpdateAnimBg="0"/>
      <p:bldP spid="71719" grpId="0" animBg="1"/>
      <p:bldP spid="71720" grpId="0" animBg="1"/>
      <p:bldP spid="71721" grpId="0" animBg="1"/>
      <p:bldP spid="71722" grpId="0" autoUpdateAnimBg="0"/>
      <p:bldP spid="71723" grpId="0" animBg="1"/>
      <p:bldP spid="71724" grpId="0" autoUpdateAnimBg="0"/>
      <p:bldP spid="71725" grpId="0" autoUpdateAnimBg="0"/>
      <p:bldP spid="71726" grpId="0" animBg="1" autoUpdateAnimBg="0"/>
      <p:bldP spid="71727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6400800" cy="76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35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5. </a:t>
            </a:r>
            <a:r>
              <a:rPr lang="zh-CN" altLang="en-US" sz="35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二叉排序树的查找分析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712"/>
            <a:ext cx="8534400" cy="1752600"/>
          </a:xfrm>
        </p:spPr>
        <p:txBody>
          <a:bodyPr/>
          <a:lstStyle/>
          <a:p>
            <a:pPr marL="0" indent="0">
              <a:buFont typeface="Monotype Sorts" pitchFamily="2" charset="2"/>
              <a:buChar char=" "/>
            </a:pPr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比较次数 </a:t>
            </a:r>
            <a:r>
              <a:rPr lang="en-US" altLang="zh-CN" dirty="0">
                <a:solidFill>
                  <a:srgbClr val="9900FF"/>
                </a:solidFill>
                <a:latin typeface="楷体_GB2312" pitchFamily="49" charset="-122"/>
                <a:ea typeface="楷体_GB2312" pitchFamily="49" charset="-122"/>
              </a:rPr>
              <a:t>=</a:t>
            </a:r>
            <a:r>
              <a:rPr lang="en-US" altLang="zh-CN" dirty="0">
                <a:solidFill>
                  <a:srgbClr val="FF9933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被查结点所在的层次数。</a:t>
            </a:r>
          </a:p>
          <a:p>
            <a:pPr marL="0" indent="0">
              <a:buFont typeface="Monotype Sorts" pitchFamily="2" charset="2"/>
              <a:buChar char=" "/>
            </a:pPr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二叉排序树的性能取决于树的形态，而二叉树的</a:t>
            </a:r>
            <a:endParaRPr lang="en-US" altLang="zh-CN" dirty="0">
              <a:latin typeface="楷体_GB2312" pitchFamily="49" charset="-122"/>
              <a:ea typeface="楷体_GB2312" pitchFamily="49" charset="-122"/>
            </a:endParaRPr>
          </a:p>
          <a:p>
            <a:pPr marL="0" indent="0">
              <a:buFont typeface="Monotype Sorts" pitchFamily="2" charset="2"/>
              <a:buChar char=" "/>
            </a:pP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形态</a:t>
            </a:r>
            <a:r>
              <a:rPr lang="zh-CN" altLang="en-US" b="1" dirty="0">
                <a:solidFill>
                  <a:srgbClr val="336600"/>
                </a:solidFill>
                <a:latin typeface="楷体_GB2312" pitchFamily="49" charset="-122"/>
                <a:ea typeface="楷体_GB2312" pitchFamily="49" charset="-122"/>
              </a:rPr>
              <a:t>取决于插入结点的顺序</a:t>
            </a:r>
            <a:r>
              <a:rPr lang="zh-CN" altLang="en-US" dirty="0">
                <a:solidFill>
                  <a:srgbClr val="3366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381000" y="2819400"/>
            <a:ext cx="8077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3200" dirty="0">
                <a:solidFill>
                  <a:srgbClr val="003366"/>
                </a:solidFill>
                <a:latin typeface="宋体" charset="-122"/>
              </a:rPr>
              <a:t>关键字序列：</a:t>
            </a:r>
            <a:r>
              <a:rPr kumimoji="1" lang="en-US" altLang="zh-CN" sz="3200" dirty="0">
                <a:solidFill>
                  <a:srgbClr val="003366"/>
                </a:solidFill>
                <a:latin typeface="宋体" charset="-122"/>
              </a:rPr>
              <a:t>(</a:t>
            </a:r>
            <a:r>
              <a:rPr kumimoji="1" lang="en-US" altLang="zh-CN" sz="3200" dirty="0">
                <a:solidFill>
                  <a:srgbClr val="003366"/>
                </a:solidFill>
                <a:latin typeface="Times New Roman" pitchFamily="18" charset="0"/>
              </a:rPr>
              <a:t>45</a:t>
            </a:r>
            <a:r>
              <a:rPr kumimoji="1" lang="zh-CN" altLang="en-US" sz="3200" dirty="0">
                <a:solidFill>
                  <a:srgbClr val="003366"/>
                </a:solidFill>
                <a:latin typeface="Times New Roman" pitchFamily="18" charset="0"/>
              </a:rPr>
              <a:t>，</a:t>
            </a:r>
            <a:r>
              <a:rPr kumimoji="1" lang="en-US" altLang="zh-CN" sz="3200" dirty="0">
                <a:solidFill>
                  <a:srgbClr val="003366"/>
                </a:solidFill>
                <a:latin typeface="Times New Roman" pitchFamily="18" charset="0"/>
              </a:rPr>
              <a:t>24</a:t>
            </a:r>
            <a:r>
              <a:rPr kumimoji="1" lang="zh-CN" altLang="en-US" sz="3200" dirty="0">
                <a:solidFill>
                  <a:srgbClr val="003366"/>
                </a:solidFill>
                <a:latin typeface="Times New Roman" pitchFamily="18" charset="0"/>
              </a:rPr>
              <a:t>，</a:t>
            </a:r>
            <a:r>
              <a:rPr kumimoji="1" lang="en-US" altLang="zh-CN" sz="3200" dirty="0">
                <a:solidFill>
                  <a:srgbClr val="003366"/>
                </a:solidFill>
                <a:latin typeface="Times New Roman" pitchFamily="18" charset="0"/>
              </a:rPr>
              <a:t>53</a:t>
            </a:r>
            <a:r>
              <a:rPr kumimoji="1" lang="zh-CN" altLang="en-US" sz="3200" dirty="0">
                <a:solidFill>
                  <a:srgbClr val="003366"/>
                </a:solidFill>
                <a:latin typeface="Times New Roman" pitchFamily="18" charset="0"/>
              </a:rPr>
              <a:t>，</a:t>
            </a:r>
            <a:r>
              <a:rPr kumimoji="1" lang="en-US" altLang="zh-CN" sz="3200" dirty="0">
                <a:solidFill>
                  <a:srgbClr val="003366"/>
                </a:solidFill>
                <a:latin typeface="Times New Roman" pitchFamily="18" charset="0"/>
              </a:rPr>
              <a:t>12</a:t>
            </a:r>
            <a:r>
              <a:rPr kumimoji="1" lang="zh-CN" altLang="en-US" sz="3200" dirty="0">
                <a:solidFill>
                  <a:srgbClr val="003366"/>
                </a:solidFill>
                <a:latin typeface="Times New Roman" pitchFamily="18" charset="0"/>
              </a:rPr>
              <a:t>，</a:t>
            </a:r>
            <a:r>
              <a:rPr kumimoji="1" lang="en-US" altLang="zh-CN" sz="3200" dirty="0">
                <a:solidFill>
                  <a:srgbClr val="003366"/>
                </a:solidFill>
                <a:latin typeface="Times New Roman" pitchFamily="18" charset="0"/>
              </a:rPr>
              <a:t>37</a:t>
            </a:r>
            <a:r>
              <a:rPr kumimoji="1" lang="zh-CN" altLang="en-US" sz="3200" dirty="0">
                <a:solidFill>
                  <a:srgbClr val="003366"/>
                </a:solidFill>
                <a:latin typeface="Times New Roman" pitchFamily="18" charset="0"/>
              </a:rPr>
              <a:t>，</a:t>
            </a:r>
            <a:r>
              <a:rPr kumimoji="1" lang="en-US" altLang="zh-CN" sz="3200" dirty="0">
                <a:solidFill>
                  <a:srgbClr val="003366"/>
                </a:solidFill>
                <a:latin typeface="Times New Roman" pitchFamily="18" charset="0"/>
              </a:rPr>
              <a:t>90)</a:t>
            </a:r>
            <a:r>
              <a:rPr kumimoji="1" lang="en-US" altLang="zh-CN" sz="2800" dirty="0">
                <a:solidFill>
                  <a:srgbClr val="003366"/>
                </a:solidFill>
                <a:latin typeface="宋体" charset="-122"/>
              </a:rPr>
              <a:t>                    </a:t>
            </a: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609600" y="6110288"/>
            <a:ext cx="74676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>
                <a:latin typeface="Times New Roman" pitchFamily="18" charset="0"/>
              </a:rPr>
              <a:t>ASL = (1 + 2 * 2 + 3 * 3)/6 =14/6</a:t>
            </a:r>
          </a:p>
        </p:txBody>
      </p:sp>
      <p:grpSp>
        <p:nvGrpSpPr>
          <p:cNvPr id="75782" name="Group 6"/>
          <p:cNvGrpSpPr>
            <a:grpSpLocks/>
          </p:cNvGrpSpPr>
          <p:nvPr/>
        </p:nvGrpSpPr>
        <p:grpSpPr bwMode="auto">
          <a:xfrm>
            <a:off x="1870075" y="3614738"/>
            <a:ext cx="4121150" cy="2314575"/>
            <a:chOff x="2282" y="2216"/>
            <a:chExt cx="2596" cy="1458"/>
          </a:xfrm>
        </p:grpSpPr>
        <p:sp>
          <p:nvSpPr>
            <p:cNvPr id="75783" name="Oval 7"/>
            <p:cNvSpPr>
              <a:spLocks noChangeArrowheads="1"/>
            </p:cNvSpPr>
            <p:nvPr/>
          </p:nvSpPr>
          <p:spPr bwMode="auto">
            <a:xfrm>
              <a:off x="3338" y="2216"/>
              <a:ext cx="484" cy="498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en-US" altLang="zh-CN" sz="3200" b="1">
                  <a:solidFill>
                    <a:srgbClr val="006600"/>
                  </a:solidFill>
                  <a:latin typeface="Times New Roman" pitchFamily="18" charset="0"/>
                </a:rPr>
                <a:t>45</a:t>
              </a:r>
            </a:p>
          </p:txBody>
        </p:sp>
        <p:grpSp>
          <p:nvGrpSpPr>
            <p:cNvPr id="75784" name="Group 8"/>
            <p:cNvGrpSpPr>
              <a:grpSpLocks/>
            </p:cNvGrpSpPr>
            <p:nvPr/>
          </p:nvGrpSpPr>
          <p:grpSpPr bwMode="auto">
            <a:xfrm>
              <a:off x="2762" y="2525"/>
              <a:ext cx="601" cy="621"/>
              <a:chOff x="3578" y="2442"/>
              <a:chExt cx="601" cy="621"/>
            </a:xfrm>
          </p:grpSpPr>
          <p:sp>
            <p:nvSpPr>
              <p:cNvPr id="75785" name="Oval 9"/>
              <p:cNvSpPr>
                <a:spLocks noChangeArrowheads="1"/>
              </p:cNvSpPr>
              <p:nvPr/>
            </p:nvSpPr>
            <p:spPr bwMode="auto">
              <a:xfrm>
                <a:off x="3578" y="2565"/>
                <a:ext cx="484" cy="49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pPr algn="ctr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kumimoji="1" lang="en-US" altLang="zh-CN" sz="3200" b="1">
                    <a:solidFill>
                      <a:srgbClr val="006600"/>
                    </a:solidFill>
                    <a:latin typeface="Times New Roman" pitchFamily="18" charset="0"/>
                  </a:rPr>
                  <a:t>24</a:t>
                </a:r>
              </a:p>
            </p:txBody>
          </p:sp>
          <p:sp>
            <p:nvSpPr>
              <p:cNvPr id="75786" name="Line 10"/>
              <p:cNvSpPr>
                <a:spLocks noChangeShapeType="1"/>
              </p:cNvSpPr>
              <p:nvPr/>
            </p:nvSpPr>
            <p:spPr bwMode="auto">
              <a:xfrm flipH="1">
                <a:off x="3966" y="2442"/>
                <a:ext cx="213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5787" name="Group 11"/>
            <p:cNvGrpSpPr>
              <a:grpSpLocks/>
            </p:cNvGrpSpPr>
            <p:nvPr/>
          </p:nvGrpSpPr>
          <p:grpSpPr bwMode="auto">
            <a:xfrm>
              <a:off x="2282" y="3023"/>
              <a:ext cx="532" cy="651"/>
              <a:chOff x="3098" y="2940"/>
              <a:chExt cx="532" cy="651"/>
            </a:xfrm>
          </p:grpSpPr>
          <p:sp>
            <p:nvSpPr>
              <p:cNvPr id="75788" name="Oval 12"/>
              <p:cNvSpPr>
                <a:spLocks noChangeArrowheads="1"/>
              </p:cNvSpPr>
              <p:nvPr/>
            </p:nvSpPr>
            <p:spPr bwMode="auto">
              <a:xfrm>
                <a:off x="3098" y="3093"/>
                <a:ext cx="484" cy="49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pPr algn="ctr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kumimoji="1" lang="en-US" altLang="zh-CN" sz="3200" b="1">
                    <a:solidFill>
                      <a:srgbClr val="006600"/>
                    </a:solidFill>
                    <a:latin typeface="Times New Roman" pitchFamily="18" charset="0"/>
                  </a:rPr>
                  <a:t>12</a:t>
                </a:r>
              </a:p>
            </p:txBody>
          </p:sp>
          <p:sp>
            <p:nvSpPr>
              <p:cNvPr id="75789" name="Line 13"/>
              <p:cNvSpPr>
                <a:spLocks noChangeShapeType="1"/>
              </p:cNvSpPr>
              <p:nvPr/>
            </p:nvSpPr>
            <p:spPr bwMode="auto">
              <a:xfrm flipH="1">
                <a:off x="3438" y="2940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5790" name="Group 14"/>
            <p:cNvGrpSpPr>
              <a:grpSpLocks/>
            </p:cNvGrpSpPr>
            <p:nvPr/>
          </p:nvGrpSpPr>
          <p:grpSpPr bwMode="auto">
            <a:xfrm>
              <a:off x="3213" y="3031"/>
              <a:ext cx="561" cy="595"/>
              <a:chOff x="3597" y="3428"/>
              <a:chExt cx="561" cy="595"/>
            </a:xfrm>
          </p:grpSpPr>
          <p:sp>
            <p:nvSpPr>
              <p:cNvPr id="75791" name="Oval 15"/>
              <p:cNvSpPr>
                <a:spLocks noChangeArrowheads="1"/>
              </p:cNvSpPr>
              <p:nvPr/>
            </p:nvSpPr>
            <p:spPr bwMode="auto">
              <a:xfrm>
                <a:off x="3674" y="3525"/>
                <a:ext cx="484" cy="49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pPr algn="ctr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kumimoji="1" lang="en-US" altLang="zh-CN" sz="3200" b="1">
                    <a:solidFill>
                      <a:srgbClr val="006600"/>
                    </a:solidFill>
                    <a:latin typeface="Times New Roman" pitchFamily="18" charset="0"/>
                  </a:rPr>
                  <a:t>37</a:t>
                </a:r>
              </a:p>
            </p:txBody>
          </p:sp>
          <p:sp>
            <p:nvSpPr>
              <p:cNvPr id="75792" name="Line 16"/>
              <p:cNvSpPr>
                <a:spLocks noChangeShapeType="1"/>
              </p:cNvSpPr>
              <p:nvPr/>
            </p:nvSpPr>
            <p:spPr bwMode="auto">
              <a:xfrm>
                <a:off x="3597" y="3428"/>
                <a:ext cx="192" cy="17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5793" name="Group 17"/>
            <p:cNvGrpSpPr>
              <a:grpSpLocks/>
            </p:cNvGrpSpPr>
            <p:nvPr/>
          </p:nvGrpSpPr>
          <p:grpSpPr bwMode="auto">
            <a:xfrm>
              <a:off x="3792" y="2531"/>
              <a:ext cx="654" cy="663"/>
              <a:chOff x="4608" y="2448"/>
              <a:chExt cx="654" cy="663"/>
            </a:xfrm>
          </p:grpSpPr>
          <p:sp>
            <p:nvSpPr>
              <p:cNvPr id="75794" name="Oval 18"/>
              <p:cNvSpPr>
                <a:spLocks noChangeArrowheads="1"/>
              </p:cNvSpPr>
              <p:nvPr/>
            </p:nvSpPr>
            <p:spPr bwMode="auto">
              <a:xfrm>
                <a:off x="4778" y="2613"/>
                <a:ext cx="484" cy="49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pPr algn="ctr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kumimoji="1" lang="en-US" altLang="zh-CN" sz="3200" b="1">
                    <a:solidFill>
                      <a:srgbClr val="006600"/>
                    </a:solidFill>
                    <a:latin typeface="Times New Roman" pitchFamily="18" charset="0"/>
                  </a:rPr>
                  <a:t>53</a:t>
                </a:r>
              </a:p>
            </p:txBody>
          </p:sp>
          <p:sp>
            <p:nvSpPr>
              <p:cNvPr id="75795" name="Line 19"/>
              <p:cNvSpPr>
                <a:spLocks noChangeShapeType="1"/>
              </p:cNvSpPr>
              <p:nvPr/>
            </p:nvSpPr>
            <p:spPr bwMode="auto">
              <a:xfrm>
                <a:off x="4608" y="2448"/>
                <a:ext cx="288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5796" name="Group 20"/>
            <p:cNvGrpSpPr>
              <a:grpSpLocks/>
            </p:cNvGrpSpPr>
            <p:nvPr/>
          </p:nvGrpSpPr>
          <p:grpSpPr bwMode="auto">
            <a:xfrm>
              <a:off x="4394" y="3076"/>
              <a:ext cx="484" cy="563"/>
              <a:chOff x="5202" y="3076"/>
              <a:chExt cx="484" cy="563"/>
            </a:xfrm>
          </p:grpSpPr>
          <p:sp>
            <p:nvSpPr>
              <p:cNvPr id="75797" name="Oval 21"/>
              <p:cNvSpPr>
                <a:spLocks noChangeArrowheads="1"/>
              </p:cNvSpPr>
              <p:nvPr/>
            </p:nvSpPr>
            <p:spPr bwMode="auto">
              <a:xfrm>
                <a:off x="5202" y="3141"/>
                <a:ext cx="484" cy="49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pPr algn="ctr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kumimoji="1" lang="en-US" altLang="zh-CN" sz="3200" b="1">
                    <a:solidFill>
                      <a:srgbClr val="006600"/>
                    </a:solidFill>
                    <a:latin typeface="Times New Roman" pitchFamily="18" charset="0"/>
                  </a:rPr>
                  <a:t>90</a:t>
                </a:r>
              </a:p>
            </p:txBody>
          </p:sp>
          <p:sp>
            <p:nvSpPr>
              <p:cNvPr id="75798" name="Line 22"/>
              <p:cNvSpPr>
                <a:spLocks noChangeShapeType="1"/>
              </p:cNvSpPr>
              <p:nvPr/>
            </p:nvSpPr>
            <p:spPr bwMode="auto">
              <a:xfrm>
                <a:off x="5202" y="3076"/>
                <a:ext cx="126" cy="1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 autoUpdateAnimBg="0"/>
      <p:bldP spid="7578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323850" y="0"/>
            <a:ext cx="8001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32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例：关键字序列：</a:t>
            </a:r>
            <a:r>
              <a:rPr kumimoji="1" lang="en-US" altLang="zh-CN" sz="32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(12, 24, 37, 45, 53, 90)</a:t>
            </a:r>
            <a:r>
              <a:rPr kumimoji="1" lang="zh-CN" altLang="en-US" sz="32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。</a:t>
            </a:r>
          </a:p>
          <a:p>
            <a:pPr eaLnBrk="0" hangingPunct="0">
              <a:spcBef>
                <a:spcPct val="50000"/>
              </a:spcBef>
            </a:pPr>
            <a:r>
              <a:rPr kumimoji="1" lang="zh-CN" altLang="en-US" sz="32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其二叉排序树为：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533400" y="1973709"/>
            <a:ext cx="57912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dirty="0">
                <a:latin typeface="Times New Roman" pitchFamily="18" charset="0"/>
              </a:rPr>
              <a:t>ASL = (1 + 2 + 3 + 4 + 5 + 6)/6 </a:t>
            </a:r>
          </a:p>
          <a:p>
            <a:pPr eaLnBrk="0" hangingPunct="0">
              <a:spcBef>
                <a:spcPct val="50000"/>
              </a:spcBef>
            </a:pPr>
            <a:r>
              <a:rPr kumimoji="1" lang="en-US" altLang="zh-CN" sz="3200" dirty="0">
                <a:latin typeface="Times New Roman" pitchFamily="18" charset="0"/>
              </a:rPr>
              <a:t>    = 21/6</a:t>
            </a:r>
          </a:p>
        </p:txBody>
      </p:sp>
      <p:sp>
        <p:nvSpPr>
          <p:cNvPr id="76804" name="Oval 4"/>
          <p:cNvSpPr>
            <a:spLocks noChangeArrowheads="1"/>
          </p:cNvSpPr>
          <p:nvPr/>
        </p:nvSpPr>
        <p:spPr bwMode="auto">
          <a:xfrm>
            <a:off x="5567363" y="600075"/>
            <a:ext cx="696912" cy="70485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altLang="zh-CN" sz="2800" b="1">
                <a:solidFill>
                  <a:srgbClr val="003399"/>
                </a:solidFill>
                <a:latin typeface="Times New Roman" pitchFamily="18" charset="0"/>
              </a:rPr>
              <a:t>12</a:t>
            </a:r>
          </a:p>
        </p:txBody>
      </p:sp>
      <p:grpSp>
        <p:nvGrpSpPr>
          <p:cNvPr id="76805" name="Group 5"/>
          <p:cNvGrpSpPr>
            <a:grpSpLocks/>
          </p:cNvGrpSpPr>
          <p:nvPr/>
        </p:nvGrpSpPr>
        <p:grpSpPr bwMode="auto">
          <a:xfrm>
            <a:off x="6100767" y="1201738"/>
            <a:ext cx="696913" cy="712788"/>
            <a:chOff x="3843" y="757"/>
            <a:chExt cx="439" cy="449"/>
          </a:xfrm>
        </p:grpSpPr>
        <p:sp>
          <p:nvSpPr>
            <p:cNvPr id="76806" name="Oval 6"/>
            <p:cNvSpPr>
              <a:spLocks noChangeArrowheads="1"/>
            </p:cNvSpPr>
            <p:nvPr/>
          </p:nvSpPr>
          <p:spPr bwMode="auto">
            <a:xfrm>
              <a:off x="3843" y="762"/>
              <a:ext cx="439" cy="444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rgbClr val="003399"/>
                  </a:solidFill>
                  <a:latin typeface="Times New Roman" pitchFamily="18" charset="0"/>
                </a:rPr>
                <a:t>24</a:t>
              </a:r>
            </a:p>
          </p:txBody>
        </p:sp>
        <p:sp>
          <p:nvSpPr>
            <p:cNvPr id="76807" name="Line 7"/>
            <p:cNvSpPr>
              <a:spLocks noChangeShapeType="1"/>
            </p:cNvSpPr>
            <p:nvPr/>
          </p:nvSpPr>
          <p:spPr bwMode="auto">
            <a:xfrm>
              <a:off x="3877" y="757"/>
              <a:ext cx="60" cy="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76808" name="Group 8"/>
          <p:cNvGrpSpPr>
            <a:grpSpLocks/>
          </p:cNvGrpSpPr>
          <p:nvPr/>
        </p:nvGrpSpPr>
        <p:grpSpPr bwMode="auto">
          <a:xfrm>
            <a:off x="6659567" y="1812925"/>
            <a:ext cx="747713" cy="711200"/>
            <a:chOff x="4195" y="1142"/>
            <a:chExt cx="471" cy="448"/>
          </a:xfrm>
        </p:grpSpPr>
        <p:sp>
          <p:nvSpPr>
            <p:cNvPr id="76809" name="Oval 9"/>
            <p:cNvSpPr>
              <a:spLocks noChangeArrowheads="1"/>
            </p:cNvSpPr>
            <p:nvPr/>
          </p:nvSpPr>
          <p:spPr bwMode="auto">
            <a:xfrm>
              <a:off x="4227" y="1146"/>
              <a:ext cx="439" cy="444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rgbClr val="003399"/>
                  </a:solidFill>
                  <a:latin typeface="Times New Roman" pitchFamily="18" charset="0"/>
                </a:rPr>
                <a:t>37</a:t>
              </a:r>
            </a:p>
          </p:txBody>
        </p:sp>
        <p:sp>
          <p:nvSpPr>
            <p:cNvPr id="76810" name="Line 10"/>
            <p:cNvSpPr>
              <a:spLocks noChangeShapeType="1"/>
            </p:cNvSpPr>
            <p:nvPr/>
          </p:nvSpPr>
          <p:spPr bwMode="auto">
            <a:xfrm>
              <a:off x="4195" y="1142"/>
              <a:ext cx="87" cy="8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76811" name="Group 11"/>
          <p:cNvGrpSpPr>
            <a:grpSpLocks/>
          </p:cNvGrpSpPr>
          <p:nvPr/>
        </p:nvGrpSpPr>
        <p:grpSpPr bwMode="auto">
          <a:xfrm>
            <a:off x="7243768" y="2417764"/>
            <a:ext cx="696913" cy="715963"/>
            <a:chOff x="4563" y="1523"/>
            <a:chExt cx="439" cy="451"/>
          </a:xfrm>
        </p:grpSpPr>
        <p:sp>
          <p:nvSpPr>
            <p:cNvPr id="76812" name="Oval 12"/>
            <p:cNvSpPr>
              <a:spLocks noChangeArrowheads="1"/>
            </p:cNvSpPr>
            <p:nvPr/>
          </p:nvSpPr>
          <p:spPr bwMode="auto">
            <a:xfrm>
              <a:off x="4563" y="1530"/>
              <a:ext cx="439" cy="444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rgbClr val="003399"/>
                  </a:solidFill>
                  <a:latin typeface="Times New Roman" pitchFamily="18" charset="0"/>
                </a:rPr>
                <a:t>45</a:t>
              </a:r>
            </a:p>
          </p:txBody>
        </p:sp>
        <p:sp>
          <p:nvSpPr>
            <p:cNvPr id="76813" name="Line 13"/>
            <p:cNvSpPr>
              <a:spLocks noChangeShapeType="1"/>
            </p:cNvSpPr>
            <p:nvPr/>
          </p:nvSpPr>
          <p:spPr bwMode="auto">
            <a:xfrm>
              <a:off x="4588" y="1523"/>
              <a:ext cx="53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76814" name="Group 14"/>
          <p:cNvGrpSpPr>
            <a:grpSpLocks/>
          </p:cNvGrpSpPr>
          <p:nvPr/>
        </p:nvGrpSpPr>
        <p:grpSpPr bwMode="auto">
          <a:xfrm>
            <a:off x="7700963" y="3084514"/>
            <a:ext cx="696912" cy="735013"/>
            <a:chOff x="4851" y="1943"/>
            <a:chExt cx="439" cy="463"/>
          </a:xfrm>
        </p:grpSpPr>
        <p:sp>
          <p:nvSpPr>
            <p:cNvPr id="76815" name="Oval 15"/>
            <p:cNvSpPr>
              <a:spLocks noChangeArrowheads="1"/>
            </p:cNvSpPr>
            <p:nvPr/>
          </p:nvSpPr>
          <p:spPr bwMode="auto">
            <a:xfrm>
              <a:off x="4851" y="1962"/>
              <a:ext cx="439" cy="444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rgbClr val="003399"/>
                  </a:solidFill>
                  <a:latin typeface="Times New Roman" pitchFamily="18" charset="0"/>
                </a:rPr>
                <a:t>53</a:t>
              </a:r>
            </a:p>
          </p:txBody>
        </p:sp>
        <p:sp>
          <p:nvSpPr>
            <p:cNvPr id="76816" name="Line 16"/>
            <p:cNvSpPr>
              <a:spLocks noChangeShapeType="1"/>
            </p:cNvSpPr>
            <p:nvPr/>
          </p:nvSpPr>
          <p:spPr bwMode="auto">
            <a:xfrm>
              <a:off x="4906" y="1943"/>
              <a:ext cx="35" cy="5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76817" name="Group 17"/>
          <p:cNvGrpSpPr>
            <a:grpSpLocks/>
          </p:cNvGrpSpPr>
          <p:nvPr/>
        </p:nvGrpSpPr>
        <p:grpSpPr bwMode="auto">
          <a:xfrm>
            <a:off x="8234368" y="3749680"/>
            <a:ext cx="696913" cy="755651"/>
            <a:chOff x="5187" y="2362"/>
            <a:chExt cx="439" cy="476"/>
          </a:xfrm>
        </p:grpSpPr>
        <p:sp>
          <p:nvSpPr>
            <p:cNvPr id="76818" name="Oval 18"/>
            <p:cNvSpPr>
              <a:spLocks noChangeArrowheads="1"/>
            </p:cNvSpPr>
            <p:nvPr/>
          </p:nvSpPr>
          <p:spPr bwMode="auto">
            <a:xfrm>
              <a:off x="5187" y="2394"/>
              <a:ext cx="439" cy="444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rgbClr val="003399"/>
                  </a:solidFill>
                  <a:latin typeface="Times New Roman" pitchFamily="18" charset="0"/>
                </a:rPr>
                <a:t>90</a:t>
              </a:r>
            </a:p>
          </p:txBody>
        </p:sp>
        <p:sp>
          <p:nvSpPr>
            <p:cNvPr id="76819" name="Line 19"/>
            <p:cNvSpPr>
              <a:spLocks noChangeShapeType="1"/>
            </p:cNvSpPr>
            <p:nvPr/>
          </p:nvSpPr>
          <p:spPr bwMode="auto">
            <a:xfrm>
              <a:off x="5199" y="2362"/>
              <a:ext cx="72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76822" name="Rectangle 22"/>
          <p:cNvSpPr>
            <a:spLocks noChangeArrowheads="1"/>
          </p:cNvSpPr>
          <p:nvPr/>
        </p:nvSpPr>
        <p:spPr bwMode="auto">
          <a:xfrm>
            <a:off x="395288" y="3853497"/>
            <a:ext cx="684848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3000" b="1" dirty="0">
                <a:latin typeface="楷体_GB2312" pitchFamily="49" charset="-122"/>
                <a:ea typeface="楷体_GB2312" pitchFamily="49" charset="-122"/>
              </a:rPr>
              <a:t>       </a:t>
            </a:r>
            <a:r>
              <a:rPr lang="zh-CN" altLang="en-US" sz="3000" b="1" dirty="0">
                <a:latin typeface="楷体_GB2312" pitchFamily="49" charset="-122"/>
                <a:ea typeface="楷体_GB2312" pitchFamily="49" charset="-122"/>
              </a:rPr>
              <a:t>二叉排序树的性能取决于树的形态，而二叉树的形态</a:t>
            </a:r>
            <a:r>
              <a:rPr lang="zh-CN" altLang="en-US" sz="3000" b="1" dirty="0">
                <a:solidFill>
                  <a:srgbClr val="336600"/>
                </a:solidFill>
                <a:latin typeface="楷体_GB2312" pitchFamily="49" charset="-122"/>
                <a:ea typeface="楷体_GB2312" pitchFamily="49" charset="-122"/>
              </a:rPr>
              <a:t>取决于插入结点的顺序。</a:t>
            </a:r>
          </a:p>
        </p:txBody>
      </p:sp>
      <p:sp>
        <p:nvSpPr>
          <p:cNvPr id="76823" name="Rectangle 23"/>
          <p:cNvSpPr>
            <a:spLocks noChangeArrowheads="1"/>
          </p:cNvSpPr>
          <p:nvPr/>
        </p:nvSpPr>
        <p:spPr bwMode="auto">
          <a:xfrm>
            <a:off x="251520" y="5013325"/>
            <a:ext cx="860743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       </a:t>
            </a:r>
            <a:r>
              <a:rPr lang="zh-CN" altLang="en-US" sz="3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如何构造一棵接近理想平衡树的二叉排序树？</a:t>
            </a:r>
          </a:p>
        </p:txBody>
      </p:sp>
      <p:pic>
        <p:nvPicPr>
          <p:cNvPr id="22" name="Picture 2" descr="D:\Program Files\Microsoft Office\MEDIA\CAGCAT10\j0252349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515" y="6302502"/>
            <a:ext cx="913485" cy="55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6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6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6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autoUpdateAnimBg="0"/>
      <p:bldP spid="76804" grpId="0" animBg="1" autoUpdateAnimBg="0"/>
      <p:bldP spid="76822" grpId="0"/>
      <p:bldP spid="768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899592" y="1041583"/>
            <a:ext cx="6781800" cy="874043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r>
              <a:rPr lang="zh-CN" altLang="en-US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</a:rPr>
              <a:t>失散多年的</a:t>
            </a:r>
            <a:r>
              <a:rPr lang="zh-CN" altLang="en-US" sz="7200" dirty="0">
                <a:solidFill>
                  <a:srgbClr val="C00000"/>
                </a:solidFill>
                <a:latin typeface="华文隶书" pitchFamily="2" charset="-122"/>
                <a:ea typeface="华文隶书" pitchFamily="2" charset="-122"/>
              </a:rPr>
              <a:t>亲兄弟</a:t>
            </a:r>
            <a:endParaRPr lang="en-US" altLang="zh-CN" sz="7200" dirty="0">
              <a:solidFill>
                <a:srgbClr val="C00000"/>
              </a:solidFill>
              <a:latin typeface="华文隶书" pitchFamily="2" charset="-122"/>
              <a:ea typeface="华文隶书" pitchFamily="2" charset="-122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1689449" y="2924944"/>
            <a:ext cx="5904656" cy="172819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黑体" pitchFamily="49" charset="-122"/>
                <a:ea typeface="黑体" pitchFamily="49" charset="-122"/>
              </a:rPr>
              <a:t>BST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黑体" pitchFamily="49" charset="-122"/>
                <a:ea typeface="黑体" pitchFamily="49" charset="-122"/>
              </a:rPr>
              <a:t>排序 </a:t>
            </a:r>
            <a:r>
              <a:rPr lang="zh-CN" altLang="en-US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</a:rPr>
              <a:t>和 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黑体" pitchFamily="49" charset="-122"/>
                <a:ea typeface="黑体" pitchFamily="49" charset="-122"/>
              </a:rPr>
              <a:t>快速排序</a:t>
            </a:r>
            <a:endParaRPr lang="en-US" altLang="zh-CN" dirty="0">
              <a:solidFill>
                <a:schemeClr val="tx2">
                  <a:lumMod val="75000"/>
                </a:schemeClr>
              </a:solidFill>
              <a:latin typeface="黑体" pitchFamily="49" charset="-122"/>
              <a:ea typeface="黑体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</a:rPr>
              <a:t>不得不说的故事</a:t>
            </a:r>
            <a:endParaRPr lang="en-US" altLang="zh-CN" dirty="0">
              <a:solidFill>
                <a:srgbClr val="000099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179512" y="80628"/>
            <a:ext cx="2952328" cy="108012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</a:rPr>
              <a:t>【</a:t>
            </a:r>
            <a:r>
              <a:rPr lang="zh-CN" altLang="en-US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</a:rPr>
              <a:t>番外篇</a:t>
            </a:r>
            <a:r>
              <a:rPr lang="en-US" altLang="zh-CN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1414356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652072"/>
            <a:ext cx="7200800" cy="1301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17200">
              <a:lnSpc>
                <a:spcPct val="150000"/>
              </a:lnSpc>
            </a:pPr>
            <a:r>
              <a:rPr lang="en-US" altLang="zh-CN" sz="2800" b="1" dirty="0">
                <a:solidFill>
                  <a:schemeClr val="bg2">
                    <a:lumMod val="75000"/>
                  </a:schemeClr>
                </a:solidFill>
              </a:rPr>
              <a:t>BST</a:t>
            </a:r>
            <a:r>
              <a:rPr lang="zh-CN" altLang="en-US" sz="2800" b="1" dirty="0">
                <a:solidFill>
                  <a:schemeClr val="bg2">
                    <a:lumMod val="75000"/>
                  </a:schemeClr>
                </a:solidFill>
              </a:rPr>
              <a:t>排序 </a:t>
            </a:r>
            <a:r>
              <a:rPr lang="zh-CN" altLang="en-US" sz="2800" dirty="0"/>
              <a:t>和 </a:t>
            </a: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</a:rPr>
              <a:t>快速排序 </a:t>
            </a:r>
            <a:r>
              <a:rPr lang="zh-CN" altLang="en-US" sz="2800" dirty="0"/>
              <a:t>其实做的是相同的比较，只是比较的顺序不一样。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1844824"/>
            <a:ext cx="7200800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17200">
              <a:lnSpc>
                <a:spcPct val="150000"/>
              </a:lnSpc>
            </a:pPr>
            <a:r>
              <a:rPr lang="en-US" altLang="zh-CN" sz="2800" b="1" dirty="0">
                <a:solidFill>
                  <a:schemeClr val="bg2">
                    <a:lumMod val="75000"/>
                  </a:schemeClr>
                </a:solidFill>
              </a:rPr>
              <a:t>BST sort </a:t>
            </a:r>
            <a:r>
              <a:rPr lang="en-US" altLang="zh-CN" sz="2800" dirty="0"/>
              <a:t>and</a:t>
            </a:r>
            <a:r>
              <a:rPr lang="en-US" altLang="zh-CN" sz="28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</a:rPr>
              <a:t>quicksort </a:t>
            </a:r>
            <a:r>
              <a:rPr lang="en-US" altLang="zh-CN" sz="2800" dirty="0"/>
              <a:t>make the same comparisons, but in a different order.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1629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6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532772"/>
              </p:ext>
            </p:extLst>
          </p:nvPr>
        </p:nvGraphicFramePr>
        <p:xfrm>
          <a:off x="1403648" y="476672"/>
          <a:ext cx="6095999" cy="643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309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椭圆 21"/>
          <p:cNvSpPr/>
          <p:nvPr/>
        </p:nvSpPr>
        <p:spPr>
          <a:xfrm>
            <a:off x="6742133" y="1842604"/>
            <a:ext cx="551043" cy="55104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4" name="椭圆 23"/>
          <p:cNvSpPr/>
          <p:nvPr/>
        </p:nvSpPr>
        <p:spPr>
          <a:xfrm>
            <a:off x="7674045" y="2621089"/>
            <a:ext cx="551043" cy="55104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8</a:t>
            </a:r>
            <a:endParaRPr lang="zh-CN" altLang="en-US" dirty="0"/>
          </a:p>
        </p:txBody>
      </p:sp>
      <p:sp>
        <p:nvSpPr>
          <p:cNvPr id="25" name="椭圆 24"/>
          <p:cNvSpPr/>
          <p:nvPr/>
        </p:nvSpPr>
        <p:spPr>
          <a:xfrm>
            <a:off x="5878037" y="2621089"/>
            <a:ext cx="551043" cy="55104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6153558" y="3665863"/>
            <a:ext cx="551043" cy="55104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7" name="椭圆 26"/>
          <p:cNvSpPr/>
          <p:nvPr/>
        </p:nvSpPr>
        <p:spPr>
          <a:xfrm>
            <a:off x="7017655" y="3649401"/>
            <a:ext cx="551043" cy="55104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28" name="椭圆 27"/>
          <p:cNvSpPr/>
          <p:nvPr/>
        </p:nvSpPr>
        <p:spPr>
          <a:xfrm>
            <a:off x="7483611" y="4799509"/>
            <a:ext cx="551043" cy="55104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29" name="椭圆 28"/>
          <p:cNvSpPr/>
          <p:nvPr/>
        </p:nvSpPr>
        <p:spPr>
          <a:xfrm>
            <a:off x="6567830" y="4799510"/>
            <a:ext cx="551043" cy="55104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cxnSp>
        <p:nvCxnSpPr>
          <p:cNvPr id="31" name="直接连接符 30"/>
          <p:cNvCxnSpPr>
            <a:stCxn id="22" idx="4"/>
            <a:endCxn id="25" idx="0"/>
          </p:cNvCxnSpPr>
          <p:nvPr/>
        </p:nvCxnSpPr>
        <p:spPr>
          <a:xfrm flipH="1">
            <a:off x="6153559" y="2393647"/>
            <a:ext cx="864096" cy="22744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stCxn id="25" idx="4"/>
            <a:endCxn id="26" idx="0"/>
          </p:cNvCxnSpPr>
          <p:nvPr/>
        </p:nvCxnSpPr>
        <p:spPr>
          <a:xfrm>
            <a:off x="6153559" y="3172132"/>
            <a:ext cx="275521" cy="493731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stCxn id="22" idx="4"/>
            <a:endCxn id="24" idx="0"/>
          </p:cNvCxnSpPr>
          <p:nvPr/>
        </p:nvCxnSpPr>
        <p:spPr>
          <a:xfrm>
            <a:off x="7017655" y="2393647"/>
            <a:ext cx="931912" cy="22744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stCxn id="24" idx="4"/>
            <a:endCxn id="27" idx="0"/>
          </p:cNvCxnSpPr>
          <p:nvPr/>
        </p:nvCxnSpPr>
        <p:spPr>
          <a:xfrm flipH="1">
            <a:off x="7293177" y="3172132"/>
            <a:ext cx="656390" cy="47726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27" idx="4"/>
            <a:endCxn id="29" idx="0"/>
          </p:cNvCxnSpPr>
          <p:nvPr/>
        </p:nvCxnSpPr>
        <p:spPr>
          <a:xfrm flipH="1">
            <a:off x="6843352" y="4200444"/>
            <a:ext cx="449825" cy="59906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stCxn id="27" idx="4"/>
            <a:endCxn id="28" idx="0"/>
          </p:cNvCxnSpPr>
          <p:nvPr/>
        </p:nvCxnSpPr>
        <p:spPr>
          <a:xfrm>
            <a:off x="7293177" y="4200444"/>
            <a:ext cx="465956" cy="59906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2" descr="D:\Program Files\Microsoft Office\MEDIA\CAGCAT10\j0252349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515" y="6302502"/>
            <a:ext cx="913485" cy="55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395536" y="1911537"/>
            <a:ext cx="456086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利用</a:t>
            </a:r>
            <a:r>
              <a:rPr lang="en-US" altLang="zh-CN" sz="2400" dirty="0"/>
              <a:t>BST</a:t>
            </a:r>
            <a:r>
              <a:rPr lang="zh-CN" altLang="en-US" sz="2400" dirty="0"/>
              <a:t>可以对数组进行排序：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① 按顺序将数组元素插入</a:t>
            </a:r>
            <a:r>
              <a:rPr lang="en-US" altLang="zh-CN" sz="2400" dirty="0"/>
              <a:t>BST</a:t>
            </a:r>
            <a:r>
              <a:rPr lang="zh-CN" altLang="en-US" sz="2400" dirty="0"/>
              <a:t>；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② 对</a:t>
            </a:r>
            <a:r>
              <a:rPr lang="en-US" altLang="zh-CN" sz="2400" dirty="0"/>
              <a:t>BST</a:t>
            </a:r>
            <a:r>
              <a:rPr lang="zh-CN" altLang="en-US" sz="2400" dirty="0"/>
              <a:t>中序遍历。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95536" y="3853645"/>
            <a:ext cx="3278462" cy="574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排序的复杂度是多少？</a:t>
            </a:r>
          </a:p>
        </p:txBody>
      </p:sp>
    </p:spTree>
    <p:extLst>
      <p:ext uri="{BB962C8B-B14F-4D97-AF65-F5344CB8AC3E}">
        <p14:creationId xmlns:p14="http://schemas.microsoft.com/office/powerpoint/2010/main" val="208017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59" grpId="0"/>
      <p:bldP spid="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1187624" y="188640"/>
            <a:ext cx="1152128" cy="1152128"/>
          </a:xfrm>
          <a:prstGeom prst="ellipse">
            <a:avLst/>
          </a:prstGeom>
          <a:solidFill>
            <a:srgbClr val="FF0000">
              <a:alpha val="38039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5496" y="1556792"/>
            <a:ext cx="1152128" cy="1152128"/>
          </a:xfrm>
          <a:prstGeom prst="ellipse">
            <a:avLst/>
          </a:prstGeom>
          <a:solidFill>
            <a:srgbClr val="FF0000">
              <a:alpha val="38039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516556" y="1595284"/>
            <a:ext cx="1152128" cy="1152128"/>
          </a:xfrm>
          <a:prstGeom prst="ellipse">
            <a:avLst/>
          </a:prstGeom>
          <a:solidFill>
            <a:srgbClr val="FF0000">
              <a:alpha val="38039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39952" y="2924944"/>
            <a:ext cx="1152128" cy="1152128"/>
          </a:xfrm>
          <a:prstGeom prst="ellipse">
            <a:avLst/>
          </a:prstGeom>
          <a:solidFill>
            <a:srgbClr val="FF0000">
              <a:alpha val="38039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619672" y="2924944"/>
            <a:ext cx="1152128" cy="1152128"/>
          </a:xfrm>
          <a:prstGeom prst="ellipse">
            <a:avLst/>
          </a:prstGeom>
          <a:solidFill>
            <a:srgbClr val="FF0000">
              <a:alpha val="38039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347864" y="4169973"/>
            <a:ext cx="1152128" cy="1152128"/>
          </a:xfrm>
          <a:prstGeom prst="ellipse">
            <a:avLst/>
          </a:prstGeom>
          <a:solidFill>
            <a:srgbClr val="FF0000">
              <a:alpha val="38039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40492" y="4169973"/>
            <a:ext cx="1152128" cy="1152128"/>
          </a:xfrm>
          <a:prstGeom prst="ellipse">
            <a:avLst/>
          </a:prstGeom>
          <a:solidFill>
            <a:srgbClr val="FF0000">
              <a:alpha val="38039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084515"/>
              </p:ext>
            </p:extLst>
          </p:nvPr>
        </p:nvGraphicFramePr>
        <p:xfrm>
          <a:off x="1403648" y="476672"/>
          <a:ext cx="6095999" cy="643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309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424294"/>
              </p:ext>
            </p:extLst>
          </p:nvPr>
        </p:nvGraphicFramePr>
        <p:xfrm>
          <a:off x="251520" y="1772816"/>
          <a:ext cx="1741714" cy="643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09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59952"/>
              </p:ext>
            </p:extLst>
          </p:nvPr>
        </p:nvGraphicFramePr>
        <p:xfrm>
          <a:off x="5580112" y="1811308"/>
          <a:ext cx="3483428" cy="643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309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424653"/>
              </p:ext>
            </p:extLst>
          </p:nvPr>
        </p:nvGraphicFramePr>
        <p:xfrm>
          <a:off x="1763688" y="3212976"/>
          <a:ext cx="870857" cy="643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309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367557"/>
              </p:ext>
            </p:extLst>
          </p:nvPr>
        </p:nvGraphicFramePr>
        <p:xfrm>
          <a:off x="4355976" y="3179460"/>
          <a:ext cx="2612571" cy="643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309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066766"/>
              </p:ext>
            </p:extLst>
          </p:nvPr>
        </p:nvGraphicFramePr>
        <p:xfrm>
          <a:off x="3563888" y="4437112"/>
          <a:ext cx="870857" cy="643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309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271019"/>
              </p:ext>
            </p:extLst>
          </p:nvPr>
        </p:nvGraphicFramePr>
        <p:xfrm>
          <a:off x="5081127" y="4437112"/>
          <a:ext cx="870857" cy="643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309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8" name="直接连接符 17"/>
          <p:cNvCxnSpPr>
            <a:stCxn id="6" idx="4"/>
            <a:endCxn id="7" idx="7"/>
          </p:cNvCxnSpPr>
          <p:nvPr/>
        </p:nvCxnSpPr>
        <p:spPr>
          <a:xfrm flipH="1">
            <a:off x="1018899" y="1340768"/>
            <a:ext cx="744789" cy="384749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6" idx="4"/>
          </p:cNvCxnSpPr>
          <p:nvPr/>
        </p:nvCxnSpPr>
        <p:spPr>
          <a:xfrm>
            <a:off x="1763688" y="1340768"/>
            <a:ext cx="3888432" cy="577123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7" idx="4"/>
            <a:endCxn id="9" idx="2"/>
          </p:cNvCxnSpPr>
          <p:nvPr/>
        </p:nvCxnSpPr>
        <p:spPr>
          <a:xfrm>
            <a:off x="611560" y="2708920"/>
            <a:ext cx="1008112" cy="792088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10" idx="4"/>
          </p:cNvCxnSpPr>
          <p:nvPr/>
        </p:nvCxnSpPr>
        <p:spPr>
          <a:xfrm flipV="1">
            <a:off x="5292080" y="2747412"/>
            <a:ext cx="800540" cy="753596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15" idx="6"/>
            <a:endCxn id="12" idx="4"/>
          </p:cNvCxnSpPr>
          <p:nvPr/>
        </p:nvCxnSpPr>
        <p:spPr>
          <a:xfrm flipV="1">
            <a:off x="4499992" y="4077072"/>
            <a:ext cx="216024" cy="66896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endCxn id="12" idx="4"/>
          </p:cNvCxnSpPr>
          <p:nvPr/>
        </p:nvCxnSpPr>
        <p:spPr>
          <a:xfrm flipH="1" flipV="1">
            <a:off x="4716016" y="4077072"/>
            <a:ext cx="224476" cy="73465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655482" y="599124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快排模拟</a:t>
            </a:r>
          </a:p>
        </p:txBody>
      </p:sp>
      <p:pic>
        <p:nvPicPr>
          <p:cNvPr id="39" name="Picture 2" descr="D:\Program Files\Microsoft Office\MEDIA\CAGCAT10\j0252349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515" y="6302502"/>
            <a:ext cx="913485" cy="55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80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2" grpId="0" animBg="1"/>
      <p:bldP spid="9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524409" y="1412778"/>
            <a:ext cx="6095180" cy="4032443"/>
            <a:chOff x="1524409" y="1412778"/>
            <a:chExt cx="6095180" cy="4032443"/>
          </a:xfrm>
        </p:grpSpPr>
        <p:sp>
          <p:nvSpPr>
            <p:cNvPr id="14" name="任意多边形 13"/>
            <p:cNvSpPr/>
            <p:nvPr/>
          </p:nvSpPr>
          <p:spPr>
            <a:xfrm>
              <a:off x="4572000" y="2914474"/>
              <a:ext cx="187132" cy="81981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819819"/>
                  </a:lnTo>
                  <a:lnTo>
                    <a:pt x="187132" y="819819"/>
                  </a:lnTo>
                </a:path>
              </a:pathLst>
            </a:custGeom>
            <a:noFill/>
            <a:scene3d>
              <a:camera prst="orthographicFront"/>
              <a:lightRig rig="threePt" dir="t">
                <a:rot lat="0" lon="0" rev="7500000"/>
              </a:lightRig>
            </a:scene3d>
            <a:sp3d z="-40000" prstMaterial="matte"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任意多边形 14"/>
            <p:cNvSpPr/>
            <p:nvPr/>
          </p:nvSpPr>
          <p:spPr>
            <a:xfrm>
              <a:off x="4384867" y="2914474"/>
              <a:ext cx="187132" cy="81981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87132" y="0"/>
                  </a:moveTo>
                  <a:lnTo>
                    <a:pt x="187132" y="819819"/>
                  </a:lnTo>
                  <a:lnTo>
                    <a:pt x="0" y="819819"/>
                  </a:lnTo>
                </a:path>
              </a:pathLst>
            </a:custGeom>
            <a:noFill/>
            <a:scene3d>
              <a:camera prst="orthographicFront"/>
              <a:lightRig rig="threePt" dir="t">
                <a:rot lat="0" lon="0" rev="7500000"/>
              </a:lightRig>
            </a:scene3d>
            <a:sp3d z="-40000" prstMaterial="matte"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任意多边形 15"/>
            <p:cNvSpPr/>
            <p:nvPr/>
          </p:nvSpPr>
          <p:spPr>
            <a:xfrm>
              <a:off x="4572000" y="2914474"/>
              <a:ext cx="2156482" cy="163963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52506"/>
                  </a:lnTo>
                  <a:lnTo>
                    <a:pt x="2156482" y="1452506"/>
                  </a:lnTo>
                  <a:lnTo>
                    <a:pt x="2156482" y="1639639"/>
                  </a:lnTo>
                </a:path>
              </a:pathLst>
            </a:custGeom>
            <a:noFill/>
            <a:scene3d>
              <a:camera prst="orthographicFront"/>
              <a:lightRig rig="threePt" dir="t">
                <a:rot lat="0" lon="0" rev="7500000"/>
              </a:lightRig>
            </a:scene3d>
            <a:sp3d z="-40000" prstMaterial="matte"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任意多边形 16"/>
            <p:cNvSpPr/>
            <p:nvPr/>
          </p:nvSpPr>
          <p:spPr>
            <a:xfrm>
              <a:off x="4526280" y="2914474"/>
              <a:ext cx="91440" cy="163963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1639639"/>
                  </a:lnTo>
                </a:path>
              </a:pathLst>
            </a:custGeom>
            <a:noFill/>
            <a:scene3d>
              <a:camera prst="orthographicFront"/>
              <a:lightRig rig="threePt" dir="t">
                <a:rot lat="0" lon="0" rev="7500000"/>
              </a:lightRig>
            </a:scene3d>
            <a:sp3d z="-40000" prstMaterial="matte"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任意多边形 17"/>
            <p:cNvSpPr/>
            <p:nvPr/>
          </p:nvSpPr>
          <p:spPr>
            <a:xfrm>
              <a:off x="2415517" y="2914474"/>
              <a:ext cx="2156482" cy="163963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156482" y="0"/>
                  </a:moveTo>
                  <a:lnTo>
                    <a:pt x="2156482" y="1452506"/>
                  </a:lnTo>
                  <a:lnTo>
                    <a:pt x="0" y="1452506"/>
                  </a:lnTo>
                  <a:lnTo>
                    <a:pt x="0" y="1639639"/>
                  </a:lnTo>
                </a:path>
              </a:pathLst>
            </a:custGeom>
            <a:noFill/>
            <a:scene3d>
              <a:camera prst="orthographicFront"/>
              <a:lightRig rig="threePt" dir="t">
                <a:rot lat="0" lon="0" rev="7500000"/>
              </a:lightRig>
            </a:scene3d>
            <a:sp3d z="-40000" prstMaterial="matte"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任意多边形 18"/>
            <p:cNvSpPr/>
            <p:nvPr/>
          </p:nvSpPr>
          <p:spPr>
            <a:xfrm>
              <a:off x="2630417" y="1412778"/>
              <a:ext cx="3883165" cy="1501695"/>
            </a:xfrm>
            <a:custGeom>
              <a:avLst/>
              <a:gdLst>
                <a:gd name="connsiteX0" fmla="*/ 0 w 3883165"/>
                <a:gd name="connsiteY0" fmla="*/ 0 h 1501695"/>
                <a:gd name="connsiteX1" fmla="*/ 3883165 w 3883165"/>
                <a:gd name="connsiteY1" fmla="*/ 0 h 1501695"/>
                <a:gd name="connsiteX2" fmla="*/ 3883165 w 3883165"/>
                <a:gd name="connsiteY2" fmla="*/ 1501695 h 1501695"/>
                <a:gd name="connsiteX3" fmla="*/ 0 w 3883165"/>
                <a:gd name="connsiteY3" fmla="*/ 1501695 h 1501695"/>
                <a:gd name="connsiteX4" fmla="*/ 0 w 3883165"/>
                <a:gd name="connsiteY4" fmla="*/ 0 h 150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83165" h="1501695">
                  <a:moveTo>
                    <a:pt x="0" y="0"/>
                  </a:moveTo>
                  <a:lnTo>
                    <a:pt x="3883165" y="0"/>
                  </a:lnTo>
                  <a:lnTo>
                    <a:pt x="3883165" y="1501695"/>
                  </a:lnTo>
                  <a:lnTo>
                    <a:pt x="0" y="1501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30A0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4000" kern="1200" dirty="0"/>
                <a:t>二叉排序树</a:t>
              </a:r>
              <a:endParaRPr lang="en-US" altLang="zh-CN" sz="4000" kern="1200" dirty="0"/>
            </a:p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4000" kern="1200" dirty="0"/>
                <a:t>（</a:t>
              </a:r>
              <a:r>
                <a:rPr lang="en-US" altLang="zh-CN" sz="4000" kern="1200" dirty="0"/>
                <a:t>BST</a:t>
              </a:r>
              <a:r>
                <a:rPr lang="zh-CN" altLang="en-US" sz="4000" kern="1200" dirty="0"/>
                <a:t>）</a:t>
              </a: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1524409" y="4554113"/>
              <a:ext cx="1782216" cy="891108"/>
            </a:xfrm>
            <a:custGeom>
              <a:avLst/>
              <a:gdLst>
                <a:gd name="connsiteX0" fmla="*/ 0 w 1782216"/>
                <a:gd name="connsiteY0" fmla="*/ 0 h 891108"/>
                <a:gd name="connsiteX1" fmla="*/ 1782216 w 1782216"/>
                <a:gd name="connsiteY1" fmla="*/ 0 h 891108"/>
                <a:gd name="connsiteX2" fmla="*/ 1782216 w 1782216"/>
                <a:gd name="connsiteY2" fmla="*/ 891108 h 891108"/>
                <a:gd name="connsiteX3" fmla="*/ 0 w 1782216"/>
                <a:gd name="connsiteY3" fmla="*/ 891108 h 891108"/>
                <a:gd name="connsiteX4" fmla="*/ 0 w 1782216"/>
                <a:gd name="connsiteY4" fmla="*/ 0 h 89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2216" h="891108">
                  <a:moveTo>
                    <a:pt x="0" y="0"/>
                  </a:moveTo>
                  <a:lnTo>
                    <a:pt x="1782216" y="0"/>
                  </a:lnTo>
                  <a:lnTo>
                    <a:pt x="1782216" y="891108"/>
                  </a:lnTo>
                  <a:lnTo>
                    <a:pt x="0" y="89110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4000" kern="1200" dirty="0"/>
                <a:t>查找</a:t>
              </a: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3680891" y="4554113"/>
              <a:ext cx="1782216" cy="891108"/>
            </a:xfrm>
            <a:custGeom>
              <a:avLst/>
              <a:gdLst>
                <a:gd name="connsiteX0" fmla="*/ 0 w 1782216"/>
                <a:gd name="connsiteY0" fmla="*/ 0 h 891108"/>
                <a:gd name="connsiteX1" fmla="*/ 1782216 w 1782216"/>
                <a:gd name="connsiteY1" fmla="*/ 0 h 891108"/>
                <a:gd name="connsiteX2" fmla="*/ 1782216 w 1782216"/>
                <a:gd name="connsiteY2" fmla="*/ 891108 h 891108"/>
                <a:gd name="connsiteX3" fmla="*/ 0 w 1782216"/>
                <a:gd name="connsiteY3" fmla="*/ 891108 h 891108"/>
                <a:gd name="connsiteX4" fmla="*/ 0 w 1782216"/>
                <a:gd name="connsiteY4" fmla="*/ 0 h 89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2216" h="891108">
                  <a:moveTo>
                    <a:pt x="0" y="0"/>
                  </a:moveTo>
                  <a:lnTo>
                    <a:pt x="1782216" y="0"/>
                  </a:lnTo>
                  <a:lnTo>
                    <a:pt x="1782216" y="891108"/>
                  </a:lnTo>
                  <a:lnTo>
                    <a:pt x="0" y="89110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4000" kern="1200" dirty="0"/>
                <a:t>插入</a:t>
              </a: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5837373" y="4554113"/>
              <a:ext cx="1782216" cy="891108"/>
            </a:xfrm>
            <a:custGeom>
              <a:avLst/>
              <a:gdLst>
                <a:gd name="connsiteX0" fmla="*/ 0 w 1782216"/>
                <a:gd name="connsiteY0" fmla="*/ 0 h 891108"/>
                <a:gd name="connsiteX1" fmla="*/ 1782216 w 1782216"/>
                <a:gd name="connsiteY1" fmla="*/ 0 h 891108"/>
                <a:gd name="connsiteX2" fmla="*/ 1782216 w 1782216"/>
                <a:gd name="connsiteY2" fmla="*/ 891108 h 891108"/>
                <a:gd name="connsiteX3" fmla="*/ 0 w 1782216"/>
                <a:gd name="connsiteY3" fmla="*/ 891108 h 891108"/>
                <a:gd name="connsiteX4" fmla="*/ 0 w 1782216"/>
                <a:gd name="connsiteY4" fmla="*/ 0 h 89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2216" h="891108">
                  <a:moveTo>
                    <a:pt x="0" y="0"/>
                  </a:moveTo>
                  <a:lnTo>
                    <a:pt x="1782216" y="0"/>
                  </a:lnTo>
                  <a:lnTo>
                    <a:pt x="1782216" y="891108"/>
                  </a:lnTo>
                  <a:lnTo>
                    <a:pt x="0" y="89110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4000" kern="1200" dirty="0"/>
                <a:t>删除</a:t>
              </a: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2602650" y="3288739"/>
              <a:ext cx="1782216" cy="891108"/>
            </a:xfrm>
            <a:custGeom>
              <a:avLst/>
              <a:gdLst>
                <a:gd name="connsiteX0" fmla="*/ 0 w 1782216"/>
                <a:gd name="connsiteY0" fmla="*/ 0 h 891108"/>
                <a:gd name="connsiteX1" fmla="*/ 1782216 w 1782216"/>
                <a:gd name="connsiteY1" fmla="*/ 0 h 891108"/>
                <a:gd name="connsiteX2" fmla="*/ 1782216 w 1782216"/>
                <a:gd name="connsiteY2" fmla="*/ 891108 h 891108"/>
                <a:gd name="connsiteX3" fmla="*/ 0 w 1782216"/>
                <a:gd name="connsiteY3" fmla="*/ 891108 h 891108"/>
                <a:gd name="connsiteX4" fmla="*/ 0 w 1782216"/>
                <a:gd name="connsiteY4" fmla="*/ 0 h 89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2216" h="891108">
                  <a:moveTo>
                    <a:pt x="0" y="0"/>
                  </a:moveTo>
                  <a:lnTo>
                    <a:pt x="1782216" y="0"/>
                  </a:lnTo>
                  <a:lnTo>
                    <a:pt x="1782216" y="891108"/>
                  </a:lnTo>
                  <a:lnTo>
                    <a:pt x="0" y="891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4000" kern="1200" dirty="0"/>
                <a:t>定义</a:t>
              </a: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4759132" y="3288739"/>
              <a:ext cx="1782216" cy="891108"/>
            </a:xfrm>
            <a:custGeom>
              <a:avLst/>
              <a:gdLst>
                <a:gd name="connsiteX0" fmla="*/ 0 w 1782216"/>
                <a:gd name="connsiteY0" fmla="*/ 0 h 891108"/>
                <a:gd name="connsiteX1" fmla="*/ 1782216 w 1782216"/>
                <a:gd name="connsiteY1" fmla="*/ 0 h 891108"/>
                <a:gd name="connsiteX2" fmla="*/ 1782216 w 1782216"/>
                <a:gd name="connsiteY2" fmla="*/ 891108 h 891108"/>
                <a:gd name="connsiteX3" fmla="*/ 0 w 1782216"/>
                <a:gd name="connsiteY3" fmla="*/ 891108 h 891108"/>
                <a:gd name="connsiteX4" fmla="*/ 0 w 1782216"/>
                <a:gd name="connsiteY4" fmla="*/ 0 h 89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2216" h="891108">
                  <a:moveTo>
                    <a:pt x="0" y="0"/>
                  </a:moveTo>
                  <a:lnTo>
                    <a:pt x="1782216" y="0"/>
                  </a:lnTo>
                  <a:lnTo>
                    <a:pt x="1782216" y="891108"/>
                  </a:lnTo>
                  <a:lnTo>
                    <a:pt x="0" y="891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4000" kern="1200" dirty="0"/>
                <a:t>ASL</a:t>
              </a:r>
              <a:endParaRPr lang="zh-CN" altLang="en-US" sz="4000" kern="1200" dirty="0"/>
            </a:p>
          </p:txBody>
        </p:sp>
      </p:grp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467544" y="448129"/>
            <a:ext cx="121379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40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小结</a:t>
            </a:r>
          </a:p>
        </p:txBody>
      </p:sp>
    </p:spTree>
    <p:extLst>
      <p:ext uri="{BB962C8B-B14F-4D97-AF65-F5344CB8AC3E}">
        <p14:creationId xmlns:p14="http://schemas.microsoft.com/office/powerpoint/2010/main" val="271735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平衡二叉树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东莞中学 方东跃</a:t>
            </a:r>
          </a:p>
        </p:txBody>
      </p:sp>
    </p:spTree>
    <p:extLst>
      <p:ext uri="{BB962C8B-B14F-4D97-AF65-F5344CB8AC3E}">
        <p14:creationId xmlns:p14="http://schemas.microsoft.com/office/powerpoint/2010/main" val="513023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17563"/>
            <a:ext cx="8435975" cy="44116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kumimoji="1" lang="en-US" altLang="zh-CN" b="1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b="1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平衡二叉树（</a:t>
            </a:r>
            <a:r>
              <a:rPr kumimoji="1" lang="en-US" altLang="zh-CN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AVL</a:t>
            </a:r>
            <a:r>
              <a:rPr kumimoji="1" lang="zh-CN" altLang="en-US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树</a:t>
            </a:r>
            <a:r>
              <a:rPr kumimoji="1" lang="zh-CN" altLang="en-US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）</a:t>
            </a:r>
            <a:r>
              <a:rPr kumimoji="1" lang="zh-CN" altLang="en-US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r>
              <a:rPr kumimoji="1" lang="zh-CN" altLang="en-US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对于每个结点，</a:t>
            </a:r>
          </a:p>
          <a:p>
            <a:pPr>
              <a:buFont typeface="Wingdings" pitchFamily="2" charset="2"/>
              <a:buNone/>
            </a:pPr>
            <a:r>
              <a:rPr kumimoji="1" lang="zh-CN" altLang="en-US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en-US" altLang="zh-CN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| </a:t>
            </a:r>
            <a:r>
              <a:rPr kumimoji="1"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左子树的深度 </a:t>
            </a:r>
            <a:r>
              <a:rPr kumimoji="1" lang="en-US" altLang="zh-CN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- </a:t>
            </a:r>
            <a:r>
              <a:rPr kumimoji="1"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右子树的深度</a:t>
            </a:r>
            <a:r>
              <a:rPr kumimoji="1" lang="en-US" altLang="zh-CN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| ≤ 1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b="1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结点的平衡因子</a:t>
            </a:r>
            <a:r>
              <a:rPr kumimoji="1" lang="en-US" altLang="zh-CN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=</a:t>
            </a:r>
            <a:r>
              <a:rPr kumimoji="1"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左子树的深度 </a:t>
            </a:r>
            <a:r>
              <a:rPr kumimoji="1" lang="en-US" altLang="zh-CN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- </a:t>
            </a:r>
            <a:r>
              <a:rPr kumimoji="1"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右子树的深度</a:t>
            </a:r>
          </a:p>
          <a:p>
            <a:pPr>
              <a:buFont typeface="Wingdings" pitchFamily="2" charset="2"/>
              <a:buNone/>
            </a:pPr>
            <a:r>
              <a:rPr kumimoji="1" lang="zh-CN" altLang="en-US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en-US" altLang="zh-CN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AVL</a:t>
            </a:r>
            <a:r>
              <a:rPr kumimoji="1" lang="zh-CN" altLang="en-US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树中所有结点的平衡因子只有三种值： </a:t>
            </a:r>
          </a:p>
          <a:p>
            <a:pPr>
              <a:buFont typeface="Wingdings" pitchFamily="2" charset="2"/>
              <a:buNone/>
            </a:pPr>
            <a:r>
              <a:rPr kumimoji="1" lang="zh-CN" altLang="en-US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kumimoji="1" lang="en-US" altLang="zh-CN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-1</a:t>
            </a:r>
            <a:r>
              <a:rPr kumimoji="1"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kumimoji="1" lang="en-US" altLang="zh-CN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0</a:t>
            </a:r>
            <a:r>
              <a:rPr kumimoji="1"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kumimoji="1" lang="en-US" altLang="zh-CN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</a:p>
          <a:p>
            <a:endParaRPr lang="en-US" altLang="zh-CN" dirty="0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260350" y="6049963"/>
            <a:ext cx="21780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3200" b="1">
                <a:solidFill>
                  <a:srgbClr val="CC0066"/>
                </a:solidFill>
                <a:latin typeface="Times New Roman" pitchFamily="18" charset="0"/>
                <a:ea typeface="隶书" pitchFamily="49" charset="-122"/>
              </a:rPr>
              <a:t>是平衡树</a:t>
            </a:r>
            <a:endParaRPr kumimoji="1" lang="zh-CN" altLang="en-US" sz="3200">
              <a:solidFill>
                <a:srgbClr val="CC0066"/>
              </a:solidFill>
              <a:latin typeface="Times New Roman" pitchFamily="18" charset="0"/>
              <a:ea typeface="隶书" pitchFamily="49" charset="-122"/>
            </a:endParaRPr>
          </a:p>
        </p:txBody>
      </p:sp>
      <p:grpSp>
        <p:nvGrpSpPr>
          <p:cNvPr id="50181" name="Group 5"/>
          <p:cNvGrpSpPr>
            <a:grpSpLocks/>
          </p:cNvGrpSpPr>
          <p:nvPr/>
        </p:nvGrpSpPr>
        <p:grpSpPr bwMode="auto">
          <a:xfrm>
            <a:off x="395288" y="3357563"/>
            <a:ext cx="3962400" cy="2667000"/>
            <a:chOff x="576" y="2112"/>
            <a:chExt cx="2160" cy="1632"/>
          </a:xfrm>
        </p:grpSpPr>
        <p:sp>
          <p:nvSpPr>
            <p:cNvPr id="50182" name="Line 6"/>
            <p:cNvSpPr>
              <a:spLocks noChangeShapeType="1"/>
            </p:cNvSpPr>
            <p:nvPr/>
          </p:nvSpPr>
          <p:spPr bwMode="auto">
            <a:xfrm flipH="1">
              <a:off x="1920" y="2976"/>
              <a:ext cx="144" cy="38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183" name="Line 7"/>
            <p:cNvSpPr>
              <a:spLocks noChangeShapeType="1"/>
            </p:cNvSpPr>
            <p:nvPr/>
          </p:nvSpPr>
          <p:spPr bwMode="auto">
            <a:xfrm flipH="1">
              <a:off x="2160" y="3312"/>
              <a:ext cx="144" cy="38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184" name="Line 8"/>
            <p:cNvSpPr>
              <a:spLocks noChangeShapeType="1"/>
            </p:cNvSpPr>
            <p:nvPr/>
          </p:nvSpPr>
          <p:spPr bwMode="auto">
            <a:xfrm>
              <a:off x="1200" y="2688"/>
              <a:ext cx="192" cy="38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185" name="Line 9"/>
            <p:cNvSpPr>
              <a:spLocks noChangeShapeType="1"/>
            </p:cNvSpPr>
            <p:nvPr/>
          </p:nvSpPr>
          <p:spPr bwMode="auto">
            <a:xfrm>
              <a:off x="960" y="3024"/>
              <a:ext cx="192" cy="38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186" name="Line 10"/>
            <p:cNvSpPr>
              <a:spLocks noChangeShapeType="1"/>
            </p:cNvSpPr>
            <p:nvPr/>
          </p:nvSpPr>
          <p:spPr bwMode="auto">
            <a:xfrm flipH="1">
              <a:off x="1536" y="2640"/>
              <a:ext cx="288" cy="81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187" name="Line 11"/>
            <p:cNvSpPr>
              <a:spLocks noChangeShapeType="1"/>
            </p:cNvSpPr>
            <p:nvPr/>
          </p:nvSpPr>
          <p:spPr bwMode="auto">
            <a:xfrm>
              <a:off x="1584" y="2400"/>
              <a:ext cx="1008" cy="12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188" name="Line 12"/>
            <p:cNvSpPr>
              <a:spLocks noChangeShapeType="1"/>
            </p:cNvSpPr>
            <p:nvPr/>
          </p:nvSpPr>
          <p:spPr bwMode="auto">
            <a:xfrm flipH="1">
              <a:off x="672" y="2400"/>
              <a:ext cx="768" cy="105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189" name="Oval 13"/>
            <p:cNvSpPr>
              <a:spLocks noChangeArrowheads="1"/>
            </p:cNvSpPr>
            <p:nvPr/>
          </p:nvSpPr>
          <p:spPr bwMode="auto">
            <a:xfrm>
              <a:off x="1392" y="2256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14</a:t>
              </a:r>
              <a:endParaRPr kumimoji="1" lang="en-US" altLang="zh-CN" sz="1600" b="1" u="sng"/>
            </a:p>
          </p:txBody>
        </p:sp>
        <p:sp>
          <p:nvSpPr>
            <p:cNvPr id="50190" name="Oval 14"/>
            <p:cNvSpPr>
              <a:spLocks noChangeArrowheads="1"/>
            </p:cNvSpPr>
            <p:nvPr/>
          </p:nvSpPr>
          <p:spPr bwMode="auto">
            <a:xfrm>
              <a:off x="1200" y="2880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12</a:t>
              </a:r>
              <a:endParaRPr kumimoji="1" lang="en-US" altLang="zh-CN" sz="1600" b="1" u="sng"/>
            </a:p>
          </p:txBody>
        </p:sp>
        <p:sp>
          <p:nvSpPr>
            <p:cNvPr id="50191" name="Oval 15"/>
            <p:cNvSpPr>
              <a:spLocks noChangeArrowheads="1"/>
            </p:cNvSpPr>
            <p:nvPr/>
          </p:nvSpPr>
          <p:spPr bwMode="auto">
            <a:xfrm>
              <a:off x="816" y="2880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5</a:t>
              </a:r>
              <a:endParaRPr kumimoji="1" lang="en-US" altLang="zh-CN" sz="1600" b="1" u="sng"/>
            </a:p>
          </p:txBody>
        </p:sp>
        <p:sp>
          <p:nvSpPr>
            <p:cNvPr id="50192" name="Oval 16"/>
            <p:cNvSpPr>
              <a:spLocks noChangeArrowheads="1"/>
            </p:cNvSpPr>
            <p:nvPr/>
          </p:nvSpPr>
          <p:spPr bwMode="auto">
            <a:xfrm>
              <a:off x="576" y="3264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3</a:t>
              </a:r>
              <a:endParaRPr kumimoji="1" lang="en-US" altLang="zh-CN" sz="1600" b="1" u="sng"/>
            </a:p>
          </p:txBody>
        </p:sp>
        <p:sp>
          <p:nvSpPr>
            <p:cNvPr id="50193" name="Oval 17"/>
            <p:cNvSpPr>
              <a:spLocks noChangeArrowheads="1"/>
            </p:cNvSpPr>
            <p:nvPr/>
          </p:nvSpPr>
          <p:spPr bwMode="auto">
            <a:xfrm>
              <a:off x="1056" y="2544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9</a:t>
              </a:r>
              <a:endParaRPr kumimoji="1" lang="en-US" altLang="zh-CN" sz="1600" b="1" u="sng"/>
            </a:p>
          </p:txBody>
        </p:sp>
        <p:sp>
          <p:nvSpPr>
            <p:cNvPr id="50194" name="Oval 18"/>
            <p:cNvSpPr>
              <a:spLocks noChangeArrowheads="1"/>
            </p:cNvSpPr>
            <p:nvPr/>
          </p:nvSpPr>
          <p:spPr bwMode="auto">
            <a:xfrm>
              <a:off x="1728" y="2544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28</a:t>
              </a:r>
              <a:endParaRPr kumimoji="1" lang="en-US" altLang="zh-CN" sz="1600" b="1" u="sng"/>
            </a:p>
          </p:txBody>
        </p:sp>
        <p:sp>
          <p:nvSpPr>
            <p:cNvPr id="50195" name="Oval 19"/>
            <p:cNvSpPr>
              <a:spLocks noChangeArrowheads="1"/>
            </p:cNvSpPr>
            <p:nvPr/>
          </p:nvSpPr>
          <p:spPr bwMode="auto">
            <a:xfrm>
              <a:off x="2448" y="3504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63</a:t>
              </a:r>
              <a:endParaRPr kumimoji="1" lang="en-US" altLang="zh-CN" sz="1600" b="1" u="sng"/>
            </a:p>
          </p:txBody>
        </p:sp>
        <p:sp>
          <p:nvSpPr>
            <p:cNvPr id="50196" name="Oval 20"/>
            <p:cNvSpPr>
              <a:spLocks noChangeArrowheads="1"/>
            </p:cNvSpPr>
            <p:nvPr/>
          </p:nvSpPr>
          <p:spPr bwMode="auto">
            <a:xfrm>
              <a:off x="1968" y="3504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53</a:t>
              </a:r>
              <a:endParaRPr kumimoji="1" lang="en-US" altLang="zh-CN" sz="1600" b="1" u="sng"/>
            </a:p>
          </p:txBody>
        </p:sp>
        <p:sp>
          <p:nvSpPr>
            <p:cNvPr id="50197" name="Oval 21"/>
            <p:cNvSpPr>
              <a:spLocks noChangeArrowheads="1"/>
            </p:cNvSpPr>
            <p:nvPr/>
          </p:nvSpPr>
          <p:spPr bwMode="auto">
            <a:xfrm>
              <a:off x="2208" y="3216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60</a:t>
              </a:r>
              <a:endParaRPr kumimoji="1" lang="en-US" altLang="zh-CN" sz="1600" b="1" u="sng"/>
            </a:p>
          </p:txBody>
        </p:sp>
        <p:sp>
          <p:nvSpPr>
            <p:cNvPr id="50198" name="Oval 22"/>
            <p:cNvSpPr>
              <a:spLocks noChangeArrowheads="1"/>
            </p:cNvSpPr>
            <p:nvPr/>
          </p:nvSpPr>
          <p:spPr bwMode="auto">
            <a:xfrm>
              <a:off x="1968" y="2880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50</a:t>
              </a:r>
              <a:endParaRPr kumimoji="1" lang="en-US" altLang="zh-CN" sz="1600" b="1" u="sng"/>
            </a:p>
          </p:txBody>
        </p:sp>
        <p:sp>
          <p:nvSpPr>
            <p:cNvPr id="50199" name="Oval 23"/>
            <p:cNvSpPr>
              <a:spLocks noChangeArrowheads="1"/>
            </p:cNvSpPr>
            <p:nvPr/>
          </p:nvSpPr>
          <p:spPr bwMode="auto">
            <a:xfrm>
              <a:off x="1392" y="3264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17</a:t>
              </a:r>
              <a:endParaRPr kumimoji="1" lang="en-US" altLang="zh-CN" sz="1600" b="1" u="sng"/>
            </a:p>
          </p:txBody>
        </p:sp>
        <p:sp>
          <p:nvSpPr>
            <p:cNvPr id="50200" name="Oval 24"/>
            <p:cNvSpPr>
              <a:spLocks noChangeArrowheads="1"/>
            </p:cNvSpPr>
            <p:nvPr/>
          </p:nvSpPr>
          <p:spPr bwMode="auto">
            <a:xfrm>
              <a:off x="1536" y="2880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18</a:t>
              </a:r>
              <a:endParaRPr kumimoji="1" lang="en-US" altLang="zh-CN" sz="1600" b="1" u="sng"/>
            </a:p>
          </p:txBody>
        </p:sp>
        <p:sp>
          <p:nvSpPr>
            <p:cNvPr id="50201" name="Oval 25"/>
            <p:cNvSpPr>
              <a:spLocks noChangeArrowheads="1"/>
            </p:cNvSpPr>
            <p:nvPr/>
          </p:nvSpPr>
          <p:spPr bwMode="auto">
            <a:xfrm>
              <a:off x="1008" y="3264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7</a:t>
              </a:r>
              <a:endParaRPr kumimoji="1" lang="en-US" altLang="zh-CN" sz="1600" b="1" u="sng"/>
            </a:p>
          </p:txBody>
        </p:sp>
        <p:sp>
          <p:nvSpPr>
            <p:cNvPr id="50202" name="Oval 26"/>
            <p:cNvSpPr>
              <a:spLocks noChangeArrowheads="1"/>
            </p:cNvSpPr>
            <p:nvPr/>
          </p:nvSpPr>
          <p:spPr bwMode="auto">
            <a:xfrm>
              <a:off x="1776" y="3216"/>
              <a:ext cx="288" cy="240"/>
            </a:xfrm>
            <a:prstGeom prst="ellipse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/>
                <a:t>30</a:t>
              </a:r>
              <a:endParaRPr kumimoji="1" lang="en-US" altLang="zh-CN" sz="1600" b="1" u="sng"/>
            </a:p>
          </p:txBody>
        </p:sp>
        <p:sp>
          <p:nvSpPr>
            <p:cNvPr id="50203" name="Text Box 27"/>
            <p:cNvSpPr txBox="1">
              <a:spLocks noChangeArrowheads="1"/>
            </p:cNvSpPr>
            <p:nvPr/>
          </p:nvSpPr>
          <p:spPr bwMode="auto">
            <a:xfrm>
              <a:off x="1536" y="2736"/>
              <a:ext cx="240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/>
                <a:t>+1</a:t>
              </a:r>
            </a:p>
          </p:txBody>
        </p:sp>
        <p:sp>
          <p:nvSpPr>
            <p:cNvPr id="50204" name="Text Box 28"/>
            <p:cNvSpPr txBox="1">
              <a:spLocks noChangeArrowheads="1"/>
            </p:cNvSpPr>
            <p:nvPr/>
          </p:nvSpPr>
          <p:spPr bwMode="auto">
            <a:xfrm>
              <a:off x="1056" y="2400"/>
              <a:ext cx="240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/>
                <a:t>+1</a:t>
              </a:r>
            </a:p>
          </p:txBody>
        </p:sp>
        <p:sp>
          <p:nvSpPr>
            <p:cNvPr id="50205" name="Text Box 29"/>
            <p:cNvSpPr txBox="1">
              <a:spLocks noChangeArrowheads="1"/>
            </p:cNvSpPr>
            <p:nvPr/>
          </p:nvSpPr>
          <p:spPr bwMode="auto">
            <a:xfrm>
              <a:off x="2016" y="2736"/>
              <a:ext cx="240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/>
                <a:t>-1</a:t>
              </a:r>
            </a:p>
          </p:txBody>
        </p:sp>
        <p:sp>
          <p:nvSpPr>
            <p:cNvPr id="50206" name="Text Box 30"/>
            <p:cNvSpPr txBox="1">
              <a:spLocks noChangeArrowheads="1"/>
            </p:cNvSpPr>
            <p:nvPr/>
          </p:nvSpPr>
          <p:spPr bwMode="auto">
            <a:xfrm>
              <a:off x="1776" y="2400"/>
              <a:ext cx="240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/>
                <a:t>-1</a:t>
              </a:r>
            </a:p>
          </p:txBody>
        </p:sp>
        <p:sp>
          <p:nvSpPr>
            <p:cNvPr id="50207" name="Text Box 31"/>
            <p:cNvSpPr txBox="1">
              <a:spLocks noChangeArrowheads="1"/>
            </p:cNvSpPr>
            <p:nvPr/>
          </p:nvSpPr>
          <p:spPr bwMode="auto">
            <a:xfrm>
              <a:off x="1392" y="2112"/>
              <a:ext cx="240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/>
                <a:t>-1</a:t>
              </a:r>
            </a:p>
          </p:txBody>
        </p:sp>
        <p:sp>
          <p:nvSpPr>
            <p:cNvPr id="50208" name="Text Box 32"/>
            <p:cNvSpPr txBox="1">
              <a:spLocks noChangeArrowheads="1"/>
            </p:cNvSpPr>
            <p:nvPr/>
          </p:nvSpPr>
          <p:spPr bwMode="auto">
            <a:xfrm>
              <a:off x="2064" y="3360"/>
              <a:ext cx="240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/>
                <a:t>0</a:t>
              </a:r>
            </a:p>
          </p:txBody>
        </p:sp>
        <p:sp>
          <p:nvSpPr>
            <p:cNvPr id="50209" name="Text Box 33"/>
            <p:cNvSpPr txBox="1">
              <a:spLocks noChangeArrowheads="1"/>
            </p:cNvSpPr>
            <p:nvPr/>
          </p:nvSpPr>
          <p:spPr bwMode="auto">
            <a:xfrm>
              <a:off x="1824" y="3072"/>
              <a:ext cx="240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/>
                <a:t>0</a:t>
              </a:r>
            </a:p>
          </p:txBody>
        </p:sp>
        <p:sp>
          <p:nvSpPr>
            <p:cNvPr id="50210" name="Text Box 34"/>
            <p:cNvSpPr txBox="1">
              <a:spLocks noChangeArrowheads="1"/>
            </p:cNvSpPr>
            <p:nvPr/>
          </p:nvSpPr>
          <p:spPr bwMode="auto">
            <a:xfrm>
              <a:off x="1440" y="3120"/>
              <a:ext cx="240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/>
                <a:t>0</a:t>
              </a:r>
            </a:p>
          </p:txBody>
        </p:sp>
        <p:sp>
          <p:nvSpPr>
            <p:cNvPr id="50211" name="Text Box 35"/>
            <p:cNvSpPr txBox="1">
              <a:spLocks noChangeArrowheads="1"/>
            </p:cNvSpPr>
            <p:nvPr/>
          </p:nvSpPr>
          <p:spPr bwMode="auto">
            <a:xfrm>
              <a:off x="1104" y="3120"/>
              <a:ext cx="240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/>
                <a:t>0</a:t>
              </a:r>
            </a:p>
          </p:txBody>
        </p:sp>
        <p:sp>
          <p:nvSpPr>
            <p:cNvPr id="50212" name="Text Box 36"/>
            <p:cNvSpPr txBox="1">
              <a:spLocks noChangeArrowheads="1"/>
            </p:cNvSpPr>
            <p:nvPr/>
          </p:nvSpPr>
          <p:spPr bwMode="auto">
            <a:xfrm>
              <a:off x="624" y="3120"/>
              <a:ext cx="240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/>
                <a:t>0</a:t>
              </a:r>
            </a:p>
          </p:txBody>
        </p:sp>
        <p:sp>
          <p:nvSpPr>
            <p:cNvPr id="50213" name="Text Box 37"/>
            <p:cNvSpPr txBox="1">
              <a:spLocks noChangeArrowheads="1"/>
            </p:cNvSpPr>
            <p:nvPr/>
          </p:nvSpPr>
          <p:spPr bwMode="auto">
            <a:xfrm>
              <a:off x="2496" y="3360"/>
              <a:ext cx="240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006600"/>
                  </a:solidFill>
                </a:rPr>
                <a:t>0</a:t>
              </a:r>
            </a:p>
          </p:txBody>
        </p:sp>
        <p:sp>
          <p:nvSpPr>
            <p:cNvPr id="50214" name="Text Box 38"/>
            <p:cNvSpPr txBox="1">
              <a:spLocks noChangeArrowheads="1"/>
            </p:cNvSpPr>
            <p:nvPr/>
          </p:nvSpPr>
          <p:spPr bwMode="auto">
            <a:xfrm>
              <a:off x="912" y="2736"/>
              <a:ext cx="240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/>
                <a:t>0</a:t>
              </a:r>
            </a:p>
          </p:txBody>
        </p:sp>
        <p:sp>
          <p:nvSpPr>
            <p:cNvPr id="50215" name="Text Box 39"/>
            <p:cNvSpPr txBox="1">
              <a:spLocks noChangeArrowheads="1"/>
            </p:cNvSpPr>
            <p:nvPr/>
          </p:nvSpPr>
          <p:spPr bwMode="auto">
            <a:xfrm>
              <a:off x="1296" y="2736"/>
              <a:ext cx="240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/>
                <a:t>0</a:t>
              </a:r>
            </a:p>
          </p:txBody>
        </p:sp>
      </p:grpSp>
      <p:grpSp>
        <p:nvGrpSpPr>
          <p:cNvPr id="50216" name="Group 40"/>
          <p:cNvGrpSpPr>
            <a:grpSpLocks/>
          </p:cNvGrpSpPr>
          <p:nvPr/>
        </p:nvGrpSpPr>
        <p:grpSpPr bwMode="auto">
          <a:xfrm>
            <a:off x="5029200" y="3352800"/>
            <a:ext cx="3962400" cy="2743200"/>
            <a:chOff x="2880" y="2064"/>
            <a:chExt cx="2160" cy="1632"/>
          </a:xfrm>
        </p:grpSpPr>
        <p:sp>
          <p:nvSpPr>
            <p:cNvPr id="50217" name="Line 41"/>
            <p:cNvSpPr>
              <a:spLocks noChangeShapeType="1"/>
            </p:cNvSpPr>
            <p:nvPr/>
          </p:nvSpPr>
          <p:spPr bwMode="auto">
            <a:xfrm flipH="1">
              <a:off x="4224" y="2928"/>
              <a:ext cx="144" cy="38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18" name="Line 42"/>
            <p:cNvSpPr>
              <a:spLocks noChangeShapeType="1"/>
            </p:cNvSpPr>
            <p:nvPr/>
          </p:nvSpPr>
          <p:spPr bwMode="auto">
            <a:xfrm flipH="1">
              <a:off x="4464" y="3264"/>
              <a:ext cx="144" cy="38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19" name="Line 43"/>
            <p:cNvSpPr>
              <a:spLocks noChangeShapeType="1"/>
            </p:cNvSpPr>
            <p:nvPr/>
          </p:nvSpPr>
          <p:spPr bwMode="auto">
            <a:xfrm flipH="1">
              <a:off x="3840" y="2592"/>
              <a:ext cx="288" cy="81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20" name="Line 44"/>
            <p:cNvSpPr>
              <a:spLocks noChangeShapeType="1"/>
            </p:cNvSpPr>
            <p:nvPr/>
          </p:nvSpPr>
          <p:spPr bwMode="auto">
            <a:xfrm>
              <a:off x="3888" y="2352"/>
              <a:ext cx="1008" cy="12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21" name="Line 45"/>
            <p:cNvSpPr>
              <a:spLocks noChangeShapeType="1"/>
            </p:cNvSpPr>
            <p:nvPr/>
          </p:nvSpPr>
          <p:spPr bwMode="auto">
            <a:xfrm flipH="1">
              <a:off x="2976" y="2352"/>
              <a:ext cx="768" cy="105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22" name="Oval 46"/>
            <p:cNvSpPr>
              <a:spLocks noChangeArrowheads="1"/>
            </p:cNvSpPr>
            <p:nvPr/>
          </p:nvSpPr>
          <p:spPr bwMode="auto">
            <a:xfrm>
              <a:off x="3696" y="220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>
                  <a:solidFill>
                    <a:srgbClr val="003366"/>
                  </a:solidFill>
                </a:rPr>
                <a:t>14</a:t>
              </a:r>
              <a:endParaRPr kumimoji="1" lang="en-US" altLang="zh-CN" sz="1600" b="1" u="sng">
                <a:solidFill>
                  <a:srgbClr val="003366"/>
                </a:solidFill>
              </a:endParaRPr>
            </a:p>
          </p:txBody>
        </p:sp>
        <p:sp>
          <p:nvSpPr>
            <p:cNvPr id="50223" name="Oval 47"/>
            <p:cNvSpPr>
              <a:spLocks noChangeArrowheads="1"/>
            </p:cNvSpPr>
            <p:nvPr/>
          </p:nvSpPr>
          <p:spPr bwMode="auto">
            <a:xfrm>
              <a:off x="3120" y="283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>
                  <a:solidFill>
                    <a:srgbClr val="003366"/>
                  </a:solidFill>
                </a:rPr>
                <a:t>5</a:t>
              </a:r>
              <a:endParaRPr kumimoji="1" lang="en-US" altLang="zh-CN" sz="1600" b="1" u="sng">
                <a:solidFill>
                  <a:srgbClr val="003366"/>
                </a:solidFill>
              </a:endParaRPr>
            </a:p>
          </p:txBody>
        </p:sp>
        <p:sp>
          <p:nvSpPr>
            <p:cNvPr id="50224" name="Oval 48"/>
            <p:cNvSpPr>
              <a:spLocks noChangeArrowheads="1"/>
            </p:cNvSpPr>
            <p:nvPr/>
          </p:nvSpPr>
          <p:spPr bwMode="auto">
            <a:xfrm>
              <a:off x="2880" y="3216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>
                  <a:solidFill>
                    <a:srgbClr val="003366"/>
                  </a:solidFill>
                </a:rPr>
                <a:t>3</a:t>
              </a:r>
              <a:endParaRPr kumimoji="1" lang="en-US" altLang="zh-CN" sz="1600" b="1" u="sng">
                <a:solidFill>
                  <a:srgbClr val="003366"/>
                </a:solidFill>
              </a:endParaRPr>
            </a:p>
          </p:txBody>
        </p:sp>
        <p:sp>
          <p:nvSpPr>
            <p:cNvPr id="50225" name="Oval 49"/>
            <p:cNvSpPr>
              <a:spLocks noChangeArrowheads="1"/>
            </p:cNvSpPr>
            <p:nvPr/>
          </p:nvSpPr>
          <p:spPr bwMode="auto">
            <a:xfrm>
              <a:off x="3360" y="2496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>
                  <a:solidFill>
                    <a:srgbClr val="003366"/>
                  </a:solidFill>
                </a:rPr>
                <a:t>9</a:t>
              </a:r>
              <a:endParaRPr kumimoji="1" lang="en-US" altLang="zh-CN" sz="1600" b="1" u="sng">
                <a:solidFill>
                  <a:srgbClr val="003366"/>
                </a:solidFill>
              </a:endParaRPr>
            </a:p>
          </p:txBody>
        </p:sp>
        <p:sp>
          <p:nvSpPr>
            <p:cNvPr id="50226" name="Oval 50"/>
            <p:cNvSpPr>
              <a:spLocks noChangeArrowheads="1"/>
            </p:cNvSpPr>
            <p:nvPr/>
          </p:nvSpPr>
          <p:spPr bwMode="auto">
            <a:xfrm>
              <a:off x="4032" y="2496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>
                  <a:solidFill>
                    <a:srgbClr val="003366"/>
                  </a:solidFill>
                </a:rPr>
                <a:t>28</a:t>
              </a:r>
              <a:endParaRPr kumimoji="1" lang="en-US" altLang="zh-CN" sz="1600" b="1" u="sng">
                <a:solidFill>
                  <a:srgbClr val="003366"/>
                </a:solidFill>
              </a:endParaRPr>
            </a:p>
          </p:txBody>
        </p:sp>
        <p:sp>
          <p:nvSpPr>
            <p:cNvPr id="50227" name="Oval 51"/>
            <p:cNvSpPr>
              <a:spLocks noChangeArrowheads="1"/>
            </p:cNvSpPr>
            <p:nvPr/>
          </p:nvSpPr>
          <p:spPr bwMode="auto">
            <a:xfrm>
              <a:off x="4752" y="3456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>
                  <a:solidFill>
                    <a:srgbClr val="003366"/>
                  </a:solidFill>
                </a:rPr>
                <a:t>63</a:t>
              </a:r>
              <a:endParaRPr kumimoji="1" lang="en-US" altLang="zh-CN" sz="1600" b="1" u="sng">
                <a:solidFill>
                  <a:srgbClr val="003366"/>
                </a:solidFill>
              </a:endParaRPr>
            </a:p>
          </p:txBody>
        </p:sp>
        <p:sp>
          <p:nvSpPr>
            <p:cNvPr id="50228" name="Oval 52"/>
            <p:cNvSpPr>
              <a:spLocks noChangeArrowheads="1"/>
            </p:cNvSpPr>
            <p:nvPr/>
          </p:nvSpPr>
          <p:spPr bwMode="auto">
            <a:xfrm>
              <a:off x="4272" y="3456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>
                  <a:solidFill>
                    <a:srgbClr val="003366"/>
                  </a:solidFill>
                </a:rPr>
                <a:t>53</a:t>
              </a:r>
              <a:endParaRPr kumimoji="1" lang="en-US" altLang="zh-CN" sz="1600" b="1" u="sng">
                <a:solidFill>
                  <a:srgbClr val="003366"/>
                </a:solidFill>
              </a:endParaRPr>
            </a:p>
          </p:txBody>
        </p:sp>
        <p:sp>
          <p:nvSpPr>
            <p:cNvPr id="50229" name="Oval 53"/>
            <p:cNvSpPr>
              <a:spLocks noChangeArrowheads="1"/>
            </p:cNvSpPr>
            <p:nvPr/>
          </p:nvSpPr>
          <p:spPr bwMode="auto">
            <a:xfrm>
              <a:off x="4512" y="31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>
                  <a:solidFill>
                    <a:srgbClr val="003366"/>
                  </a:solidFill>
                </a:rPr>
                <a:t>60</a:t>
              </a:r>
              <a:endParaRPr kumimoji="1" lang="en-US" altLang="zh-CN" sz="1600" b="1" u="sng">
                <a:solidFill>
                  <a:srgbClr val="003366"/>
                </a:solidFill>
              </a:endParaRPr>
            </a:p>
          </p:txBody>
        </p:sp>
        <p:sp>
          <p:nvSpPr>
            <p:cNvPr id="50230" name="Oval 54"/>
            <p:cNvSpPr>
              <a:spLocks noChangeArrowheads="1"/>
            </p:cNvSpPr>
            <p:nvPr/>
          </p:nvSpPr>
          <p:spPr bwMode="auto">
            <a:xfrm>
              <a:off x="4272" y="283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>
                  <a:solidFill>
                    <a:srgbClr val="003366"/>
                  </a:solidFill>
                </a:rPr>
                <a:t>50</a:t>
              </a:r>
              <a:endParaRPr kumimoji="1" lang="en-US" altLang="zh-CN" sz="1600" b="1" u="sng">
                <a:solidFill>
                  <a:srgbClr val="003366"/>
                </a:solidFill>
              </a:endParaRPr>
            </a:p>
          </p:txBody>
        </p:sp>
        <p:sp>
          <p:nvSpPr>
            <p:cNvPr id="50231" name="Oval 55"/>
            <p:cNvSpPr>
              <a:spLocks noChangeArrowheads="1"/>
            </p:cNvSpPr>
            <p:nvPr/>
          </p:nvSpPr>
          <p:spPr bwMode="auto">
            <a:xfrm>
              <a:off x="3696" y="3216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>
                  <a:solidFill>
                    <a:srgbClr val="003366"/>
                  </a:solidFill>
                </a:rPr>
                <a:t>17</a:t>
              </a:r>
              <a:endParaRPr kumimoji="1" lang="en-US" altLang="zh-CN" sz="1600" b="1" u="sng">
                <a:solidFill>
                  <a:srgbClr val="003366"/>
                </a:solidFill>
              </a:endParaRPr>
            </a:p>
          </p:txBody>
        </p:sp>
        <p:sp>
          <p:nvSpPr>
            <p:cNvPr id="50232" name="Oval 56"/>
            <p:cNvSpPr>
              <a:spLocks noChangeArrowheads="1"/>
            </p:cNvSpPr>
            <p:nvPr/>
          </p:nvSpPr>
          <p:spPr bwMode="auto">
            <a:xfrm>
              <a:off x="3840" y="283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>
                  <a:solidFill>
                    <a:srgbClr val="003366"/>
                  </a:solidFill>
                </a:rPr>
                <a:t>18</a:t>
              </a:r>
              <a:endParaRPr kumimoji="1" lang="en-US" altLang="zh-CN" sz="1600" b="1" u="sng">
                <a:solidFill>
                  <a:srgbClr val="003366"/>
                </a:solidFill>
              </a:endParaRPr>
            </a:p>
          </p:txBody>
        </p:sp>
        <p:sp>
          <p:nvSpPr>
            <p:cNvPr id="50233" name="Oval 57"/>
            <p:cNvSpPr>
              <a:spLocks noChangeArrowheads="1"/>
            </p:cNvSpPr>
            <p:nvPr/>
          </p:nvSpPr>
          <p:spPr bwMode="auto">
            <a:xfrm>
              <a:off x="4080" y="31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kumimoji="1" lang="en-US" altLang="zh-CN" sz="1600" b="1">
                  <a:solidFill>
                    <a:srgbClr val="003366"/>
                  </a:solidFill>
                </a:rPr>
                <a:t>30</a:t>
              </a:r>
              <a:endParaRPr kumimoji="1" lang="en-US" altLang="zh-CN" sz="1600" b="1" u="sng">
                <a:solidFill>
                  <a:srgbClr val="003366"/>
                </a:solidFill>
              </a:endParaRPr>
            </a:p>
          </p:txBody>
        </p:sp>
        <p:sp>
          <p:nvSpPr>
            <p:cNvPr id="50234" name="Text Box 58"/>
            <p:cNvSpPr txBox="1">
              <a:spLocks noChangeArrowheads="1"/>
            </p:cNvSpPr>
            <p:nvPr/>
          </p:nvSpPr>
          <p:spPr bwMode="auto">
            <a:xfrm>
              <a:off x="3840" y="2688"/>
              <a:ext cx="24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003366"/>
                  </a:solidFill>
                </a:rPr>
                <a:t>+1</a:t>
              </a:r>
            </a:p>
          </p:txBody>
        </p:sp>
        <p:sp>
          <p:nvSpPr>
            <p:cNvPr id="50235" name="Text Box 59"/>
            <p:cNvSpPr txBox="1">
              <a:spLocks noChangeArrowheads="1"/>
            </p:cNvSpPr>
            <p:nvPr/>
          </p:nvSpPr>
          <p:spPr bwMode="auto">
            <a:xfrm>
              <a:off x="3360" y="2352"/>
              <a:ext cx="24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CC0066"/>
                  </a:solidFill>
                </a:rPr>
                <a:t>+2</a:t>
              </a:r>
            </a:p>
          </p:txBody>
        </p:sp>
        <p:sp>
          <p:nvSpPr>
            <p:cNvPr id="50236" name="Text Box 60"/>
            <p:cNvSpPr txBox="1">
              <a:spLocks noChangeArrowheads="1"/>
            </p:cNvSpPr>
            <p:nvPr/>
          </p:nvSpPr>
          <p:spPr bwMode="auto">
            <a:xfrm>
              <a:off x="4320" y="2688"/>
              <a:ext cx="24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003366"/>
                  </a:solidFill>
                </a:rPr>
                <a:t>-1</a:t>
              </a:r>
            </a:p>
          </p:txBody>
        </p:sp>
        <p:sp>
          <p:nvSpPr>
            <p:cNvPr id="50237" name="Text Box 61"/>
            <p:cNvSpPr txBox="1">
              <a:spLocks noChangeArrowheads="1"/>
            </p:cNvSpPr>
            <p:nvPr/>
          </p:nvSpPr>
          <p:spPr bwMode="auto">
            <a:xfrm>
              <a:off x="4080" y="2352"/>
              <a:ext cx="24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003366"/>
                  </a:solidFill>
                </a:rPr>
                <a:t>-1</a:t>
              </a:r>
            </a:p>
          </p:txBody>
        </p:sp>
        <p:sp>
          <p:nvSpPr>
            <p:cNvPr id="50238" name="Text Box 62"/>
            <p:cNvSpPr txBox="1">
              <a:spLocks noChangeArrowheads="1"/>
            </p:cNvSpPr>
            <p:nvPr/>
          </p:nvSpPr>
          <p:spPr bwMode="auto">
            <a:xfrm>
              <a:off x="4368" y="3312"/>
              <a:ext cx="24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003366"/>
                  </a:solidFill>
                </a:rPr>
                <a:t>0</a:t>
              </a:r>
            </a:p>
          </p:txBody>
        </p:sp>
        <p:sp>
          <p:nvSpPr>
            <p:cNvPr id="50239" name="Text Box 63"/>
            <p:cNvSpPr txBox="1">
              <a:spLocks noChangeArrowheads="1"/>
            </p:cNvSpPr>
            <p:nvPr/>
          </p:nvSpPr>
          <p:spPr bwMode="auto">
            <a:xfrm>
              <a:off x="4128" y="3024"/>
              <a:ext cx="24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003366"/>
                  </a:solidFill>
                </a:rPr>
                <a:t>0</a:t>
              </a:r>
            </a:p>
          </p:txBody>
        </p:sp>
        <p:sp>
          <p:nvSpPr>
            <p:cNvPr id="50240" name="Text Box 64"/>
            <p:cNvSpPr txBox="1">
              <a:spLocks noChangeArrowheads="1"/>
            </p:cNvSpPr>
            <p:nvPr/>
          </p:nvSpPr>
          <p:spPr bwMode="auto">
            <a:xfrm>
              <a:off x="3744" y="3072"/>
              <a:ext cx="24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003366"/>
                  </a:solidFill>
                </a:rPr>
                <a:t>0</a:t>
              </a:r>
            </a:p>
          </p:txBody>
        </p:sp>
        <p:sp>
          <p:nvSpPr>
            <p:cNvPr id="50241" name="Text Box 65"/>
            <p:cNvSpPr txBox="1">
              <a:spLocks noChangeArrowheads="1"/>
            </p:cNvSpPr>
            <p:nvPr/>
          </p:nvSpPr>
          <p:spPr bwMode="auto">
            <a:xfrm>
              <a:off x="2928" y="3072"/>
              <a:ext cx="24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003366"/>
                  </a:solidFill>
                </a:rPr>
                <a:t>0</a:t>
              </a:r>
            </a:p>
          </p:txBody>
        </p:sp>
        <p:sp>
          <p:nvSpPr>
            <p:cNvPr id="50242" name="Text Box 66"/>
            <p:cNvSpPr txBox="1">
              <a:spLocks noChangeArrowheads="1"/>
            </p:cNvSpPr>
            <p:nvPr/>
          </p:nvSpPr>
          <p:spPr bwMode="auto">
            <a:xfrm>
              <a:off x="4800" y="3312"/>
              <a:ext cx="24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003366"/>
                  </a:solidFill>
                </a:rPr>
                <a:t>0</a:t>
              </a:r>
            </a:p>
          </p:txBody>
        </p:sp>
        <p:sp>
          <p:nvSpPr>
            <p:cNvPr id="50243" name="Text Box 67"/>
            <p:cNvSpPr txBox="1">
              <a:spLocks noChangeArrowheads="1"/>
            </p:cNvSpPr>
            <p:nvPr/>
          </p:nvSpPr>
          <p:spPr bwMode="auto">
            <a:xfrm>
              <a:off x="3216" y="2688"/>
              <a:ext cx="24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003366"/>
                  </a:solidFill>
                </a:rPr>
                <a:t>+1</a:t>
              </a:r>
            </a:p>
          </p:txBody>
        </p:sp>
        <p:sp>
          <p:nvSpPr>
            <p:cNvPr id="50244" name="Text Box 68"/>
            <p:cNvSpPr txBox="1">
              <a:spLocks noChangeArrowheads="1"/>
            </p:cNvSpPr>
            <p:nvPr/>
          </p:nvSpPr>
          <p:spPr bwMode="auto">
            <a:xfrm>
              <a:off x="3696" y="2064"/>
              <a:ext cx="24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003366"/>
                  </a:solidFill>
                </a:rPr>
                <a:t>-1</a:t>
              </a:r>
            </a:p>
          </p:txBody>
        </p:sp>
      </p:grpSp>
      <p:sp>
        <p:nvSpPr>
          <p:cNvPr id="50246" name="Text Box 70"/>
          <p:cNvSpPr txBox="1">
            <a:spLocks noChangeArrowheads="1"/>
          </p:cNvSpPr>
          <p:nvPr/>
        </p:nvSpPr>
        <p:spPr bwMode="auto">
          <a:xfrm>
            <a:off x="6858000" y="61261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3200" b="1">
                <a:solidFill>
                  <a:srgbClr val="336600"/>
                </a:solidFill>
                <a:latin typeface="Times New Roman" pitchFamily="18" charset="0"/>
                <a:ea typeface="隶书" pitchFamily="49" charset="-122"/>
              </a:rPr>
              <a:t>不是平衡树</a:t>
            </a:r>
            <a:endParaRPr kumimoji="1" lang="zh-CN" altLang="en-US" sz="3200">
              <a:solidFill>
                <a:srgbClr val="336600"/>
              </a:solidFill>
              <a:latin typeface="Times New Roman" pitchFamily="18" charset="0"/>
              <a:ea typeface="隶书" pitchFamily="49" charset="-122"/>
            </a:endParaRPr>
          </a:p>
        </p:txBody>
      </p:sp>
      <p:sp>
        <p:nvSpPr>
          <p:cNvPr id="50247" name="Rectangle 71"/>
          <p:cNvSpPr>
            <a:spLocks noChangeArrowheads="1"/>
          </p:cNvSpPr>
          <p:nvPr/>
        </p:nvSpPr>
        <p:spPr bwMode="auto">
          <a:xfrm>
            <a:off x="457200" y="44450"/>
            <a:ext cx="7543800" cy="581025"/>
          </a:xfrm>
          <a:prstGeom prst="rect">
            <a:avLst/>
          </a:prstGeom>
          <a:solidFill>
            <a:srgbClr val="FF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zh-CN" altLang="en-US" sz="3500" b="1" dirty="0">
                <a:solidFill>
                  <a:schemeClr val="tx2"/>
                </a:solidFill>
                <a:ea typeface="楷体_GB2312" pitchFamily="49" charset="-122"/>
              </a:rPr>
              <a:t>平衡二叉树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5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5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  <p:bldP spid="50180" grpId="0" autoUpdateAnimBg="0"/>
      <p:bldP spid="50246" grpId="0" autoUpdateAnimBg="0"/>
      <p:bldP spid="5024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457200" y="317500"/>
            <a:ext cx="7570788" cy="2632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3000" b="1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如何检测二叉树是否失去平衡？</a:t>
            </a:r>
          </a:p>
          <a:p>
            <a:pPr indent="817200" eaLnBrk="0" hangingPunct="0">
              <a:spcBef>
                <a:spcPct val="50000"/>
              </a:spcBef>
            </a:pPr>
            <a:r>
              <a:rPr kumimoji="1" lang="zh-CN" altLang="en-US" sz="3000" b="1" dirty="0">
                <a:latin typeface="楷体_GB2312" pitchFamily="49" charset="-122"/>
                <a:ea typeface="楷体_GB2312" pitchFamily="49" charset="-122"/>
              </a:rPr>
              <a:t>当插入一个新结点时，重新计算从新插入的结点到根结点的路径上所包含结点的平衡因子（</a:t>
            </a:r>
            <a:r>
              <a:rPr kumimoji="1" lang="en-US" altLang="zh-CN" sz="3000" b="1" dirty="0">
                <a:latin typeface="楷体_GB2312" pitchFamily="49" charset="-122"/>
                <a:ea typeface="楷体_GB2312" pitchFamily="49" charset="-122"/>
              </a:rPr>
              <a:t>bf</a:t>
            </a:r>
            <a:r>
              <a:rPr kumimoji="1" lang="zh-CN" altLang="en-US" sz="3000" b="1" dirty="0">
                <a:latin typeface="楷体_GB2312" pitchFamily="49" charset="-122"/>
                <a:ea typeface="楷体_GB2312" pitchFamily="49" charset="-122"/>
              </a:rPr>
              <a:t>），如果某一结点的 </a:t>
            </a:r>
            <a:r>
              <a:rPr kumimoji="1" lang="en-US" altLang="zh-CN" sz="3000" b="1" dirty="0">
                <a:latin typeface="楷体_GB2312" pitchFamily="49" charset="-122"/>
                <a:ea typeface="楷体_GB2312" pitchFamily="49" charset="-122"/>
              </a:rPr>
              <a:t>bf </a:t>
            </a:r>
            <a:r>
              <a:rPr kumimoji="1" lang="zh-CN" altLang="en-US" sz="3000" b="1" dirty="0">
                <a:latin typeface="楷体_GB2312" pitchFamily="49" charset="-122"/>
                <a:ea typeface="楷体_GB2312" pitchFamily="49" charset="-122"/>
              </a:rPr>
              <a:t>的绝对值超过</a:t>
            </a:r>
            <a:r>
              <a:rPr kumimoji="1" lang="en-US" altLang="zh-CN" sz="3000" b="1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zh-CN" altLang="en-US" sz="3000" b="1" dirty="0">
                <a:latin typeface="楷体_GB2312" pitchFamily="49" charset="-122"/>
                <a:ea typeface="楷体_GB2312" pitchFamily="49" charset="-122"/>
              </a:rPr>
              <a:t>，则二叉树失去平衡。</a:t>
            </a:r>
          </a:p>
        </p:txBody>
      </p:sp>
      <p:grpSp>
        <p:nvGrpSpPr>
          <p:cNvPr id="51203" name="Group 3"/>
          <p:cNvGrpSpPr>
            <a:grpSpLocks/>
          </p:cNvGrpSpPr>
          <p:nvPr/>
        </p:nvGrpSpPr>
        <p:grpSpPr bwMode="auto">
          <a:xfrm>
            <a:off x="1547813" y="3378200"/>
            <a:ext cx="2133600" cy="2636838"/>
            <a:chOff x="1008" y="2256"/>
            <a:chExt cx="1344" cy="1661"/>
          </a:xfrm>
        </p:grpSpPr>
        <p:sp>
          <p:nvSpPr>
            <p:cNvPr id="51204" name="Text Box 4"/>
            <p:cNvSpPr txBox="1">
              <a:spLocks noChangeArrowheads="1"/>
            </p:cNvSpPr>
            <p:nvPr/>
          </p:nvSpPr>
          <p:spPr bwMode="auto">
            <a:xfrm>
              <a:off x="2064" y="2784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hlink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1205" name="Text Box 5"/>
            <p:cNvSpPr txBox="1">
              <a:spLocks noChangeArrowheads="1"/>
            </p:cNvSpPr>
            <p:nvPr/>
          </p:nvSpPr>
          <p:spPr bwMode="auto">
            <a:xfrm>
              <a:off x="1440" y="2256"/>
              <a:ext cx="38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hlink"/>
                  </a:solidFill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51206" name="Text Box 6"/>
            <p:cNvSpPr txBox="1">
              <a:spLocks noChangeArrowheads="1"/>
            </p:cNvSpPr>
            <p:nvPr/>
          </p:nvSpPr>
          <p:spPr bwMode="auto">
            <a:xfrm>
              <a:off x="1152" y="3552"/>
              <a:ext cx="81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zh-CN" altLang="en-US" sz="3200" b="1">
                  <a:latin typeface="楷体_GB2312" pitchFamily="49" charset="-122"/>
                  <a:ea typeface="楷体_GB2312" pitchFamily="49" charset="-122"/>
                </a:rPr>
                <a:t>平衡</a:t>
              </a:r>
            </a:p>
          </p:txBody>
        </p:sp>
        <p:grpSp>
          <p:nvGrpSpPr>
            <p:cNvPr id="51207" name="Group 7"/>
            <p:cNvGrpSpPr>
              <a:grpSpLocks/>
            </p:cNvGrpSpPr>
            <p:nvPr/>
          </p:nvGrpSpPr>
          <p:grpSpPr bwMode="auto">
            <a:xfrm>
              <a:off x="1008" y="2331"/>
              <a:ext cx="1056" cy="977"/>
              <a:chOff x="1008" y="2331"/>
              <a:chExt cx="1056" cy="977"/>
            </a:xfrm>
          </p:grpSpPr>
          <p:sp>
            <p:nvSpPr>
              <p:cNvPr id="51208" name="Oval 8"/>
              <p:cNvSpPr>
                <a:spLocks noChangeArrowheads="1"/>
              </p:cNvSpPr>
              <p:nvPr/>
            </p:nvSpPr>
            <p:spPr bwMode="auto">
              <a:xfrm>
                <a:off x="1008" y="2331"/>
                <a:ext cx="480" cy="410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kumimoji="1" lang="en-US" altLang="zh-CN" sz="2400" b="1" dirty="0">
                    <a:solidFill>
                      <a:srgbClr val="006600"/>
                    </a:solidFill>
                    <a:latin typeface="Times New Roman" pitchFamily="18" charset="0"/>
                  </a:rPr>
                  <a:t>13</a:t>
                </a:r>
              </a:p>
            </p:txBody>
          </p:sp>
          <p:sp>
            <p:nvSpPr>
              <p:cNvPr id="51209" name="Oval 9"/>
              <p:cNvSpPr>
                <a:spLocks noChangeArrowheads="1"/>
              </p:cNvSpPr>
              <p:nvPr/>
            </p:nvSpPr>
            <p:spPr bwMode="auto">
              <a:xfrm>
                <a:off x="1584" y="2898"/>
                <a:ext cx="480" cy="410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kumimoji="1" lang="en-US" altLang="zh-CN" sz="2400" b="1" dirty="0">
                    <a:solidFill>
                      <a:srgbClr val="006600"/>
                    </a:solidFill>
                    <a:latin typeface="Times New Roman" pitchFamily="18" charset="0"/>
                  </a:rPr>
                  <a:t>37</a:t>
                </a:r>
              </a:p>
            </p:txBody>
          </p:sp>
          <p:sp>
            <p:nvSpPr>
              <p:cNvPr id="51210" name="Line 10"/>
              <p:cNvSpPr>
                <a:spLocks noChangeShapeType="1"/>
              </p:cNvSpPr>
              <p:nvPr/>
            </p:nvSpPr>
            <p:spPr bwMode="auto">
              <a:xfrm>
                <a:off x="1392" y="2688"/>
                <a:ext cx="288" cy="24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1211" name="Group 11"/>
          <p:cNvGrpSpPr>
            <a:grpSpLocks/>
          </p:cNvGrpSpPr>
          <p:nvPr/>
        </p:nvGrpSpPr>
        <p:grpSpPr bwMode="auto">
          <a:xfrm>
            <a:off x="5872163" y="3255964"/>
            <a:ext cx="1676400" cy="1550988"/>
            <a:chOff x="2928" y="2427"/>
            <a:chExt cx="1056" cy="977"/>
          </a:xfrm>
        </p:grpSpPr>
        <p:sp>
          <p:nvSpPr>
            <p:cNvPr id="51212" name="Oval 12"/>
            <p:cNvSpPr>
              <a:spLocks noChangeArrowheads="1"/>
            </p:cNvSpPr>
            <p:nvPr/>
          </p:nvSpPr>
          <p:spPr bwMode="auto">
            <a:xfrm>
              <a:off x="2928" y="2427"/>
              <a:ext cx="480" cy="41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en-US" altLang="zh-CN" sz="2400" b="1" dirty="0">
                  <a:solidFill>
                    <a:srgbClr val="006600"/>
                  </a:solidFill>
                  <a:latin typeface="Times New Roman" pitchFamily="18" charset="0"/>
                </a:rPr>
                <a:t>13</a:t>
              </a:r>
            </a:p>
          </p:txBody>
        </p:sp>
        <p:sp>
          <p:nvSpPr>
            <p:cNvPr id="51213" name="Oval 13"/>
            <p:cNvSpPr>
              <a:spLocks noChangeArrowheads="1"/>
            </p:cNvSpPr>
            <p:nvPr/>
          </p:nvSpPr>
          <p:spPr bwMode="auto">
            <a:xfrm>
              <a:off x="3504" y="2994"/>
              <a:ext cx="480" cy="41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en-US" altLang="zh-CN" sz="2400" b="1" dirty="0">
                  <a:solidFill>
                    <a:srgbClr val="006600"/>
                  </a:solidFill>
                  <a:latin typeface="Times New Roman" pitchFamily="18" charset="0"/>
                </a:rPr>
                <a:t>37</a:t>
              </a:r>
            </a:p>
          </p:txBody>
        </p:sp>
        <p:sp>
          <p:nvSpPr>
            <p:cNvPr id="51214" name="Line 14"/>
            <p:cNvSpPr>
              <a:spLocks noChangeShapeType="1"/>
            </p:cNvSpPr>
            <p:nvPr/>
          </p:nvSpPr>
          <p:spPr bwMode="auto">
            <a:xfrm>
              <a:off x="3312" y="2784"/>
              <a:ext cx="288" cy="24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51215" name="Group 15"/>
          <p:cNvGrpSpPr>
            <a:grpSpLocks/>
          </p:cNvGrpSpPr>
          <p:nvPr/>
        </p:nvGrpSpPr>
        <p:grpSpPr bwMode="auto">
          <a:xfrm>
            <a:off x="6024563" y="4737097"/>
            <a:ext cx="914400" cy="908050"/>
            <a:chOff x="3024" y="3360"/>
            <a:chExt cx="576" cy="572"/>
          </a:xfrm>
        </p:grpSpPr>
        <p:sp>
          <p:nvSpPr>
            <p:cNvPr id="51216" name="Oval 16"/>
            <p:cNvSpPr>
              <a:spLocks noChangeArrowheads="1"/>
            </p:cNvSpPr>
            <p:nvPr/>
          </p:nvSpPr>
          <p:spPr bwMode="auto">
            <a:xfrm>
              <a:off x="3024" y="3522"/>
              <a:ext cx="480" cy="41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en-US" altLang="zh-CN" sz="2400" b="1" dirty="0">
                  <a:solidFill>
                    <a:srgbClr val="FF6600"/>
                  </a:solidFill>
                  <a:latin typeface="Times New Roman" pitchFamily="18" charset="0"/>
                </a:rPr>
                <a:t>24</a:t>
              </a:r>
            </a:p>
          </p:txBody>
        </p:sp>
        <p:sp>
          <p:nvSpPr>
            <p:cNvPr id="51217" name="Line 17"/>
            <p:cNvSpPr>
              <a:spLocks noChangeShapeType="1"/>
            </p:cNvSpPr>
            <p:nvPr/>
          </p:nvSpPr>
          <p:spPr bwMode="auto">
            <a:xfrm flipH="1">
              <a:off x="3360" y="3360"/>
              <a:ext cx="240" cy="192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51218" name="Text Box 18"/>
          <p:cNvSpPr txBox="1">
            <a:spLocks noChangeArrowheads="1"/>
          </p:cNvSpPr>
          <p:nvPr/>
        </p:nvSpPr>
        <p:spPr bwMode="auto">
          <a:xfrm>
            <a:off x="6786563" y="5041900"/>
            <a:ext cx="381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</a:pPr>
            <a:r>
              <a:rPr kumimoji="1" lang="en-US" altLang="zh-CN" sz="2800">
                <a:solidFill>
                  <a:schemeClr val="hlink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51219" name="Text Box 19"/>
          <p:cNvSpPr txBox="1">
            <a:spLocks noChangeArrowheads="1"/>
          </p:cNvSpPr>
          <p:nvPr/>
        </p:nvSpPr>
        <p:spPr bwMode="auto">
          <a:xfrm>
            <a:off x="7548563" y="4203700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</a:pPr>
            <a:r>
              <a:rPr kumimoji="1" lang="en-US" altLang="zh-CN" sz="2800">
                <a:solidFill>
                  <a:schemeClr val="hlink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51220" name="Text Box 20"/>
          <p:cNvSpPr txBox="1">
            <a:spLocks noChangeArrowheads="1"/>
          </p:cNvSpPr>
          <p:nvPr/>
        </p:nvSpPr>
        <p:spPr bwMode="auto">
          <a:xfrm>
            <a:off x="6710363" y="3213100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</a:pPr>
            <a:r>
              <a:rPr kumimoji="1" lang="en-US" altLang="zh-CN" sz="2800">
                <a:solidFill>
                  <a:schemeClr val="hlink"/>
                </a:solidFill>
                <a:latin typeface="Times New Roman" pitchFamily="18" charset="0"/>
              </a:rPr>
              <a:t>-2</a:t>
            </a:r>
          </a:p>
        </p:txBody>
      </p:sp>
      <p:sp>
        <p:nvSpPr>
          <p:cNvPr id="51221" name="Text Box 21"/>
          <p:cNvSpPr txBox="1">
            <a:spLocks noChangeArrowheads="1"/>
          </p:cNvSpPr>
          <p:nvPr/>
        </p:nvSpPr>
        <p:spPr bwMode="auto">
          <a:xfrm>
            <a:off x="6024563" y="5900738"/>
            <a:ext cx="1828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</a:pPr>
            <a:r>
              <a:rPr kumimoji="1" lang="zh-CN" altLang="en-US" sz="3200" b="1">
                <a:latin typeface="Times New Roman" pitchFamily="18" charset="0"/>
                <a:ea typeface="楷体_GB2312" pitchFamily="49" charset="-122"/>
              </a:rPr>
              <a:t>失去平衡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8" grpId="0" autoUpdateAnimBg="0"/>
      <p:bldP spid="51219" grpId="0" autoUpdateAnimBg="0"/>
      <p:bldP spid="51220" grpId="0" autoUpdateAnimBg="0"/>
      <p:bldP spid="51221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900113" y="44450"/>
            <a:ext cx="74739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>
                <a:latin typeface="Times New Roman" pitchFamily="18" charset="0"/>
                <a:ea typeface="隶书" pitchFamily="49" charset="-122"/>
              </a:rPr>
              <a:t>平衡二叉树的构造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400298" y="979488"/>
            <a:ext cx="760253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zh-CN" altLang="en-US" sz="2800" dirty="0">
                <a:latin typeface="楷体_GB2312" pitchFamily="49" charset="-122"/>
                <a:ea typeface="楷体_GB2312" pitchFamily="49" charset="-122"/>
              </a:rPr>
              <a:t>① 新结点插在平衡因子值为</a:t>
            </a:r>
            <a:r>
              <a:rPr kumimoji="1" lang="en-US" altLang="zh-CN" sz="2800" dirty="0">
                <a:latin typeface="楷体_GB2312" pitchFamily="49" charset="-122"/>
                <a:ea typeface="楷体_GB2312" pitchFamily="49" charset="-122"/>
              </a:rPr>
              <a:t>0</a:t>
            </a:r>
            <a:r>
              <a:rPr kumimoji="1" lang="zh-CN" altLang="en-US" sz="2800" dirty="0">
                <a:latin typeface="楷体_GB2312" pitchFamily="49" charset="-122"/>
                <a:ea typeface="楷体_GB2312" pitchFamily="49" charset="-122"/>
              </a:rPr>
              <a:t>的结点左或右都不会造成不平衡。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3141911" y="1772816"/>
            <a:ext cx="1685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993300"/>
                </a:solidFill>
              </a:rPr>
              <a:t>平衡结点</a:t>
            </a:r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3467348" y="2471936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48154" name="Rectangle 26"/>
          <p:cNvSpPr>
            <a:spLocks noChangeArrowheads="1"/>
          </p:cNvSpPr>
          <p:nvPr/>
        </p:nvSpPr>
        <p:spPr bwMode="auto">
          <a:xfrm>
            <a:off x="2387848" y="4146004"/>
            <a:ext cx="172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>
                <a:solidFill>
                  <a:srgbClr val="993300"/>
                </a:solidFill>
              </a:rPr>
              <a:t>左重结点</a:t>
            </a:r>
          </a:p>
        </p:txBody>
      </p:sp>
      <p:sp>
        <p:nvSpPr>
          <p:cNvPr id="48155" name="Rectangle 27"/>
          <p:cNvSpPr>
            <a:spLocks noChangeArrowheads="1"/>
          </p:cNvSpPr>
          <p:nvPr/>
        </p:nvSpPr>
        <p:spPr bwMode="auto">
          <a:xfrm>
            <a:off x="5170736" y="4146004"/>
            <a:ext cx="1655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>
                <a:solidFill>
                  <a:srgbClr val="993300"/>
                </a:solidFill>
              </a:rPr>
              <a:t>右重结点</a:t>
            </a:r>
          </a:p>
        </p:txBody>
      </p:sp>
      <p:sp>
        <p:nvSpPr>
          <p:cNvPr id="48157" name="Line 29"/>
          <p:cNvSpPr>
            <a:spLocks noChangeShapeType="1"/>
          </p:cNvSpPr>
          <p:nvPr/>
        </p:nvSpPr>
        <p:spPr bwMode="auto">
          <a:xfrm flipH="1">
            <a:off x="2757736" y="5423941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2" name="Line 34"/>
          <p:cNvSpPr>
            <a:spLocks noChangeShapeType="1"/>
          </p:cNvSpPr>
          <p:nvPr/>
        </p:nvSpPr>
        <p:spPr bwMode="auto">
          <a:xfrm>
            <a:off x="3226048" y="5409654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6" name="Oval 28"/>
          <p:cNvSpPr>
            <a:spLocks noChangeArrowheads="1"/>
          </p:cNvSpPr>
          <p:nvPr/>
        </p:nvSpPr>
        <p:spPr bwMode="auto">
          <a:xfrm>
            <a:off x="2951411" y="506199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48160" name="Oval 32"/>
          <p:cNvSpPr>
            <a:spLocks noChangeArrowheads="1"/>
          </p:cNvSpPr>
          <p:nvPr/>
        </p:nvSpPr>
        <p:spPr bwMode="auto">
          <a:xfrm>
            <a:off x="2541836" y="5784304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48161" name="Oval 33"/>
          <p:cNvSpPr>
            <a:spLocks noChangeArrowheads="1"/>
          </p:cNvSpPr>
          <p:nvPr/>
        </p:nvSpPr>
        <p:spPr bwMode="auto">
          <a:xfrm>
            <a:off x="3375273" y="5774779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55</a:t>
            </a:r>
          </a:p>
        </p:txBody>
      </p:sp>
      <p:sp>
        <p:nvSpPr>
          <p:cNvPr id="48163" name="Line 35"/>
          <p:cNvSpPr>
            <a:spLocks noChangeShapeType="1"/>
          </p:cNvSpPr>
          <p:nvPr/>
        </p:nvSpPr>
        <p:spPr bwMode="auto">
          <a:xfrm flipH="1">
            <a:off x="5339011" y="5423941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4" name="Line 36"/>
          <p:cNvSpPr>
            <a:spLocks noChangeShapeType="1"/>
          </p:cNvSpPr>
          <p:nvPr/>
        </p:nvSpPr>
        <p:spPr bwMode="auto">
          <a:xfrm>
            <a:off x="5807323" y="5409654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5" name="Oval 37"/>
          <p:cNvSpPr>
            <a:spLocks noChangeArrowheads="1"/>
          </p:cNvSpPr>
          <p:nvPr/>
        </p:nvSpPr>
        <p:spPr bwMode="auto">
          <a:xfrm>
            <a:off x="5532686" y="506199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48166" name="Oval 38"/>
          <p:cNvSpPr>
            <a:spLocks noChangeArrowheads="1"/>
          </p:cNvSpPr>
          <p:nvPr/>
        </p:nvSpPr>
        <p:spPr bwMode="auto">
          <a:xfrm>
            <a:off x="5123111" y="5784304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35</a:t>
            </a:r>
          </a:p>
        </p:txBody>
      </p:sp>
      <p:sp>
        <p:nvSpPr>
          <p:cNvPr id="48167" name="Oval 39"/>
          <p:cNvSpPr>
            <a:spLocks noChangeArrowheads="1"/>
          </p:cNvSpPr>
          <p:nvPr/>
        </p:nvSpPr>
        <p:spPr bwMode="auto">
          <a:xfrm>
            <a:off x="6013698" y="5765254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60</a:t>
            </a:r>
          </a:p>
        </p:txBody>
      </p:sp>
      <p:sp>
        <p:nvSpPr>
          <p:cNvPr id="48168" name="Text Box 40"/>
          <p:cNvSpPr txBox="1">
            <a:spLocks noChangeArrowheads="1"/>
          </p:cNvSpPr>
          <p:nvPr/>
        </p:nvSpPr>
        <p:spPr bwMode="auto">
          <a:xfrm>
            <a:off x="395535" y="2995613"/>
            <a:ext cx="813690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zh-CN" altLang="en-US" sz="2800" dirty="0">
                <a:latin typeface="楷体_GB2312" pitchFamily="49" charset="-122"/>
                <a:ea typeface="楷体_GB2312" pitchFamily="49" charset="-122"/>
              </a:rPr>
              <a:t>② 新结点插在平衡因子值为</a:t>
            </a:r>
            <a:r>
              <a:rPr kumimoji="1" lang="en-US" altLang="zh-CN" sz="2800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zh-CN" altLang="en-US" sz="2800" dirty="0">
                <a:latin typeface="楷体_GB2312" pitchFamily="49" charset="-122"/>
                <a:ea typeface="楷体_GB2312" pitchFamily="49" charset="-122"/>
              </a:rPr>
              <a:t>的结点的右分支，或者</a:t>
            </a:r>
            <a:r>
              <a:rPr kumimoji="1" lang="en-US" altLang="zh-CN" sz="2800" dirty="0">
                <a:latin typeface="楷体_GB2312" pitchFamily="49" charset="-122"/>
                <a:ea typeface="楷体_GB2312" pitchFamily="49" charset="-122"/>
              </a:rPr>
              <a:t>-1</a:t>
            </a:r>
            <a:r>
              <a:rPr kumimoji="1" lang="zh-CN" altLang="en-US" sz="2800" dirty="0">
                <a:latin typeface="楷体_GB2312" pitchFamily="49" charset="-122"/>
                <a:ea typeface="楷体_GB2312" pitchFamily="49" charset="-122"/>
              </a:rPr>
              <a:t>的结点的左分支，该结点也不会造成不平衡。</a:t>
            </a:r>
          </a:p>
        </p:txBody>
      </p:sp>
      <p:sp>
        <p:nvSpPr>
          <p:cNvPr id="48169" name="Text Box 41"/>
          <p:cNvSpPr txBox="1">
            <a:spLocks noChangeArrowheads="1"/>
          </p:cNvSpPr>
          <p:nvPr/>
        </p:nvSpPr>
        <p:spPr bwMode="auto">
          <a:xfrm>
            <a:off x="2940298" y="4633366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48170" name="Text Box 42"/>
          <p:cNvSpPr txBox="1">
            <a:spLocks noChangeArrowheads="1"/>
          </p:cNvSpPr>
          <p:nvPr/>
        </p:nvSpPr>
        <p:spPr bwMode="auto">
          <a:xfrm>
            <a:off x="5459661" y="4580979"/>
            <a:ext cx="5762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-1</a:t>
            </a:r>
          </a:p>
        </p:txBody>
      </p:sp>
      <p:sp>
        <p:nvSpPr>
          <p:cNvPr id="48173" name="Text Box 45"/>
          <p:cNvSpPr txBox="1">
            <a:spLocks noChangeArrowheads="1"/>
          </p:cNvSpPr>
          <p:nvPr/>
        </p:nvSpPr>
        <p:spPr bwMode="auto">
          <a:xfrm>
            <a:off x="3487986" y="2117923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0</a:t>
            </a:r>
          </a:p>
        </p:txBody>
      </p:sp>
      <p:sp>
        <p:nvSpPr>
          <p:cNvPr id="48174" name="Text Box 46"/>
          <p:cNvSpPr txBox="1">
            <a:spLocks noChangeArrowheads="1"/>
          </p:cNvSpPr>
          <p:nvPr/>
        </p:nvSpPr>
        <p:spPr bwMode="auto">
          <a:xfrm>
            <a:off x="2964111" y="4642891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0</a:t>
            </a:r>
          </a:p>
        </p:txBody>
      </p:sp>
      <p:sp>
        <p:nvSpPr>
          <p:cNvPr id="48175" name="Text Box 47"/>
          <p:cNvSpPr txBox="1">
            <a:spLocks noChangeArrowheads="1"/>
          </p:cNvSpPr>
          <p:nvPr/>
        </p:nvSpPr>
        <p:spPr bwMode="auto">
          <a:xfrm>
            <a:off x="5554911" y="4577804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0</a:t>
            </a:r>
          </a:p>
        </p:txBody>
      </p:sp>
      <p:sp>
        <p:nvSpPr>
          <p:cNvPr id="48187" name="Oval 59"/>
          <p:cNvSpPr>
            <a:spLocks noChangeArrowheads="1"/>
          </p:cNvSpPr>
          <p:nvPr/>
        </p:nvSpPr>
        <p:spPr bwMode="auto">
          <a:xfrm>
            <a:off x="5194548" y="2060575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48188" name="Text Box 60"/>
          <p:cNvSpPr txBox="1">
            <a:spLocks noChangeArrowheads="1"/>
          </p:cNvSpPr>
          <p:nvPr/>
        </p:nvSpPr>
        <p:spPr bwMode="auto">
          <a:xfrm>
            <a:off x="5215186" y="1706563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48189" name="Oval 61"/>
          <p:cNvSpPr>
            <a:spLocks noChangeArrowheads="1"/>
          </p:cNvSpPr>
          <p:nvPr/>
        </p:nvSpPr>
        <p:spPr bwMode="auto">
          <a:xfrm>
            <a:off x="4762748" y="2636838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48190" name="Line 62"/>
          <p:cNvSpPr>
            <a:spLocks noChangeShapeType="1"/>
          </p:cNvSpPr>
          <p:nvPr/>
        </p:nvSpPr>
        <p:spPr bwMode="auto">
          <a:xfrm flipH="1">
            <a:off x="5051673" y="2420938"/>
            <a:ext cx="215900" cy="2381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91" name="Oval 63"/>
          <p:cNvSpPr>
            <a:spLocks noChangeArrowheads="1"/>
          </p:cNvSpPr>
          <p:nvPr/>
        </p:nvSpPr>
        <p:spPr bwMode="auto">
          <a:xfrm>
            <a:off x="6347073" y="2060575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48192" name="Text Box 64"/>
          <p:cNvSpPr txBox="1">
            <a:spLocks noChangeArrowheads="1"/>
          </p:cNvSpPr>
          <p:nvPr/>
        </p:nvSpPr>
        <p:spPr bwMode="auto">
          <a:xfrm>
            <a:off x="6367711" y="1706563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-1</a:t>
            </a:r>
          </a:p>
        </p:txBody>
      </p:sp>
      <p:sp>
        <p:nvSpPr>
          <p:cNvPr id="48193" name="Oval 65"/>
          <p:cNvSpPr>
            <a:spLocks noChangeArrowheads="1"/>
          </p:cNvSpPr>
          <p:nvPr/>
        </p:nvSpPr>
        <p:spPr bwMode="auto">
          <a:xfrm>
            <a:off x="6778873" y="2636838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60</a:t>
            </a:r>
          </a:p>
        </p:txBody>
      </p:sp>
      <p:sp>
        <p:nvSpPr>
          <p:cNvPr id="48194" name="Line 66"/>
          <p:cNvSpPr>
            <a:spLocks noChangeShapeType="1"/>
          </p:cNvSpPr>
          <p:nvPr/>
        </p:nvSpPr>
        <p:spPr bwMode="auto">
          <a:xfrm>
            <a:off x="6635998" y="2420938"/>
            <a:ext cx="287338" cy="28733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009523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48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  <p:bldP spid="48133" grpId="0"/>
      <p:bldP spid="48134" grpId="0" animBg="1"/>
      <p:bldP spid="48154" grpId="0"/>
      <p:bldP spid="48155" grpId="0"/>
      <p:bldP spid="48157" grpId="0" animBg="1"/>
      <p:bldP spid="48162" grpId="0" animBg="1"/>
      <p:bldP spid="48156" grpId="0" animBg="1"/>
      <p:bldP spid="48160" grpId="0" animBg="1"/>
      <p:bldP spid="48161" grpId="0" animBg="1"/>
      <p:bldP spid="48163" grpId="0" animBg="1"/>
      <p:bldP spid="48164" grpId="0" animBg="1"/>
      <p:bldP spid="48165" grpId="0" animBg="1"/>
      <p:bldP spid="48166" grpId="0" animBg="1"/>
      <p:bldP spid="48167" grpId="0" animBg="1"/>
      <p:bldP spid="48169" grpId="0"/>
      <p:bldP spid="48169" grpId="1"/>
      <p:bldP spid="48170" grpId="0"/>
      <p:bldP spid="48173" grpId="0"/>
      <p:bldP spid="48174" grpId="0"/>
      <p:bldP spid="48175" grpId="0"/>
      <p:bldP spid="48187" grpId="0" animBg="1"/>
      <p:bldP spid="48188" grpId="0"/>
      <p:bldP spid="48189" grpId="0" animBg="1"/>
      <p:bldP spid="48190" grpId="0" animBg="1"/>
      <p:bldP spid="48191" grpId="0" animBg="1"/>
      <p:bldP spid="48192" grpId="0"/>
      <p:bldP spid="48193" grpId="0" animBg="1"/>
      <p:bldP spid="4819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900113" y="115888"/>
            <a:ext cx="74739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>
                <a:latin typeface="Times New Roman" pitchFamily="18" charset="0"/>
                <a:ea typeface="隶书" pitchFamily="49" charset="-122"/>
              </a:rPr>
              <a:t>平衡二叉树的构造</a:t>
            </a:r>
          </a:p>
        </p:txBody>
      </p:sp>
      <p:sp>
        <p:nvSpPr>
          <p:cNvPr id="43035" name="Text Box 27"/>
          <p:cNvSpPr txBox="1">
            <a:spLocks noChangeArrowheads="1"/>
          </p:cNvSpPr>
          <p:nvPr/>
        </p:nvSpPr>
        <p:spPr bwMode="auto">
          <a:xfrm>
            <a:off x="611560" y="908050"/>
            <a:ext cx="7272734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1" sz="2800">
                <a:latin typeface="楷体_GB2312" pitchFamily="49" charset="-122"/>
                <a:ea typeface="楷体_GB2312" pitchFamily="49" charset="-122"/>
              </a:defRPr>
            </a:lvl1pPr>
          </a:lstStyle>
          <a:p>
            <a:r>
              <a:rPr lang="zh-CN" altLang="en-US" dirty="0"/>
              <a:t>③ 新结点插在平衡因子值为</a:t>
            </a:r>
            <a:r>
              <a:rPr lang="en-US" altLang="zh-CN" dirty="0"/>
              <a:t>1</a:t>
            </a:r>
            <a:r>
              <a:rPr lang="zh-CN" altLang="en-US" dirty="0"/>
              <a:t>的结点的左分支上，或者为</a:t>
            </a:r>
            <a:r>
              <a:rPr lang="en-US" altLang="zh-CN" dirty="0"/>
              <a:t>-1</a:t>
            </a:r>
            <a:r>
              <a:rPr lang="zh-CN" altLang="en-US" dirty="0"/>
              <a:t>的结点的右分支上，此时，该结点的平衡因子的绝对值大于</a:t>
            </a:r>
            <a:r>
              <a:rPr lang="en-US" altLang="zh-CN" dirty="0"/>
              <a:t>1</a:t>
            </a:r>
            <a:r>
              <a:rPr lang="zh-CN" altLang="en-US" dirty="0"/>
              <a:t>，造成二叉查找树不平衡。</a:t>
            </a:r>
          </a:p>
        </p:txBody>
      </p:sp>
      <p:grpSp>
        <p:nvGrpSpPr>
          <p:cNvPr id="43050" name="Group 42"/>
          <p:cNvGrpSpPr>
            <a:grpSpLocks/>
          </p:cNvGrpSpPr>
          <p:nvPr/>
        </p:nvGrpSpPr>
        <p:grpSpPr bwMode="auto">
          <a:xfrm>
            <a:off x="3419475" y="2785021"/>
            <a:ext cx="1544638" cy="1808162"/>
            <a:chOff x="1166" y="2735"/>
            <a:chExt cx="973" cy="1139"/>
          </a:xfrm>
        </p:grpSpPr>
        <p:sp>
          <p:nvSpPr>
            <p:cNvPr id="43051" name="Line 43"/>
            <p:cNvSpPr>
              <a:spLocks noChangeShapeType="1"/>
            </p:cNvSpPr>
            <p:nvPr/>
          </p:nvSpPr>
          <p:spPr bwMode="auto">
            <a:xfrm flipH="1">
              <a:off x="1474" y="2963"/>
              <a:ext cx="192" cy="24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52" name="Line 44"/>
            <p:cNvSpPr>
              <a:spLocks noChangeShapeType="1"/>
            </p:cNvSpPr>
            <p:nvPr/>
          </p:nvSpPr>
          <p:spPr bwMode="auto">
            <a:xfrm>
              <a:off x="1769" y="2954"/>
              <a:ext cx="258" cy="24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53" name="Oval 45"/>
            <p:cNvSpPr>
              <a:spLocks noChangeArrowheads="1"/>
            </p:cNvSpPr>
            <p:nvPr/>
          </p:nvSpPr>
          <p:spPr bwMode="auto">
            <a:xfrm>
              <a:off x="1596" y="2735"/>
              <a:ext cx="240" cy="240"/>
            </a:xfrm>
            <a:prstGeom prst="ellipse">
              <a:avLst/>
            </a:prstGeom>
            <a:solidFill>
              <a:srgbClr val="993300"/>
            </a:solidFill>
            <a:ln w="28575">
              <a:solidFill>
                <a:srgbClr val="99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>
                  <a:solidFill>
                    <a:schemeClr val="bg1"/>
                  </a:solidFill>
                </a:rPr>
                <a:t>50</a:t>
              </a:r>
            </a:p>
          </p:txBody>
        </p:sp>
        <p:sp>
          <p:nvSpPr>
            <p:cNvPr id="43054" name="Oval 46"/>
            <p:cNvSpPr>
              <a:spLocks noChangeArrowheads="1"/>
            </p:cNvSpPr>
            <p:nvPr/>
          </p:nvSpPr>
          <p:spPr bwMode="auto">
            <a:xfrm>
              <a:off x="1899" y="3178"/>
              <a:ext cx="240" cy="240"/>
            </a:xfrm>
            <a:prstGeom prst="ellipse">
              <a:avLst/>
            </a:prstGeom>
            <a:solidFill>
              <a:srgbClr val="993300"/>
            </a:solidFill>
            <a:ln w="28575">
              <a:solidFill>
                <a:srgbClr val="99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>
                  <a:solidFill>
                    <a:schemeClr val="bg1"/>
                  </a:solidFill>
                </a:rPr>
                <a:t>60</a:t>
              </a:r>
            </a:p>
          </p:txBody>
        </p:sp>
        <p:sp>
          <p:nvSpPr>
            <p:cNvPr id="43055" name="Oval 47"/>
            <p:cNvSpPr>
              <a:spLocks noChangeArrowheads="1"/>
            </p:cNvSpPr>
            <p:nvPr/>
          </p:nvSpPr>
          <p:spPr bwMode="auto">
            <a:xfrm>
              <a:off x="1386" y="3182"/>
              <a:ext cx="240" cy="240"/>
            </a:xfrm>
            <a:prstGeom prst="ellipse">
              <a:avLst/>
            </a:prstGeom>
            <a:solidFill>
              <a:srgbClr val="993300"/>
            </a:solidFill>
            <a:ln w="28575">
              <a:solidFill>
                <a:srgbClr val="99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>
                  <a:solidFill>
                    <a:schemeClr val="bg1"/>
                  </a:solidFill>
                </a:rPr>
                <a:t>40</a:t>
              </a:r>
            </a:p>
          </p:txBody>
        </p:sp>
        <p:sp>
          <p:nvSpPr>
            <p:cNvPr id="43056" name="Line 48"/>
            <p:cNvSpPr>
              <a:spLocks noChangeShapeType="1"/>
            </p:cNvSpPr>
            <p:nvPr/>
          </p:nvSpPr>
          <p:spPr bwMode="auto">
            <a:xfrm flipH="1">
              <a:off x="1254" y="3415"/>
              <a:ext cx="192" cy="24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57" name="Line 49"/>
            <p:cNvSpPr>
              <a:spLocks noChangeShapeType="1"/>
            </p:cNvSpPr>
            <p:nvPr/>
          </p:nvSpPr>
          <p:spPr bwMode="auto">
            <a:xfrm>
              <a:off x="1549" y="3406"/>
              <a:ext cx="258" cy="24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58" name="Oval 50"/>
            <p:cNvSpPr>
              <a:spLocks noChangeArrowheads="1"/>
            </p:cNvSpPr>
            <p:nvPr/>
          </p:nvSpPr>
          <p:spPr bwMode="auto">
            <a:xfrm>
              <a:off x="1679" y="3630"/>
              <a:ext cx="240" cy="240"/>
            </a:xfrm>
            <a:prstGeom prst="ellipse">
              <a:avLst/>
            </a:prstGeom>
            <a:solidFill>
              <a:srgbClr val="993300"/>
            </a:solidFill>
            <a:ln w="28575">
              <a:solidFill>
                <a:srgbClr val="99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>
                  <a:solidFill>
                    <a:schemeClr val="bg1"/>
                  </a:solidFill>
                </a:rPr>
                <a:t>45</a:t>
              </a:r>
            </a:p>
          </p:txBody>
        </p:sp>
        <p:sp>
          <p:nvSpPr>
            <p:cNvPr id="43059" name="Oval 51"/>
            <p:cNvSpPr>
              <a:spLocks noChangeArrowheads="1"/>
            </p:cNvSpPr>
            <p:nvPr/>
          </p:nvSpPr>
          <p:spPr bwMode="auto">
            <a:xfrm>
              <a:off x="1166" y="3634"/>
              <a:ext cx="240" cy="240"/>
            </a:xfrm>
            <a:prstGeom prst="ellipse">
              <a:avLst/>
            </a:prstGeom>
            <a:solidFill>
              <a:srgbClr val="993300"/>
            </a:solidFill>
            <a:ln w="28575">
              <a:solidFill>
                <a:srgbClr val="99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>
                  <a:solidFill>
                    <a:schemeClr val="bg1"/>
                  </a:solidFill>
                </a:rPr>
                <a:t>35</a:t>
              </a:r>
            </a:p>
          </p:txBody>
        </p:sp>
      </p:grpSp>
      <p:sp>
        <p:nvSpPr>
          <p:cNvPr id="43060" name="Line 52"/>
          <p:cNvSpPr>
            <a:spLocks noChangeShapeType="1"/>
          </p:cNvSpPr>
          <p:nvPr/>
        </p:nvSpPr>
        <p:spPr bwMode="auto">
          <a:xfrm flipH="1">
            <a:off x="3198813" y="4572546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061" name="Oval 53"/>
          <p:cNvSpPr>
            <a:spLocks noChangeArrowheads="1"/>
          </p:cNvSpPr>
          <p:nvPr/>
        </p:nvSpPr>
        <p:spPr bwMode="auto">
          <a:xfrm>
            <a:off x="3059113" y="4920208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43062" name="Text Box 54"/>
          <p:cNvSpPr txBox="1">
            <a:spLocks noChangeArrowheads="1"/>
          </p:cNvSpPr>
          <p:nvPr/>
        </p:nvSpPr>
        <p:spPr bwMode="auto">
          <a:xfrm>
            <a:off x="1619250" y="5492080"/>
            <a:ext cx="70564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zh-CN" altLang="en-US" dirty="0">
                <a:latin typeface="Tahoma" pitchFamily="34" charset="0"/>
              </a:rPr>
              <a:t>插入结点</a:t>
            </a:r>
            <a:r>
              <a:rPr kumimoji="0" lang="en-US" altLang="zh-CN" dirty="0">
                <a:latin typeface="Tahoma" pitchFamily="34" charset="0"/>
              </a:rPr>
              <a:t>20</a:t>
            </a:r>
            <a:r>
              <a:rPr kumimoji="0" lang="zh-CN" altLang="en-US" dirty="0">
                <a:latin typeface="Tahoma" pitchFamily="34" charset="0"/>
              </a:rPr>
              <a:t>后，根结点的平衡因子由</a:t>
            </a:r>
            <a:r>
              <a:rPr kumimoji="0" lang="en-US" altLang="zh-CN" dirty="0">
                <a:latin typeface="Tahoma" pitchFamily="34" charset="0"/>
              </a:rPr>
              <a:t>1</a:t>
            </a:r>
            <a:r>
              <a:rPr kumimoji="0" lang="zh-CN" altLang="en-US" dirty="0">
                <a:latin typeface="Tahoma" pitchFamily="34" charset="0"/>
              </a:rPr>
              <a:t>变为</a:t>
            </a:r>
            <a:r>
              <a:rPr kumimoji="0" lang="en-US" altLang="zh-CN" dirty="0">
                <a:latin typeface="Tahoma" pitchFamily="34" charset="0"/>
              </a:rPr>
              <a:t>2</a:t>
            </a:r>
            <a:r>
              <a:rPr kumimoji="0" lang="zh-CN" altLang="en-US" dirty="0">
                <a:latin typeface="Tahoma" pitchFamily="34" charset="0"/>
              </a:rPr>
              <a:t>。</a:t>
            </a:r>
            <a:endParaRPr kumimoji="0" lang="en-US" altLang="zh-CN" dirty="0">
              <a:latin typeface="Tahoma" pitchFamily="34" charset="0"/>
            </a:endParaRPr>
          </a:p>
        </p:txBody>
      </p:sp>
      <p:grpSp>
        <p:nvGrpSpPr>
          <p:cNvPr id="43068" name="Group 60"/>
          <p:cNvGrpSpPr>
            <a:grpSpLocks/>
          </p:cNvGrpSpPr>
          <p:nvPr/>
        </p:nvGrpSpPr>
        <p:grpSpPr bwMode="auto">
          <a:xfrm>
            <a:off x="3348038" y="2353221"/>
            <a:ext cx="1728787" cy="1878012"/>
            <a:chOff x="2154" y="1480"/>
            <a:chExt cx="1089" cy="1183"/>
          </a:xfrm>
        </p:grpSpPr>
        <p:sp>
          <p:nvSpPr>
            <p:cNvPr id="43049" name="Text Box 41"/>
            <p:cNvSpPr txBox="1">
              <a:spLocks noChangeArrowheads="1"/>
            </p:cNvSpPr>
            <p:nvPr/>
          </p:nvSpPr>
          <p:spPr bwMode="auto">
            <a:xfrm>
              <a:off x="2608" y="1480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1</a:t>
              </a:r>
            </a:p>
          </p:txBody>
        </p:sp>
        <p:sp>
          <p:nvSpPr>
            <p:cNvPr id="43064" name="Text Box 56"/>
            <p:cNvSpPr txBox="1">
              <a:spLocks noChangeArrowheads="1"/>
            </p:cNvSpPr>
            <p:nvPr/>
          </p:nvSpPr>
          <p:spPr bwMode="auto">
            <a:xfrm>
              <a:off x="2154" y="2432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  <p:sp>
          <p:nvSpPr>
            <p:cNvPr id="43065" name="Text Box 57"/>
            <p:cNvSpPr txBox="1">
              <a:spLocks noChangeArrowheads="1"/>
            </p:cNvSpPr>
            <p:nvPr/>
          </p:nvSpPr>
          <p:spPr bwMode="auto">
            <a:xfrm>
              <a:off x="2744" y="2432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  <p:sp>
          <p:nvSpPr>
            <p:cNvPr id="43066" name="Text Box 58"/>
            <p:cNvSpPr txBox="1">
              <a:spLocks noChangeArrowheads="1"/>
            </p:cNvSpPr>
            <p:nvPr/>
          </p:nvSpPr>
          <p:spPr bwMode="auto">
            <a:xfrm>
              <a:off x="2381" y="1979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  <p:sp>
          <p:nvSpPr>
            <p:cNvPr id="43067" name="Text Box 59"/>
            <p:cNvSpPr txBox="1">
              <a:spLocks noChangeArrowheads="1"/>
            </p:cNvSpPr>
            <p:nvPr/>
          </p:nvSpPr>
          <p:spPr bwMode="auto">
            <a:xfrm>
              <a:off x="2925" y="1979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</p:grpSp>
      <p:grpSp>
        <p:nvGrpSpPr>
          <p:cNvPr id="43075" name="Group 67"/>
          <p:cNvGrpSpPr>
            <a:grpSpLocks/>
          </p:cNvGrpSpPr>
          <p:nvPr/>
        </p:nvGrpSpPr>
        <p:grpSpPr bwMode="auto">
          <a:xfrm>
            <a:off x="2987675" y="2424658"/>
            <a:ext cx="2089150" cy="2527300"/>
            <a:chOff x="1927" y="1525"/>
            <a:chExt cx="1316" cy="1592"/>
          </a:xfrm>
        </p:grpSpPr>
        <p:sp>
          <p:nvSpPr>
            <p:cNvPr id="43069" name="Text Box 61"/>
            <p:cNvSpPr txBox="1">
              <a:spLocks noChangeArrowheads="1"/>
            </p:cNvSpPr>
            <p:nvPr/>
          </p:nvSpPr>
          <p:spPr bwMode="auto">
            <a:xfrm>
              <a:off x="1927" y="2886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  <p:sp>
          <p:nvSpPr>
            <p:cNvPr id="43070" name="Text Box 62"/>
            <p:cNvSpPr txBox="1">
              <a:spLocks noChangeArrowheads="1"/>
            </p:cNvSpPr>
            <p:nvPr/>
          </p:nvSpPr>
          <p:spPr bwMode="auto">
            <a:xfrm>
              <a:off x="2789" y="2478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  <p:sp>
          <p:nvSpPr>
            <p:cNvPr id="43071" name="Text Box 63"/>
            <p:cNvSpPr txBox="1">
              <a:spLocks noChangeArrowheads="1"/>
            </p:cNvSpPr>
            <p:nvPr/>
          </p:nvSpPr>
          <p:spPr bwMode="auto">
            <a:xfrm>
              <a:off x="2925" y="1979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  <p:sp>
          <p:nvSpPr>
            <p:cNvPr id="43072" name="Text Box 64"/>
            <p:cNvSpPr txBox="1">
              <a:spLocks noChangeArrowheads="1"/>
            </p:cNvSpPr>
            <p:nvPr/>
          </p:nvSpPr>
          <p:spPr bwMode="auto">
            <a:xfrm>
              <a:off x="2154" y="2432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1</a:t>
              </a:r>
            </a:p>
          </p:txBody>
        </p:sp>
        <p:sp>
          <p:nvSpPr>
            <p:cNvPr id="43073" name="Text Box 65"/>
            <p:cNvSpPr txBox="1">
              <a:spLocks noChangeArrowheads="1"/>
            </p:cNvSpPr>
            <p:nvPr/>
          </p:nvSpPr>
          <p:spPr bwMode="auto">
            <a:xfrm>
              <a:off x="2335" y="1979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1</a:t>
              </a:r>
            </a:p>
          </p:txBody>
        </p:sp>
        <p:sp>
          <p:nvSpPr>
            <p:cNvPr id="43074" name="Text Box 66"/>
            <p:cNvSpPr txBox="1">
              <a:spLocks noChangeArrowheads="1"/>
            </p:cNvSpPr>
            <p:nvPr/>
          </p:nvSpPr>
          <p:spPr bwMode="auto">
            <a:xfrm>
              <a:off x="2607" y="1525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505721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430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60" grpId="0" animBg="1"/>
      <p:bldP spid="43061" grpId="0" animBg="1"/>
      <p:bldP spid="4306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900113" y="44450"/>
            <a:ext cx="74739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>
                <a:latin typeface="Times New Roman" pitchFamily="18" charset="0"/>
                <a:ea typeface="隶书" pitchFamily="49" charset="-122"/>
              </a:rPr>
              <a:t>平衡二叉树的构造</a:t>
            </a:r>
          </a:p>
        </p:txBody>
      </p:sp>
      <p:sp>
        <p:nvSpPr>
          <p:cNvPr id="50204" name="Text Box 28"/>
          <p:cNvSpPr txBox="1">
            <a:spLocks noChangeArrowheads="1"/>
          </p:cNvSpPr>
          <p:nvPr/>
        </p:nvSpPr>
        <p:spPr bwMode="auto">
          <a:xfrm>
            <a:off x="1008125" y="4489777"/>
            <a:ext cx="78484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US" sz="2800" dirty="0">
                <a:latin typeface="楷体_GB2312" pitchFamily="49" charset="-122"/>
                <a:ea typeface="楷体_GB2312" pitchFamily="49" charset="-122"/>
              </a:rPr>
              <a:t>插入结点</a:t>
            </a:r>
            <a:r>
              <a:rPr kumimoji="1" lang="en-US" altLang="zh-CN" sz="2800" dirty="0">
                <a:latin typeface="楷体_GB2312" pitchFamily="49" charset="-122"/>
                <a:ea typeface="楷体_GB2312" pitchFamily="49" charset="-122"/>
              </a:rPr>
              <a:t>70</a:t>
            </a:r>
            <a:r>
              <a:rPr kumimoji="1" lang="zh-CN" altLang="en-US" sz="2800" dirty="0">
                <a:latin typeface="楷体_GB2312" pitchFamily="49" charset="-122"/>
                <a:ea typeface="楷体_GB2312" pitchFamily="49" charset="-122"/>
              </a:rPr>
              <a:t>后，根结点的平衡因子由</a:t>
            </a:r>
            <a:r>
              <a:rPr kumimoji="1" lang="en-US" altLang="zh-CN" sz="2800" dirty="0">
                <a:latin typeface="楷体_GB2312" pitchFamily="49" charset="-122"/>
                <a:ea typeface="楷体_GB2312" pitchFamily="49" charset="-122"/>
              </a:rPr>
              <a:t>-1</a:t>
            </a:r>
            <a:r>
              <a:rPr kumimoji="1" lang="zh-CN" altLang="en-US" sz="2800" dirty="0">
                <a:latin typeface="楷体_GB2312" pitchFamily="49" charset="-122"/>
                <a:ea typeface="楷体_GB2312" pitchFamily="49" charset="-122"/>
              </a:rPr>
              <a:t>变为</a:t>
            </a:r>
            <a:r>
              <a:rPr kumimoji="1" lang="en-US" altLang="zh-CN" sz="2800" dirty="0">
                <a:latin typeface="楷体_GB2312" pitchFamily="49" charset="-122"/>
                <a:ea typeface="楷体_GB2312" pitchFamily="49" charset="-122"/>
              </a:rPr>
              <a:t>-2 </a:t>
            </a:r>
            <a:r>
              <a:rPr kumimoji="1" lang="zh-CN" altLang="en-US" sz="2800" dirty="0">
                <a:latin typeface="楷体_GB2312" pitchFamily="49" charset="-122"/>
                <a:ea typeface="楷体_GB2312" pitchFamily="49" charset="-122"/>
              </a:rPr>
              <a:t>。</a:t>
            </a:r>
            <a:endParaRPr kumimoji="1" lang="en-US" altLang="zh-CN" sz="2800" dirty="0"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50232" name="Group 56"/>
          <p:cNvGrpSpPr>
            <a:grpSpLocks/>
          </p:cNvGrpSpPr>
          <p:nvPr/>
        </p:nvGrpSpPr>
        <p:grpSpPr bwMode="auto">
          <a:xfrm>
            <a:off x="2916238" y="1547813"/>
            <a:ext cx="1682750" cy="1808162"/>
            <a:chOff x="2719" y="890"/>
            <a:chExt cx="1060" cy="1139"/>
          </a:xfrm>
        </p:grpSpPr>
        <p:sp>
          <p:nvSpPr>
            <p:cNvPr id="50218" name="Line 42"/>
            <p:cNvSpPr>
              <a:spLocks noChangeShapeType="1"/>
            </p:cNvSpPr>
            <p:nvPr/>
          </p:nvSpPr>
          <p:spPr bwMode="auto">
            <a:xfrm flipH="1">
              <a:off x="2807" y="1118"/>
              <a:ext cx="192" cy="24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19" name="Line 43"/>
            <p:cNvSpPr>
              <a:spLocks noChangeShapeType="1"/>
            </p:cNvSpPr>
            <p:nvPr/>
          </p:nvSpPr>
          <p:spPr bwMode="auto">
            <a:xfrm>
              <a:off x="3102" y="1109"/>
              <a:ext cx="258" cy="24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20" name="Oval 44"/>
            <p:cNvSpPr>
              <a:spLocks noChangeArrowheads="1"/>
            </p:cNvSpPr>
            <p:nvPr/>
          </p:nvSpPr>
          <p:spPr bwMode="auto">
            <a:xfrm>
              <a:off x="2929" y="890"/>
              <a:ext cx="240" cy="240"/>
            </a:xfrm>
            <a:prstGeom prst="ellipse">
              <a:avLst/>
            </a:prstGeom>
            <a:solidFill>
              <a:srgbClr val="993300"/>
            </a:solidFill>
            <a:ln w="28575">
              <a:solidFill>
                <a:srgbClr val="99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>
                  <a:solidFill>
                    <a:schemeClr val="bg1"/>
                  </a:solidFill>
                </a:rPr>
                <a:t>50</a:t>
              </a:r>
            </a:p>
          </p:txBody>
        </p:sp>
        <p:sp>
          <p:nvSpPr>
            <p:cNvPr id="50221" name="Oval 45"/>
            <p:cNvSpPr>
              <a:spLocks noChangeArrowheads="1"/>
            </p:cNvSpPr>
            <p:nvPr/>
          </p:nvSpPr>
          <p:spPr bwMode="auto">
            <a:xfrm>
              <a:off x="3232" y="1333"/>
              <a:ext cx="240" cy="240"/>
            </a:xfrm>
            <a:prstGeom prst="ellipse">
              <a:avLst/>
            </a:prstGeom>
            <a:solidFill>
              <a:srgbClr val="993300"/>
            </a:solidFill>
            <a:ln w="28575">
              <a:solidFill>
                <a:srgbClr val="99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>
                  <a:solidFill>
                    <a:schemeClr val="bg1"/>
                  </a:solidFill>
                </a:rPr>
                <a:t>60</a:t>
              </a:r>
            </a:p>
          </p:txBody>
        </p:sp>
        <p:sp>
          <p:nvSpPr>
            <p:cNvPr id="50223" name="Oval 47"/>
            <p:cNvSpPr>
              <a:spLocks noChangeArrowheads="1"/>
            </p:cNvSpPr>
            <p:nvPr/>
          </p:nvSpPr>
          <p:spPr bwMode="auto">
            <a:xfrm>
              <a:off x="2719" y="1337"/>
              <a:ext cx="240" cy="240"/>
            </a:xfrm>
            <a:prstGeom prst="ellipse">
              <a:avLst/>
            </a:prstGeom>
            <a:solidFill>
              <a:srgbClr val="993300"/>
            </a:solidFill>
            <a:ln w="28575">
              <a:solidFill>
                <a:srgbClr val="99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>
                  <a:solidFill>
                    <a:schemeClr val="bg1"/>
                  </a:solidFill>
                </a:rPr>
                <a:t>40</a:t>
              </a:r>
            </a:p>
          </p:txBody>
        </p:sp>
        <p:sp>
          <p:nvSpPr>
            <p:cNvPr id="50224" name="Line 48"/>
            <p:cNvSpPr>
              <a:spLocks noChangeShapeType="1"/>
            </p:cNvSpPr>
            <p:nvPr/>
          </p:nvSpPr>
          <p:spPr bwMode="auto">
            <a:xfrm flipH="1">
              <a:off x="3114" y="1570"/>
              <a:ext cx="192" cy="24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25" name="Line 49"/>
            <p:cNvSpPr>
              <a:spLocks noChangeShapeType="1"/>
            </p:cNvSpPr>
            <p:nvPr/>
          </p:nvSpPr>
          <p:spPr bwMode="auto">
            <a:xfrm>
              <a:off x="3409" y="1561"/>
              <a:ext cx="258" cy="24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26" name="Oval 50"/>
            <p:cNvSpPr>
              <a:spLocks noChangeArrowheads="1"/>
            </p:cNvSpPr>
            <p:nvPr/>
          </p:nvSpPr>
          <p:spPr bwMode="auto">
            <a:xfrm>
              <a:off x="3539" y="1785"/>
              <a:ext cx="240" cy="240"/>
            </a:xfrm>
            <a:prstGeom prst="ellipse">
              <a:avLst/>
            </a:prstGeom>
            <a:solidFill>
              <a:srgbClr val="993300"/>
            </a:solidFill>
            <a:ln w="28575">
              <a:solidFill>
                <a:srgbClr val="99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>
                  <a:solidFill>
                    <a:schemeClr val="bg1"/>
                  </a:solidFill>
                </a:rPr>
                <a:t>65</a:t>
              </a:r>
            </a:p>
          </p:txBody>
        </p:sp>
        <p:sp>
          <p:nvSpPr>
            <p:cNvPr id="50227" name="Oval 51"/>
            <p:cNvSpPr>
              <a:spLocks noChangeArrowheads="1"/>
            </p:cNvSpPr>
            <p:nvPr/>
          </p:nvSpPr>
          <p:spPr bwMode="auto">
            <a:xfrm>
              <a:off x="3026" y="1789"/>
              <a:ext cx="240" cy="240"/>
            </a:xfrm>
            <a:prstGeom prst="ellipse">
              <a:avLst/>
            </a:prstGeom>
            <a:solidFill>
              <a:srgbClr val="993300"/>
            </a:solidFill>
            <a:ln w="28575">
              <a:solidFill>
                <a:srgbClr val="99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>
                  <a:solidFill>
                    <a:schemeClr val="bg1"/>
                  </a:solidFill>
                </a:rPr>
                <a:t>55</a:t>
              </a:r>
            </a:p>
          </p:txBody>
        </p:sp>
      </p:grpSp>
      <p:sp>
        <p:nvSpPr>
          <p:cNvPr id="50228" name="Line 52"/>
          <p:cNvSpPr>
            <a:spLocks noChangeShapeType="1"/>
          </p:cNvSpPr>
          <p:nvPr/>
        </p:nvSpPr>
        <p:spPr bwMode="auto">
          <a:xfrm>
            <a:off x="4572000" y="3267075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229" name="Oval 53"/>
          <p:cNvSpPr>
            <a:spLocks noChangeArrowheads="1"/>
          </p:cNvSpPr>
          <p:nvPr/>
        </p:nvSpPr>
        <p:spPr bwMode="auto">
          <a:xfrm>
            <a:off x="4778375" y="3622675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70</a:t>
            </a:r>
          </a:p>
        </p:txBody>
      </p:sp>
      <p:grpSp>
        <p:nvGrpSpPr>
          <p:cNvPr id="50237" name="Group 61"/>
          <p:cNvGrpSpPr>
            <a:grpSpLocks/>
          </p:cNvGrpSpPr>
          <p:nvPr/>
        </p:nvGrpSpPr>
        <p:grpSpPr bwMode="auto">
          <a:xfrm>
            <a:off x="2882900" y="1123950"/>
            <a:ext cx="1833563" cy="1871663"/>
            <a:chOff x="1781" y="890"/>
            <a:chExt cx="1155" cy="1179"/>
          </a:xfrm>
        </p:grpSpPr>
        <p:sp>
          <p:nvSpPr>
            <p:cNvPr id="50209" name="Text Box 33"/>
            <p:cNvSpPr txBox="1">
              <a:spLocks noChangeArrowheads="1"/>
            </p:cNvSpPr>
            <p:nvPr/>
          </p:nvSpPr>
          <p:spPr bwMode="auto">
            <a:xfrm>
              <a:off x="1927" y="890"/>
              <a:ext cx="4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-1</a:t>
              </a:r>
            </a:p>
          </p:txBody>
        </p:sp>
        <p:sp>
          <p:nvSpPr>
            <p:cNvPr id="50222" name="Text Box 46"/>
            <p:cNvSpPr txBox="1">
              <a:spLocks noChangeArrowheads="1"/>
            </p:cNvSpPr>
            <p:nvPr/>
          </p:nvSpPr>
          <p:spPr bwMode="auto">
            <a:xfrm>
              <a:off x="2744" y="1797"/>
              <a:ext cx="1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  <p:sp>
          <p:nvSpPr>
            <p:cNvPr id="50234" name="Text Box 58"/>
            <p:cNvSpPr txBox="1">
              <a:spLocks noChangeArrowheads="1"/>
            </p:cNvSpPr>
            <p:nvPr/>
          </p:nvSpPr>
          <p:spPr bwMode="auto">
            <a:xfrm>
              <a:off x="2426" y="1344"/>
              <a:ext cx="1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  <p:sp>
          <p:nvSpPr>
            <p:cNvPr id="50235" name="Text Box 59"/>
            <p:cNvSpPr txBox="1">
              <a:spLocks noChangeArrowheads="1"/>
            </p:cNvSpPr>
            <p:nvPr/>
          </p:nvSpPr>
          <p:spPr bwMode="auto">
            <a:xfrm>
              <a:off x="1781" y="1389"/>
              <a:ext cx="1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  <p:sp>
          <p:nvSpPr>
            <p:cNvPr id="50236" name="Text Box 60"/>
            <p:cNvSpPr txBox="1">
              <a:spLocks noChangeArrowheads="1"/>
            </p:cNvSpPr>
            <p:nvPr/>
          </p:nvSpPr>
          <p:spPr bwMode="auto">
            <a:xfrm>
              <a:off x="2098" y="1838"/>
              <a:ext cx="1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</p:grpSp>
      <p:grpSp>
        <p:nvGrpSpPr>
          <p:cNvPr id="50244" name="Group 68"/>
          <p:cNvGrpSpPr>
            <a:grpSpLocks/>
          </p:cNvGrpSpPr>
          <p:nvPr/>
        </p:nvGrpSpPr>
        <p:grpSpPr bwMode="auto">
          <a:xfrm>
            <a:off x="2843213" y="1195388"/>
            <a:ext cx="2393950" cy="2449512"/>
            <a:chOff x="1791" y="935"/>
            <a:chExt cx="1508" cy="1543"/>
          </a:xfrm>
        </p:grpSpPr>
        <p:sp>
          <p:nvSpPr>
            <p:cNvPr id="50238" name="Text Box 62"/>
            <p:cNvSpPr txBox="1">
              <a:spLocks noChangeArrowheads="1"/>
            </p:cNvSpPr>
            <p:nvPr/>
          </p:nvSpPr>
          <p:spPr bwMode="auto">
            <a:xfrm>
              <a:off x="3107" y="2247"/>
              <a:ext cx="1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  <p:sp>
          <p:nvSpPr>
            <p:cNvPr id="50239" name="Text Box 63"/>
            <p:cNvSpPr txBox="1">
              <a:spLocks noChangeArrowheads="1"/>
            </p:cNvSpPr>
            <p:nvPr/>
          </p:nvSpPr>
          <p:spPr bwMode="auto">
            <a:xfrm>
              <a:off x="2064" y="1842"/>
              <a:ext cx="1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  <p:sp>
          <p:nvSpPr>
            <p:cNvPr id="50240" name="Text Box 64"/>
            <p:cNvSpPr txBox="1">
              <a:spLocks noChangeArrowheads="1"/>
            </p:cNvSpPr>
            <p:nvPr/>
          </p:nvSpPr>
          <p:spPr bwMode="auto">
            <a:xfrm>
              <a:off x="1791" y="1389"/>
              <a:ext cx="1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0</a:t>
              </a:r>
            </a:p>
          </p:txBody>
        </p:sp>
        <p:sp>
          <p:nvSpPr>
            <p:cNvPr id="50241" name="Text Box 65"/>
            <p:cNvSpPr txBox="1">
              <a:spLocks noChangeArrowheads="1"/>
            </p:cNvSpPr>
            <p:nvPr/>
          </p:nvSpPr>
          <p:spPr bwMode="auto">
            <a:xfrm>
              <a:off x="2744" y="1838"/>
              <a:ext cx="31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-1</a:t>
              </a:r>
            </a:p>
          </p:txBody>
        </p:sp>
        <p:sp>
          <p:nvSpPr>
            <p:cNvPr id="50242" name="Text Box 66"/>
            <p:cNvSpPr txBox="1">
              <a:spLocks noChangeArrowheads="1"/>
            </p:cNvSpPr>
            <p:nvPr/>
          </p:nvSpPr>
          <p:spPr bwMode="auto">
            <a:xfrm>
              <a:off x="2426" y="1389"/>
              <a:ext cx="31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-1</a:t>
              </a:r>
            </a:p>
          </p:txBody>
        </p:sp>
        <p:sp>
          <p:nvSpPr>
            <p:cNvPr id="50243" name="Text Box 67"/>
            <p:cNvSpPr txBox="1">
              <a:spLocks noChangeArrowheads="1"/>
            </p:cNvSpPr>
            <p:nvPr/>
          </p:nvSpPr>
          <p:spPr bwMode="auto">
            <a:xfrm>
              <a:off x="2018" y="935"/>
              <a:ext cx="31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solidFill>
                    <a:srgbClr val="993300"/>
                  </a:solidFill>
                  <a:latin typeface="Tahoma" pitchFamily="34" charset="0"/>
                </a:rPr>
                <a:t>-2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804984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0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04" grpId="0"/>
      <p:bldP spid="50228" grpId="0" animBg="1"/>
      <p:bldP spid="5022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533400" y="228600"/>
            <a:ext cx="7696200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36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如何使失去平衡的二叉树达到平衡？</a:t>
            </a:r>
          </a:p>
          <a:p>
            <a:pPr eaLnBrk="0" hangingPunct="0">
              <a:spcBef>
                <a:spcPct val="50000"/>
              </a:spcBef>
            </a:pPr>
            <a:r>
              <a:rPr kumimoji="1" lang="zh-CN" altLang="en-US" sz="2800" dirty="0">
                <a:latin typeface="楷体_GB2312" pitchFamily="49" charset="-122"/>
                <a:ea typeface="楷体_GB2312" pitchFamily="49" charset="-122"/>
              </a:rPr>
              <a:t>需进行调整：</a:t>
            </a:r>
          </a:p>
        </p:txBody>
      </p:sp>
      <p:sp>
        <p:nvSpPr>
          <p:cNvPr id="52227" name="AutoShape 3"/>
          <p:cNvSpPr>
            <a:spLocks noChangeArrowheads="1"/>
          </p:cNvSpPr>
          <p:nvPr/>
        </p:nvSpPr>
        <p:spPr bwMode="auto">
          <a:xfrm>
            <a:off x="4191000" y="27432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539750" y="4797425"/>
            <a:ext cx="8305800" cy="186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3600" b="1" u="sng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四种调整类型：</a:t>
            </a:r>
          </a:p>
          <a:p>
            <a:pPr indent="817200" eaLnBrk="0" hangingPunct="0">
              <a:spcBef>
                <a:spcPct val="50000"/>
              </a:spcBef>
            </a:pP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设</a:t>
            </a:r>
            <a:r>
              <a:rPr kumimoji="1" lang="en-US" altLang="zh-CN" sz="3200" b="1" dirty="0">
                <a:latin typeface="Times New Roman" pitchFamily="18" charset="0"/>
                <a:ea typeface="楷体_GB2312" pitchFamily="49" charset="-122"/>
              </a:rPr>
              <a:t>x</a:t>
            </a: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为插入结点，</a:t>
            </a:r>
            <a:r>
              <a:rPr kumimoji="1" lang="en-US" altLang="zh-CN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kumimoji="1" lang="zh-CN" altLang="en-US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结点为离插入结点</a:t>
            </a:r>
            <a:r>
              <a:rPr kumimoji="1" lang="en-US" altLang="zh-CN" sz="3200" b="1" dirty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x</a:t>
            </a:r>
            <a:r>
              <a:rPr kumimoji="1" lang="zh-CN" altLang="en-US" sz="3200" b="1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最近的一个失衡结点</a:t>
            </a: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。</a:t>
            </a:r>
          </a:p>
        </p:txBody>
      </p:sp>
      <p:grpSp>
        <p:nvGrpSpPr>
          <p:cNvPr id="52229" name="Group 5"/>
          <p:cNvGrpSpPr>
            <a:grpSpLocks/>
          </p:cNvGrpSpPr>
          <p:nvPr/>
        </p:nvGrpSpPr>
        <p:grpSpPr bwMode="auto">
          <a:xfrm>
            <a:off x="1371600" y="1676400"/>
            <a:ext cx="2286000" cy="2432050"/>
            <a:chOff x="864" y="1235"/>
            <a:chExt cx="1440" cy="1532"/>
          </a:xfrm>
        </p:grpSpPr>
        <p:grpSp>
          <p:nvGrpSpPr>
            <p:cNvPr id="52230" name="Group 6"/>
            <p:cNvGrpSpPr>
              <a:grpSpLocks/>
            </p:cNvGrpSpPr>
            <p:nvPr/>
          </p:nvGrpSpPr>
          <p:grpSpPr bwMode="auto">
            <a:xfrm>
              <a:off x="864" y="1262"/>
              <a:ext cx="1056" cy="977"/>
              <a:chOff x="2928" y="2427"/>
              <a:chExt cx="1056" cy="977"/>
            </a:xfrm>
          </p:grpSpPr>
          <p:sp>
            <p:nvSpPr>
              <p:cNvPr id="52231" name="Oval 7"/>
              <p:cNvSpPr>
                <a:spLocks noChangeArrowheads="1"/>
              </p:cNvSpPr>
              <p:nvPr/>
            </p:nvSpPr>
            <p:spPr bwMode="auto">
              <a:xfrm>
                <a:off x="2928" y="2427"/>
                <a:ext cx="480" cy="410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kumimoji="1" lang="en-US" altLang="zh-CN" sz="2400" b="1" dirty="0">
                    <a:solidFill>
                      <a:srgbClr val="006600"/>
                    </a:solidFill>
                    <a:latin typeface="Times New Roman" pitchFamily="18" charset="0"/>
                  </a:rPr>
                  <a:t>13</a:t>
                </a:r>
              </a:p>
            </p:txBody>
          </p:sp>
          <p:sp>
            <p:nvSpPr>
              <p:cNvPr id="52232" name="Oval 8"/>
              <p:cNvSpPr>
                <a:spLocks noChangeArrowheads="1"/>
              </p:cNvSpPr>
              <p:nvPr/>
            </p:nvSpPr>
            <p:spPr bwMode="auto">
              <a:xfrm>
                <a:off x="3504" y="2994"/>
                <a:ext cx="480" cy="410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kumimoji="1" lang="en-US" altLang="zh-CN" sz="2400" b="1" dirty="0">
                    <a:solidFill>
                      <a:srgbClr val="006600"/>
                    </a:solidFill>
                    <a:latin typeface="Times New Roman" pitchFamily="18" charset="0"/>
                  </a:rPr>
                  <a:t>37</a:t>
                </a:r>
              </a:p>
            </p:txBody>
          </p:sp>
          <p:sp>
            <p:nvSpPr>
              <p:cNvPr id="52233" name="Line 9"/>
              <p:cNvSpPr>
                <a:spLocks noChangeShapeType="1"/>
              </p:cNvSpPr>
              <p:nvPr/>
            </p:nvSpPr>
            <p:spPr bwMode="auto">
              <a:xfrm>
                <a:off x="3312" y="2784"/>
                <a:ext cx="288" cy="24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2234" name="Group 10"/>
            <p:cNvGrpSpPr>
              <a:grpSpLocks/>
            </p:cNvGrpSpPr>
            <p:nvPr/>
          </p:nvGrpSpPr>
          <p:grpSpPr bwMode="auto">
            <a:xfrm>
              <a:off x="960" y="2195"/>
              <a:ext cx="576" cy="572"/>
              <a:chOff x="3024" y="3360"/>
              <a:chExt cx="576" cy="572"/>
            </a:xfrm>
          </p:grpSpPr>
          <p:sp>
            <p:nvSpPr>
              <p:cNvPr id="52235" name="Oval 11"/>
              <p:cNvSpPr>
                <a:spLocks noChangeArrowheads="1"/>
              </p:cNvSpPr>
              <p:nvPr/>
            </p:nvSpPr>
            <p:spPr bwMode="auto">
              <a:xfrm>
                <a:off x="3024" y="3522"/>
                <a:ext cx="480" cy="41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kumimoji="1" lang="en-US" altLang="zh-CN" sz="2400" b="1" dirty="0">
                    <a:solidFill>
                      <a:srgbClr val="FF6600"/>
                    </a:solidFill>
                    <a:latin typeface="Times New Roman" pitchFamily="18" charset="0"/>
                  </a:rPr>
                  <a:t>24</a:t>
                </a:r>
              </a:p>
            </p:txBody>
          </p:sp>
          <p:sp>
            <p:nvSpPr>
              <p:cNvPr id="52236" name="Line 12"/>
              <p:cNvSpPr>
                <a:spLocks noChangeShapeType="1"/>
              </p:cNvSpPr>
              <p:nvPr/>
            </p:nvSpPr>
            <p:spPr bwMode="auto">
              <a:xfrm flipH="1">
                <a:off x="3360" y="3360"/>
                <a:ext cx="240" cy="192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2237" name="Text Box 13"/>
            <p:cNvSpPr txBox="1">
              <a:spLocks noChangeArrowheads="1"/>
            </p:cNvSpPr>
            <p:nvPr/>
          </p:nvSpPr>
          <p:spPr bwMode="auto">
            <a:xfrm>
              <a:off x="1440" y="2387"/>
              <a:ext cx="2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  <a:buClr>
                  <a:schemeClr val="tx1"/>
                </a:buClr>
              </a:pPr>
              <a:r>
                <a:rPr kumimoji="1" lang="en-US" altLang="zh-CN" sz="28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2238" name="Text Box 14"/>
            <p:cNvSpPr txBox="1">
              <a:spLocks noChangeArrowheads="1"/>
            </p:cNvSpPr>
            <p:nvPr/>
          </p:nvSpPr>
          <p:spPr bwMode="auto">
            <a:xfrm>
              <a:off x="1920" y="1859"/>
              <a:ext cx="38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  <a:buClr>
                  <a:schemeClr val="tx1"/>
                </a:buClr>
              </a:pPr>
              <a:r>
                <a:rPr kumimoji="1" lang="en-US" altLang="zh-CN" sz="28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2239" name="Text Box 15"/>
            <p:cNvSpPr txBox="1">
              <a:spLocks noChangeArrowheads="1"/>
            </p:cNvSpPr>
            <p:nvPr/>
          </p:nvSpPr>
          <p:spPr bwMode="auto">
            <a:xfrm>
              <a:off x="1392" y="1235"/>
              <a:ext cx="38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  <a:buClr>
                  <a:schemeClr val="tx1"/>
                </a:buClr>
              </a:pPr>
              <a:r>
                <a:rPr kumimoji="1" lang="en-US" altLang="zh-CN" sz="2800">
                  <a:latin typeface="Times New Roman" pitchFamily="18" charset="0"/>
                </a:rPr>
                <a:t>-2</a:t>
              </a:r>
            </a:p>
          </p:txBody>
        </p:sp>
      </p:grpSp>
      <p:grpSp>
        <p:nvGrpSpPr>
          <p:cNvPr id="52240" name="Group 16"/>
          <p:cNvGrpSpPr>
            <a:grpSpLocks/>
          </p:cNvGrpSpPr>
          <p:nvPr/>
        </p:nvGrpSpPr>
        <p:grpSpPr bwMode="auto">
          <a:xfrm>
            <a:off x="5486400" y="1719263"/>
            <a:ext cx="2438400" cy="1779588"/>
            <a:chOff x="3456" y="1083"/>
            <a:chExt cx="1536" cy="1121"/>
          </a:xfrm>
        </p:grpSpPr>
        <p:sp>
          <p:nvSpPr>
            <p:cNvPr id="52241" name="Oval 17"/>
            <p:cNvSpPr>
              <a:spLocks noChangeArrowheads="1"/>
            </p:cNvSpPr>
            <p:nvPr/>
          </p:nvSpPr>
          <p:spPr bwMode="auto">
            <a:xfrm>
              <a:off x="3936" y="1083"/>
              <a:ext cx="480" cy="41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en-US" altLang="zh-CN" sz="2400" b="1" dirty="0">
                  <a:solidFill>
                    <a:srgbClr val="006600"/>
                  </a:solidFill>
                  <a:latin typeface="Times New Roman" pitchFamily="18" charset="0"/>
                </a:rPr>
                <a:t>24</a:t>
              </a:r>
            </a:p>
          </p:txBody>
        </p:sp>
        <p:sp>
          <p:nvSpPr>
            <p:cNvPr id="52242" name="Oval 18"/>
            <p:cNvSpPr>
              <a:spLocks noChangeArrowheads="1"/>
            </p:cNvSpPr>
            <p:nvPr/>
          </p:nvSpPr>
          <p:spPr bwMode="auto">
            <a:xfrm>
              <a:off x="4512" y="1794"/>
              <a:ext cx="480" cy="41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en-US" altLang="zh-CN" sz="2400" b="1" dirty="0">
                  <a:solidFill>
                    <a:srgbClr val="006600"/>
                  </a:solidFill>
                  <a:latin typeface="Times New Roman" pitchFamily="18" charset="0"/>
                </a:rPr>
                <a:t>37</a:t>
              </a:r>
            </a:p>
          </p:txBody>
        </p:sp>
        <p:sp>
          <p:nvSpPr>
            <p:cNvPr id="52243" name="Line 19"/>
            <p:cNvSpPr>
              <a:spLocks noChangeShapeType="1"/>
            </p:cNvSpPr>
            <p:nvPr/>
          </p:nvSpPr>
          <p:spPr bwMode="auto">
            <a:xfrm>
              <a:off x="4241" y="1485"/>
              <a:ext cx="363" cy="35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2244" name="Oval 20"/>
            <p:cNvSpPr>
              <a:spLocks noChangeArrowheads="1"/>
            </p:cNvSpPr>
            <p:nvPr/>
          </p:nvSpPr>
          <p:spPr bwMode="auto">
            <a:xfrm>
              <a:off x="3456" y="1794"/>
              <a:ext cx="480" cy="41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en-US" altLang="zh-CN" sz="2400" b="1" dirty="0">
                  <a:solidFill>
                    <a:srgbClr val="006600"/>
                  </a:solidFill>
                  <a:latin typeface="Times New Roman" pitchFamily="18" charset="0"/>
                </a:rPr>
                <a:t>13</a:t>
              </a:r>
            </a:p>
          </p:txBody>
        </p:sp>
        <p:sp>
          <p:nvSpPr>
            <p:cNvPr id="52245" name="Line 21"/>
            <p:cNvSpPr>
              <a:spLocks noChangeShapeType="1"/>
            </p:cNvSpPr>
            <p:nvPr/>
          </p:nvSpPr>
          <p:spPr bwMode="auto">
            <a:xfrm flipH="1">
              <a:off x="3833" y="1493"/>
              <a:ext cx="317" cy="35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animBg="1"/>
      <p:bldP spid="522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900113" y="44450"/>
            <a:ext cx="74739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>
                <a:latin typeface="Times New Roman" pitchFamily="18" charset="0"/>
                <a:ea typeface="隶书" pitchFamily="49" charset="-122"/>
              </a:rPr>
              <a:t>平衡二叉树的构造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50863" y="979488"/>
            <a:ext cx="704691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宋体" charset="-122"/>
              </a:rPr>
              <a:t>1. </a:t>
            </a:r>
            <a:r>
              <a:rPr kumimoji="0" lang="en-US" altLang="zh-CN" sz="2000" b="1" dirty="0">
                <a:solidFill>
                  <a:srgbClr val="993300"/>
                </a:solidFill>
                <a:latin typeface="宋体" charset="-122"/>
              </a:rPr>
              <a:t>LL</a:t>
            </a:r>
            <a:r>
              <a:rPr kumimoji="0" lang="zh-CN" altLang="en-US" sz="2000" b="1" dirty="0">
                <a:solidFill>
                  <a:srgbClr val="993300"/>
                </a:solidFill>
                <a:latin typeface="宋体" charset="-122"/>
              </a:rPr>
              <a:t>型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kumimoji="0" lang="zh-CN" altLang="en-US" sz="2000" dirty="0">
                <a:latin typeface="宋体" charset="-122"/>
              </a:rPr>
              <a:t>新结点插在左重结点</a:t>
            </a:r>
            <a:r>
              <a:rPr kumimoji="0" lang="en-US" altLang="zh-CN" sz="2000" dirty="0">
                <a:latin typeface="宋体" charset="-122"/>
              </a:rPr>
              <a:t>A</a:t>
            </a:r>
            <a:r>
              <a:rPr kumimoji="0" lang="zh-CN" altLang="en-US" sz="2000" dirty="0">
                <a:latin typeface="宋体" charset="-122"/>
              </a:rPr>
              <a:t>的</a:t>
            </a:r>
            <a:r>
              <a:rPr kumimoji="0" lang="zh-CN" altLang="en-US" sz="2000" dirty="0">
                <a:solidFill>
                  <a:schemeClr val="tx2"/>
                </a:solidFill>
                <a:latin typeface="宋体" charset="-122"/>
              </a:rPr>
              <a:t>左孩子的左分支</a:t>
            </a:r>
            <a:r>
              <a:rPr kumimoji="0" lang="zh-CN" altLang="en-US" sz="2000" dirty="0">
                <a:latin typeface="宋体" charset="-122"/>
              </a:rPr>
              <a:t>上。如下图棕色代表新结点，称</a:t>
            </a:r>
            <a:r>
              <a:rPr kumimoji="0" lang="en-US" altLang="zh-CN" sz="2000" dirty="0">
                <a:solidFill>
                  <a:schemeClr val="tx2"/>
                </a:solidFill>
                <a:latin typeface="宋体" charset="-122"/>
              </a:rPr>
              <a:t>LL</a:t>
            </a:r>
            <a:r>
              <a:rPr kumimoji="0" lang="zh-CN" altLang="en-US" sz="2000" dirty="0">
                <a:latin typeface="宋体" charset="-122"/>
              </a:rPr>
              <a:t>型。</a:t>
            </a:r>
          </a:p>
        </p:txBody>
      </p:sp>
      <p:sp>
        <p:nvSpPr>
          <p:cNvPr id="53255" name="Line 7"/>
          <p:cNvSpPr>
            <a:spLocks noChangeShapeType="1"/>
          </p:cNvSpPr>
          <p:nvPr/>
        </p:nvSpPr>
        <p:spPr bwMode="auto">
          <a:xfrm flipH="1">
            <a:off x="1949450" y="3070225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56" name="Line 8"/>
          <p:cNvSpPr>
            <a:spLocks noChangeShapeType="1"/>
          </p:cNvSpPr>
          <p:nvPr/>
        </p:nvSpPr>
        <p:spPr bwMode="auto">
          <a:xfrm>
            <a:off x="2417763" y="3055938"/>
            <a:ext cx="700087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57" name="Oval 9"/>
          <p:cNvSpPr>
            <a:spLocks noChangeArrowheads="1"/>
          </p:cNvSpPr>
          <p:nvPr/>
        </p:nvSpPr>
        <p:spPr bwMode="auto">
          <a:xfrm>
            <a:off x="2143125" y="2708275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3258" name="Oval 10"/>
          <p:cNvSpPr>
            <a:spLocks noChangeArrowheads="1"/>
          </p:cNvSpPr>
          <p:nvPr/>
        </p:nvSpPr>
        <p:spPr bwMode="auto">
          <a:xfrm>
            <a:off x="1809750" y="3417888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3259" name="Line 11"/>
          <p:cNvSpPr>
            <a:spLocks noChangeShapeType="1"/>
          </p:cNvSpPr>
          <p:nvPr/>
        </p:nvSpPr>
        <p:spPr bwMode="auto">
          <a:xfrm flipH="1">
            <a:off x="1600200" y="3787775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>
            <a:off x="2068513" y="3773488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1" name="Rectangle 13"/>
          <p:cNvSpPr>
            <a:spLocks noChangeArrowheads="1"/>
          </p:cNvSpPr>
          <p:nvPr/>
        </p:nvSpPr>
        <p:spPr bwMode="auto">
          <a:xfrm>
            <a:off x="1379538" y="4171950"/>
            <a:ext cx="441325" cy="9350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2243138" y="4171950"/>
            <a:ext cx="455612" cy="935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53263" name="Rectangle 15"/>
          <p:cNvSpPr>
            <a:spLocks noChangeArrowheads="1"/>
          </p:cNvSpPr>
          <p:nvPr/>
        </p:nvSpPr>
        <p:spPr bwMode="auto">
          <a:xfrm>
            <a:off x="2873375" y="3363913"/>
            <a:ext cx="460375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AR</a:t>
            </a:r>
          </a:p>
        </p:txBody>
      </p:sp>
      <p:sp>
        <p:nvSpPr>
          <p:cNvPr id="53264" name="Line 16"/>
          <p:cNvSpPr>
            <a:spLocks noChangeShapeType="1"/>
          </p:cNvSpPr>
          <p:nvPr/>
        </p:nvSpPr>
        <p:spPr bwMode="auto">
          <a:xfrm flipH="1">
            <a:off x="1958975" y="3070225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5" name="Line 17"/>
          <p:cNvSpPr>
            <a:spLocks noChangeShapeType="1"/>
          </p:cNvSpPr>
          <p:nvPr/>
        </p:nvSpPr>
        <p:spPr bwMode="auto">
          <a:xfrm>
            <a:off x="2427288" y="3055938"/>
            <a:ext cx="700087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6" name="Oval 18"/>
          <p:cNvSpPr>
            <a:spLocks noChangeArrowheads="1"/>
          </p:cNvSpPr>
          <p:nvPr/>
        </p:nvSpPr>
        <p:spPr bwMode="auto">
          <a:xfrm>
            <a:off x="2152650" y="2708275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3267" name="Oval 19"/>
          <p:cNvSpPr>
            <a:spLocks noChangeArrowheads="1"/>
          </p:cNvSpPr>
          <p:nvPr/>
        </p:nvSpPr>
        <p:spPr bwMode="auto">
          <a:xfrm>
            <a:off x="1819275" y="3417888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3268" name="Line 20"/>
          <p:cNvSpPr>
            <a:spLocks noChangeShapeType="1"/>
          </p:cNvSpPr>
          <p:nvPr/>
        </p:nvSpPr>
        <p:spPr bwMode="auto">
          <a:xfrm flipH="1">
            <a:off x="1609725" y="3787775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9" name="Line 21"/>
          <p:cNvSpPr>
            <a:spLocks noChangeShapeType="1"/>
          </p:cNvSpPr>
          <p:nvPr/>
        </p:nvSpPr>
        <p:spPr bwMode="auto">
          <a:xfrm>
            <a:off x="2078038" y="3773488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70" name="Rectangle 22"/>
          <p:cNvSpPr>
            <a:spLocks noChangeArrowheads="1"/>
          </p:cNvSpPr>
          <p:nvPr/>
        </p:nvSpPr>
        <p:spPr bwMode="auto">
          <a:xfrm>
            <a:off x="1389063" y="4171950"/>
            <a:ext cx="441325" cy="9350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3271" name="Rectangle 23"/>
          <p:cNvSpPr>
            <a:spLocks noChangeArrowheads="1"/>
          </p:cNvSpPr>
          <p:nvPr/>
        </p:nvSpPr>
        <p:spPr bwMode="auto">
          <a:xfrm>
            <a:off x="2882900" y="3363913"/>
            <a:ext cx="460375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AR</a:t>
            </a:r>
          </a:p>
        </p:txBody>
      </p:sp>
      <p:grpSp>
        <p:nvGrpSpPr>
          <p:cNvPr id="53272" name="Group 24"/>
          <p:cNvGrpSpPr>
            <a:grpSpLocks/>
          </p:cNvGrpSpPr>
          <p:nvPr/>
        </p:nvGrpSpPr>
        <p:grpSpPr bwMode="auto">
          <a:xfrm>
            <a:off x="827088" y="4184650"/>
            <a:ext cx="657225" cy="922338"/>
            <a:chOff x="204" y="2818"/>
            <a:chExt cx="414" cy="581"/>
          </a:xfrm>
        </p:grpSpPr>
        <p:grpSp>
          <p:nvGrpSpPr>
            <p:cNvPr id="53273" name="Group 25"/>
            <p:cNvGrpSpPr>
              <a:grpSpLocks/>
            </p:cNvGrpSpPr>
            <p:nvPr/>
          </p:nvGrpSpPr>
          <p:grpSpPr bwMode="auto">
            <a:xfrm>
              <a:off x="204" y="2818"/>
              <a:ext cx="408" cy="581"/>
              <a:chOff x="485" y="2818"/>
              <a:chExt cx="408" cy="581"/>
            </a:xfrm>
          </p:grpSpPr>
          <p:sp>
            <p:nvSpPr>
              <p:cNvPr id="53274" name="Line 26"/>
              <p:cNvSpPr>
                <a:spLocks noChangeShapeType="1"/>
              </p:cNvSpPr>
              <p:nvPr/>
            </p:nvSpPr>
            <p:spPr bwMode="auto">
              <a:xfrm>
                <a:off x="567" y="2818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5" name="Line 27"/>
              <p:cNvSpPr>
                <a:spLocks noChangeShapeType="1"/>
              </p:cNvSpPr>
              <p:nvPr/>
            </p:nvSpPr>
            <p:spPr bwMode="auto">
              <a:xfrm>
                <a:off x="567" y="3399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6" name="Text Box 28"/>
              <p:cNvSpPr txBox="1">
                <a:spLocks noChangeArrowheads="1"/>
              </p:cNvSpPr>
              <p:nvPr/>
            </p:nvSpPr>
            <p:spPr bwMode="auto">
              <a:xfrm>
                <a:off x="485" y="3015"/>
                <a:ext cx="40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kumimoji="0" lang="en-US" altLang="zh-CN" sz="1800" b="0">
                    <a:latin typeface="Tahoma" pitchFamily="34" charset="0"/>
                  </a:rPr>
                  <a:t>h-1</a:t>
                </a:r>
              </a:p>
            </p:txBody>
          </p:sp>
          <p:sp>
            <p:nvSpPr>
              <p:cNvPr id="53277" name="Line 29"/>
              <p:cNvSpPr>
                <a:spLocks noChangeShapeType="1"/>
              </p:cNvSpPr>
              <p:nvPr/>
            </p:nvSpPr>
            <p:spPr bwMode="auto">
              <a:xfrm flipV="1">
                <a:off x="624" y="2822"/>
                <a:ext cx="0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8" name="Line 30"/>
              <p:cNvSpPr>
                <a:spLocks noChangeShapeType="1"/>
              </p:cNvSpPr>
              <p:nvPr/>
            </p:nvSpPr>
            <p:spPr bwMode="auto">
              <a:xfrm>
                <a:off x="630" y="3209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3279" name="Group 31"/>
            <p:cNvGrpSpPr>
              <a:grpSpLocks/>
            </p:cNvGrpSpPr>
            <p:nvPr/>
          </p:nvGrpSpPr>
          <p:grpSpPr bwMode="auto">
            <a:xfrm>
              <a:off x="210" y="2818"/>
              <a:ext cx="408" cy="581"/>
              <a:chOff x="485" y="2818"/>
              <a:chExt cx="408" cy="581"/>
            </a:xfrm>
          </p:grpSpPr>
          <p:sp>
            <p:nvSpPr>
              <p:cNvPr id="53280" name="Line 32"/>
              <p:cNvSpPr>
                <a:spLocks noChangeShapeType="1"/>
              </p:cNvSpPr>
              <p:nvPr/>
            </p:nvSpPr>
            <p:spPr bwMode="auto">
              <a:xfrm>
                <a:off x="567" y="2818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81" name="Line 33"/>
              <p:cNvSpPr>
                <a:spLocks noChangeShapeType="1"/>
              </p:cNvSpPr>
              <p:nvPr/>
            </p:nvSpPr>
            <p:spPr bwMode="auto">
              <a:xfrm>
                <a:off x="567" y="3399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82" name="Text Box 34"/>
              <p:cNvSpPr txBox="1">
                <a:spLocks noChangeArrowheads="1"/>
              </p:cNvSpPr>
              <p:nvPr/>
            </p:nvSpPr>
            <p:spPr bwMode="auto">
              <a:xfrm>
                <a:off x="485" y="3015"/>
                <a:ext cx="40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kumimoji="0" lang="en-US" altLang="zh-CN" sz="1800" b="0">
                    <a:latin typeface="Tahoma" pitchFamily="34" charset="0"/>
                  </a:rPr>
                  <a:t>h-1</a:t>
                </a:r>
              </a:p>
            </p:txBody>
          </p:sp>
          <p:sp>
            <p:nvSpPr>
              <p:cNvPr id="53283" name="Line 35"/>
              <p:cNvSpPr>
                <a:spLocks noChangeShapeType="1"/>
              </p:cNvSpPr>
              <p:nvPr/>
            </p:nvSpPr>
            <p:spPr bwMode="auto">
              <a:xfrm flipV="1">
                <a:off x="624" y="2822"/>
                <a:ext cx="0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84" name="Line 36"/>
              <p:cNvSpPr>
                <a:spLocks noChangeShapeType="1"/>
              </p:cNvSpPr>
              <p:nvPr/>
            </p:nvSpPr>
            <p:spPr bwMode="auto">
              <a:xfrm>
                <a:off x="630" y="3209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53285" name="Group 37"/>
          <p:cNvGrpSpPr>
            <a:grpSpLocks/>
          </p:cNvGrpSpPr>
          <p:nvPr/>
        </p:nvGrpSpPr>
        <p:grpSpPr bwMode="auto">
          <a:xfrm>
            <a:off x="3260725" y="3373438"/>
            <a:ext cx="657225" cy="803275"/>
            <a:chOff x="1737" y="2307"/>
            <a:chExt cx="414" cy="506"/>
          </a:xfrm>
        </p:grpSpPr>
        <p:grpSp>
          <p:nvGrpSpPr>
            <p:cNvPr id="53286" name="Group 38"/>
            <p:cNvGrpSpPr>
              <a:grpSpLocks/>
            </p:cNvGrpSpPr>
            <p:nvPr/>
          </p:nvGrpSpPr>
          <p:grpSpPr bwMode="auto">
            <a:xfrm>
              <a:off x="1737" y="2307"/>
              <a:ext cx="408" cy="506"/>
              <a:chOff x="2018" y="2307"/>
              <a:chExt cx="408" cy="506"/>
            </a:xfrm>
          </p:grpSpPr>
          <p:sp>
            <p:nvSpPr>
              <p:cNvPr id="53287" name="Line 39"/>
              <p:cNvSpPr>
                <a:spLocks noChangeShapeType="1"/>
              </p:cNvSpPr>
              <p:nvPr/>
            </p:nvSpPr>
            <p:spPr bwMode="auto">
              <a:xfrm>
                <a:off x="2064" y="2307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88" name="Line 40"/>
              <p:cNvSpPr>
                <a:spLocks noChangeShapeType="1"/>
              </p:cNvSpPr>
              <p:nvPr/>
            </p:nvSpPr>
            <p:spPr bwMode="auto">
              <a:xfrm>
                <a:off x="2064" y="2809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89" name="Text Box 41"/>
              <p:cNvSpPr txBox="1">
                <a:spLocks noChangeArrowheads="1"/>
              </p:cNvSpPr>
              <p:nvPr/>
            </p:nvSpPr>
            <p:spPr bwMode="auto">
              <a:xfrm>
                <a:off x="2018" y="2438"/>
                <a:ext cx="40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kumimoji="0" lang="en-US" altLang="zh-CN" sz="1800" b="0">
                    <a:latin typeface="Tahoma" pitchFamily="34" charset="0"/>
                  </a:rPr>
                  <a:t>h-1</a:t>
                </a:r>
              </a:p>
            </p:txBody>
          </p:sp>
          <p:sp>
            <p:nvSpPr>
              <p:cNvPr id="53290" name="Line 42"/>
              <p:cNvSpPr>
                <a:spLocks noChangeShapeType="1"/>
              </p:cNvSpPr>
              <p:nvPr/>
            </p:nvSpPr>
            <p:spPr bwMode="auto">
              <a:xfrm flipV="1">
                <a:off x="2168" y="2323"/>
                <a:ext cx="0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91" name="Line 43"/>
              <p:cNvSpPr>
                <a:spLocks noChangeShapeType="1"/>
              </p:cNvSpPr>
              <p:nvPr/>
            </p:nvSpPr>
            <p:spPr bwMode="auto">
              <a:xfrm>
                <a:off x="2174" y="2632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3292" name="Group 44"/>
            <p:cNvGrpSpPr>
              <a:grpSpLocks/>
            </p:cNvGrpSpPr>
            <p:nvPr/>
          </p:nvGrpSpPr>
          <p:grpSpPr bwMode="auto">
            <a:xfrm>
              <a:off x="1743" y="2307"/>
              <a:ext cx="408" cy="506"/>
              <a:chOff x="2018" y="2307"/>
              <a:chExt cx="408" cy="506"/>
            </a:xfrm>
          </p:grpSpPr>
          <p:sp>
            <p:nvSpPr>
              <p:cNvPr id="53293" name="Line 45"/>
              <p:cNvSpPr>
                <a:spLocks noChangeShapeType="1"/>
              </p:cNvSpPr>
              <p:nvPr/>
            </p:nvSpPr>
            <p:spPr bwMode="auto">
              <a:xfrm>
                <a:off x="2064" y="2307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94" name="Line 46"/>
              <p:cNvSpPr>
                <a:spLocks noChangeShapeType="1"/>
              </p:cNvSpPr>
              <p:nvPr/>
            </p:nvSpPr>
            <p:spPr bwMode="auto">
              <a:xfrm>
                <a:off x="2064" y="2809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95" name="Text Box 47"/>
              <p:cNvSpPr txBox="1">
                <a:spLocks noChangeArrowheads="1"/>
              </p:cNvSpPr>
              <p:nvPr/>
            </p:nvSpPr>
            <p:spPr bwMode="auto">
              <a:xfrm>
                <a:off x="2018" y="2438"/>
                <a:ext cx="40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kumimoji="0" lang="en-US" altLang="zh-CN" sz="1800" b="0">
                    <a:latin typeface="Tahoma" pitchFamily="34" charset="0"/>
                  </a:rPr>
                  <a:t>h-1</a:t>
                </a:r>
              </a:p>
            </p:txBody>
          </p:sp>
          <p:sp>
            <p:nvSpPr>
              <p:cNvPr id="53296" name="Line 48"/>
              <p:cNvSpPr>
                <a:spLocks noChangeShapeType="1"/>
              </p:cNvSpPr>
              <p:nvPr/>
            </p:nvSpPr>
            <p:spPr bwMode="auto">
              <a:xfrm flipV="1">
                <a:off x="2168" y="2323"/>
                <a:ext cx="0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97" name="Line 49"/>
              <p:cNvSpPr>
                <a:spLocks noChangeShapeType="1"/>
              </p:cNvSpPr>
              <p:nvPr/>
            </p:nvSpPr>
            <p:spPr bwMode="auto">
              <a:xfrm>
                <a:off x="2174" y="2632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53347" name="Line 99"/>
          <p:cNvSpPr>
            <a:spLocks noChangeShapeType="1"/>
          </p:cNvSpPr>
          <p:nvPr/>
        </p:nvSpPr>
        <p:spPr bwMode="auto">
          <a:xfrm>
            <a:off x="4494213" y="2305050"/>
            <a:ext cx="0" cy="443706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349" name="Text Box 101"/>
          <p:cNvSpPr txBox="1">
            <a:spLocks noChangeArrowheads="1"/>
          </p:cNvSpPr>
          <p:nvPr/>
        </p:nvSpPr>
        <p:spPr bwMode="auto">
          <a:xfrm>
            <a:off x="828675" y="5372100"/>
            <a:ext cx="287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zh-CN" altLang="en-US">
                <a:latin typeface="Tahoma" pitchFamily="34" charset="0"/>
              </a:rPr>
              <a:t>平衡二叉查找树</a:t>
            </a:r>
          </a:p>
        </p:txBody>
      </p:sp>
      <p:sp>
        <p:nvSpPr>
          <p:cNvPr id="53350" name="Text Box 102"/>
          <p:cNvSpPr txBox="1">
            <a:spLocks noChangeArrowheads="1"/>
          </p:cNvSpPr>
          <p:nvPr/>
        </p:nvSpPr>
        <p:spPr bwMode="auto">
          <a:xfrm>
            <a:off x="5148263" y="5507038"/>
            <a:ext cx="287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zh-CN" altLang="en-US">
                <a:latin typeface="Tahoma" pitchFamily="34" charset="0"/>
              </a:rPr>
              <a:t>插入</a:t>
            </a:r>
            <a:r>
              <a:rPr kumimoji="0" lang="en-US" altLang="zh-CN">
                <a:latin typeface="Tahoma" pitchFamily="34" charset="0"/>
              </a:rPr>
              <a:t>x</a:t>
            </a:r>
            <a:r>
              <a:rPr kumimoji="0" lang="zh-CN" altLang="en-US">
                <a:latin typeface="Tahoma" pitchFamily="34" charset="0"/>
              </a:rPr>
              <a:t>后不再平衡</a:t>
            </a:r>
          </a:p>
        </p:txBody>
      </p:sp>
      <p:sp>
        <p:nvSpPr>
          <p:cNvPr id="53351" name="Text Box 103"/>
          <p:cNvSpPr txBox="1">
            <a:spLocks noChangeArrowheads="1"/>
          </p:cNvSpPr>
          <p:nvPr/>
        </p:nvSpPr>
        <p:spPr bwMode="auto">
          <a:xfrm>
            <a:off x="1765300" y="2635250"/>
            <a:ext cx="503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latin typeface="Tahoma" pitchFamily="34" charset="0"/>
              </a:rPr>
              <a:t>1</a:t>
            </a:r>
          </a:p>
        </p:txBody>
      </p:sp>
      <p:sp>
        <p:nvSpPr>
          <p:cNvPr id="53299" name="Line 51"/>
          <p:cNvSpPr>
            <a:spLocks noChangeShapeType="1"/>
          </p:cNvSpPr>
          <p:nvPr/>
        </p:nvSpPr>
        <p:spPr bwMode="auto">
          <a:xfrm flipH="1">
            <a:off x="5781675" y="2963863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300" name="Line 52"/>
          <p:cNvSpPr>
            <a:spLocks noChangeShapeType="1"/>
          </p:cNvSpPr>
          <p:nvPr/>
        </p:nvSpPr>
        <p:spPr bwMode="auto">
          <a:xfrm>
            <a:off x="6249988" y="2949575"/>
            <a:ext cx="700087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301" name="Oval 53"/>
          <p:cNvSpPr>
            <a:spLocks noChangeArrowheads="1"/>
          </p:cNvSpPr>
          <p:nvPr/>
        </p:nvSpPr>
        <p:spPr bwMode="auto">
          <a:xfrm>
            <a:off x="5975350" y="2601913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3302" name="Oval 54"/>
          <p:cNvSpPr>
            <a:spLocks noChangeArrowheads="1"/>
          </p:cNvSpPr>
          <p:nvPr/>
        </p:nvSpPr>
        <p:spPr bwMode="auto">
          <a:xfrm>
            <a:off x="5641975" y="3311525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3303" name="Line 55"/>
          <p:cNvSpPr>
            <a:spLocks noChangeShapeType="1"/>
          </p:cNvSpPr>
          <p:nvPr/>
        </p:nvSpPr>
        <p:spPr bwMode="auto">
          <a:xfrm flipH="1">
            <a:off x="5432425" y="3681413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304" name="Line 56"/>
          <p:cNvSpPr>
            <a:spLocks noChangeShapeType="1"/>
          </p:cNvSpPr>
          <p:nvPr/>
        </p:nvSpPr>
        <p:spPr bwMode="auto">
          <a:xfrm>
            <a:off x="5900738" y="3667125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305" name="Rectangle 57"/>
          <p:cNvSpPr>
            <a:spLocks noChangeArrowheads="1"/>
          </p:cNvSpPr>
          <p:nvPr/>
        </p:nvSpPr>
        <p:spPr bwMode="auto">
          <a:xfrm>
            <a:off x="5211763" y="4065588"/>
            <a:ext cx="441325" cy="93503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3306" name="Rectangle 58"/>
          <p:cNvSpPr>
            <a:spLocks noChangeArrowheads="1"/>
          </p:cNvSpPr>
          <p:nvPr/>
        </p:nvSpPr>
        <p:spPr bwMode="auto">
          <a:xfrm>
            <a:off x="6075363" y="4065588"/>
            <a:ext cx="441325" cy="935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53307" name="Rectangle 59"/>
          <p:cNvSpPr>
            <a:spLocks noChangeArrowheads="1"/>
          </p:cNvSpPr>
          <p:nvPr/>
        </p:nvSpPr>
        <p:spPr bwMode="auto">
          <a:xfrm>
            <a:off x="6705600" y="3257550"/>
            <a:ext cx="460375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AR</a:t>
            </a:r>
          </a:p>
        </p:txBody>
      </p:sp>
      <p:grpSp>
        <p:nvGrpSpPr>
          <p:cNvPr id="53308" name="Group 60"/>
          <p:cNvGrpSpPr>
            <a:grpSpLocks/>
          </p:cNvGrpSpPr>
          <p:nvPr/>
        </p:nvGrpSpPr>
        <p:grpSpPr bwMode="auto">
          <a:xfrm>
            <a:off x="4716463" y="4078288"/>
            <a:ext cx="504825" cy="1260475"/>
            <a:chOff x="1973" y="2727"/>
            <a:chExt cx="318" cy="794"/>
          </a:xfrm>
        </p:grpSpPr>
        <p:sp>
          <p:nvSpPr>
            <p:cNvPr id="53309" name="Line 61"/>
            <p:cNvSpPr>
              <a:spLocks noChangeShapeType="1"/>
            </p:cNvSpPr>
            <p:nvPr/>
          </p:nvSpPr>
          <p:spPr bwMode="auto">
            <a:xfrm>
              <a:off x="2019" y="2727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10" name="Line 62"/>
            <p:cNvSpPr>
              <a:spLocks noChangeShapeType="1"/>
            </p:cNvSpPr>
            <p:nvPr/>
          </p:nvSpPr>
          <p:spPr bwMode="auto">
            <a:xfrm>
              <a:off x="2019" y="3521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11" name="Text Box 63"/>
            <p:cNvSpPr txBox="1">
              <a:spLocks noChangeArrowheads="1"/>
            </p:cNvSpPr>
            <p:nvPr/>
          </p:nvSpPr>
          <p:spPr bwMode="auto">
            <a:xfrm>
              <a:off x="1973" y="3018"/>
              <a:ext cx="2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latin typeface="Tahoma" pitchFamily="34" charset="0"/>
                </a:rPr>
                <a:t>h</a:t>
              </a:r>
            </a:p>
          </p:txBody>
        </p:sp>
        <p:sp>
          <p:nvSpPr>
            <p:cNvPr id="53312" name="Line 64"/>
            <p:cNvSpPr>
              <a:spLocks noChangeShapeType="1"/>
            </p:cNvSpPr>
            <p:nvPr/>
          </p:nvSpPr>
          <p:spPr bwMode="auto">
            <a:xfrm flipV="1">
              <a:off x="2076" y="2731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13" name="Line 65"/>
            <p:cNvSpPr>
              <a:spLocks noChangeShapeType="1"/>
            </p:cNvSpPr>
            <p:nvPr/>
          </p:nvSpPr>
          <p:spPr bwMode="auto">
            <a:xfrm>
              <a:off x="2082" y="3331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3314" name="Group 66"/>
          <p:cNvGrpSpPr>
            <a:grpSpLocks/>
          </p:cNvGrpSpPr>
          <p:nvPr/>
        </p:nvGrpSpPr>
        <p:grpSpPr bwMode="auto">
          <a:xfrm>
            <a:off x="7092950" y="3267075"/>
            <a:ext cx="647700" cy="803275"/>
            <a:chOff x="2018" y="2307"/>
            <a:chExt cx="408" cy="506"/>
          </a:xfrm>
        </p:grpSpPr>
        <p:sp>
          <p:nvSpPr>
            <p:cNvPr id="53315" name="Line 67"/>
            <p:cNvSpPr>
              <a:spLocks noChangeShapeType="1"/>
            </p:cNvSpPr>
            <p:nvPr/>
          </p:nvSpPr>
          <p:spPr bwMode="auto">
            <a:xfrm>
              <a:off x="2064" y="2307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16" name="Line 68"/>
            <p:cNvSpPr>
              <a:spLocks noChangeShapeType="1"/>
            </p:cNvSpPr>
            <p:nvPr/>
          </p:nvSpPr>
          <p:spPr bwMode="auto">
            <a:xfrm>
              <a:off x="2064" y="2809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17" name="Text Box 69"/>
            <p:cNvSpPr txBox="1">
              <a:spLocks noChangeArrowheads="1"/>
            </p:cNvSpPr>
            <p:nvPr/>
          </p:nvSpPr>
          <p:spPr bwMode="auto">
            <a:xfrm>
              <a:off x="2018" y="2438"/>
              <a:ext cx="4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3318" name="Line 70"/>
            <p:cNvSpPr>
              <a:spLocks noChangeShapeType="1"/>
            </p:cNvSpPr>
            <p:nvPr/>
          </p:nvSpPr>
          <p:spPr bwMode="auto">
            <a:xfrm flipV="1">
              <a:off x="2168" y="2323"/>
              <a:ext cx="0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19" name="Line 71"/>
            <p:cNvSpPr>
              <a:spLocks noChangeShapeType="1"/>
            </p:cNvSpPr>
            <p:nvPr/>
          </p:nvSpPr>
          <p:spPr bwMode="auto">
            <a:xfrm>
              <a:off x="2174" y="2632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3320" name="Rectangle 72"/>
          <p:cNvSpPr>
            <a:spLocks noChangeArrowheads="1"/>
          </p:cNvSpPr>
          <p:nvPr/>
        </p:nvSpPr>
        <p:spPr bwMode="auto">
          <a:xfrm>
            <a:off x="5213350" y="5003800"/>
            <a:ext cx="441325" cy="360363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  <a:latin typeface="Tahoma" pitchFamily="34" charset="0"/>
              </a:rPr>
              <a:t>X</a:t>
            </a:r>
          </a:p>
        </p:txBody>
      </p:sp>
      <p:sp>
        <p:nvSpPr>
          <p:cNvPr id="53352" name="Text Box 104"/>
          <p:cNvSpPr txBox="1">
            <a:spLocks noChangeArrowheads="1"/>
          </p:cNvSpPr>
          <p:nvPr/>
        </p:nvSpPr>
        <p:spPr bwMode="auto">
          <a:xfrm>
            <a:off x="5567363" y="2592388"/>
            <a:ext cx="503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latin typeface="Tahoma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847468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35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900113" y="115888"/>
            <a:ext cx="74739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>
                <a:latin typeface="Times New Roman" pitchFamily="18" charset="0"/>
                <a:ea typeface="隶书" pitchFamily="49" charset="-122"/>
              </a:rPr>
              <a:t>平衡二叉树的构造</a:t>
            </a:r>
          </a:p>
        </p:txBody>
      </p:sp>
      <p:sp>
        <p:nvSpPr>
          <p:cNvPr id="51228" name="Text Box 28"/>
          <p:cNvSpPr txBox="1">
            <a:spLocks noChangeArrowheads="1"/>
          </p:cNvSpPr>
          <p:nvPr/>
        </p:nvSpPr>
        <p:spPr bwMode="auto">
          <a:xfrm>
            <a:off x="755650" y="871679"/>
            <a:ext cx="685482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kumimoji="0" lang="en-US" altLang="zh-CN" sz="2000" b="1" dirty="0">
                <a:solidFill>
                  <a:srgbClr val="993300"/>
                </a:solidFill>
                <a:latin typeface="宋体" charset="-122"/>
              </a:rPr>
              <a:t>LL</a:t>
            </a:r>
            <a:r>
              <a:rPr kumimoji="0" lang="zh-CN" altLang="en-US" sz="2000" b="1" dirty="0">
                <a:solidFill>
                  <a:srgbClr val="993300"/>
                </a:solidFill>
                <a:latin typeface="宋体" charset="-122"/>
              </a:rPr>
              <a:t>型调整过程：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kumimoji="0" lang="zh-CN" altLang="en-US" sz="2000" dirty="0">
                <a:latin typeface="宋体" charset="-122"/>
              </a:rPr>
              <a:t>① 将</a:t>
            </a:r>
            <a:r>
              <a:rPr kumimoji="0" lang="en-US" altLang="zh-CN" sz="2000" dirty="0">
                <a:latin typeface="宋体" charset="-122"/>
              </a:rPr>
              <a:t>BA</a:t>
            </a:r>
            <a:r>
              <a:rPr kumimoji="0" lang="zh-CN" altLang="en-US" sz="2000" dirty="0">
                <a:latin typeface="宋体" charset="-122"/>
              </a:rPr>
              <a:t>向右旋转</a:t>
            </a:r>
            <a:r>
              <a:rPr kumimoji="0" lang="en-US" altLang="zh-CN" sz="2000" dirty="0">
                <a:latin typeface="宋体" charset="-122"/>
              </a:rPr>
              <a:t>90</a:t>
            </a:r>
            <a:r>
              <a:rPr kumimoji="0" lang="zh-CN" altLang="en-US" sz="2000" dirty="0">
                <a:latin typeface="宋体" charset="-122"/>
              </a:rPr>
              <a:t>度，把</a:t>
            </a:r>
            <a:r>
              <a:rPr kumimoji="0" lang="en-US" altLang="zh-CN" sz="2000" dirty="0">
                <a:latin typeface="宋体" charset="-122"/>
              </a:rPr>
              <a:t>B</a:t>
            </a:r>
            <a:r>
              <a:rPr kumimoji="0" lang="zh-CN" altLang="en-US" sz="2000" dirty="0">
                <a:latin typeface="宋体" charset="-122"/>
              </a:rPr>
              <a:t>的右孩子变为</a:t>
            </a:r>
            <a:r>
              <a:rPr kumimoji="0" lang="en-US" altLang="zh-CN" sz="2000" dirty="0">
                <a:latin typeface="宋体" charset="-122"/>
              </a:rPr>
              <a:t>A</a:t>
            </a:r>
            <a:r>
              <a:rPr kumimoji="0" lang="zh-CN" altLang="en-US" sz="2000" dirty="0">
                <a:latin typeface="宋体" charset="-122"/>
              </a:rPr>
              <a:t>的左孩子；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kumimoji="0" lang="zh-CN" altLang="en-US" sz="2000" dirty="0">
                <a:latin typeface="宋体" charset="-122"/>
              </a:rPr>
              <a:t>② </a:t>
            </a:r>
            <a:r>
              <a:rPr kumimoji="0" lang="en-US" altLang="zh-CN" sz="2000" dirty="0">
                <a:latin typeface="宋体" charset="-122"/>
              </a:rPr>
              <a:t>A</a:t>
            </a:r>
            <a:r>
              <a:rPr kumimoji="0" lang="zh-CN" altLang="en-US" sz="2000" dirty="0">
                <a:latin typeface="宋体" charset="-122"/>
              </a:rPr>
              <a:t>变为</a:t>
            </a:r>
            <a:r>
              <a:rPr kumimoji="0" lang="en-US" altLang="zh-CN" sz="2000" dirty="0">
                <a:latin typeface="宋体" charset="-122"/>
              </a:rPr>
              <a:t>B</a:t>
            </a:r>
            <a:r>
              <a:rPr kumimoji="0" lang="zh-CN" altLang="en-US" sz="2000" dirty="0">
                <a:latin typeface="宋体" charset="-122"/>
              </a:rPr>
              <a:t>的右孩子，</a:t>
            </a:r>
            <a:r>
              <a:rPr kumimoji="0" lang="en-US" altLang="zh-CN" sz="2000" dirty="0">
                <a:latin typeface="宋体" charset="-122"/>
              </a:rPr>
              <a:t>B</a:t>
            </a:r>
            <a:r>
              <a:rPr kumimoji="0" lang="zh-CN" altLang="en-US" sz="2000" dirty="0">
                <a:latin typeface="宋体" charset="-122"/>
              </a:rPr>
              <a:t>带替</a:t>
            </a:r>
            <a:r>
              <a:rPr kumimoji="0" lang="en-US" altLang="zh-CN" sz="2000" dirty="0">
                <a:latin typeface="宋体" charset="-122"/>
              </a:rPr>
              <a:t>A</a:t>
            </a:r>
            <a:r>
              <a:rPr kumimoji="0" lang="zh-CN" altLang="en-US" sz="2000" dirty="0">
                <a:latin typeface="宋体" charset="-122"/>
              </a:rPr>
              <a:t>的位置。</a:t>
            </a:r>
          </a:p>
        </p:txBody>
      </p:sp>
      <p:sp>
        <p:nvSpPr>
          <p:cNvPr id="51330" name="Line 130"/>
          <p:cNvSpPr>
            <a:spLocks noChangeShapeType="1"/>
          </p:cNvSpPr>
          <p:nvPr/>
        </p:nvSpPr>
        <p:spPr bwMode="auto">
          <a:xfrm>
            <a:off x="4500563" y="2492921"/>
            <a:ext cx="0" cy="414759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4" name="Line 74"/>
          <p:cNvSpPr>
            <a:spLocks noChangeShapeType="1"/>
          </p:cNvSpPr>
          <p:nvPr/>
        </p:nvSpPr>
        <p:spPr bwMode="auto">
          <a:xfrm flipH="1">
            <a:off x="2108200" y="3116932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5" name="Line 75"/>
          <p:cNvSpPr>
            <a:spLocks noChangeShapeType="1"/>
          </p:cNvSpPr>
          <p:nvPr/>
        </p:nvSpPr>
        <p:spPr bwMode="auto">
          <a:xfrm>
            <a:off x="2576513" y="3102645"/>
            <a:ext cx="700087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6" name="Oval 76"/>
          <p:cNvSpPr>
            <a:spLocks noChangeArrowheads="1"/>
          </p:cNvSpPr>
          <p:nvPr/>
        </p:nvSpPr>
        <p:spPr bwMode="auto">
          <a:xfrm>
            <a:off x="2301875" y="2754982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1277" name="Oval 77"/>
          <p:cNvSpPr>
            <a:spLocks noChangeArrowheads="1"/>
          </p:cNvSpPr>
          <p:nvPr/>
        </p:nvSpPr>
        <p:spPr bwMode="auto">
          <a:xfrm>
            <a:off x="1968500" y="3464595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1278" name="Line 78"/>
          <p:cNvSpPr>
            <a:spLocks noChangeShapeType="1"/>
          </p:cNvSpPr>
          <p:nvPr/>
        </p:nvSpPr>
        <p:spPr bwMode="auto">
          <a:xfrm flipH="1">
            <a:off x="1758950" y="3834482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9" name="Line 79"/>
          <p:cNvSpPr>
            <a:spLocks noChangeShapeType="1"/>
          </p:cNvSpPr>
          <p:nvPr/>
        </p:nvSpPr>
        <p:spPr bwMode="auto">
          <a:xfrm>
            <a:off x="2227263" y="3820195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80" name="Rectangle 80"/>
          <p:cNvSpPr>
            <a:spLocks noChangeArrowheads="1"/>
          </p:cNvSpPr>
          <p:nvPr/>
        </p:nvSpPr>
        <p:spPr bwMode="auto">
          <a:xfrm>
            <a:off x="1538288" y="4218657"/>
            <a:ext cx="441325" cy="9350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1281" name="Rectangle 81"/>
          <p:cNvSpPr>
            <a:spLocks noChangeArrowheads="1"/>
          </p:cNvSpPr>
          <p:nvPr/>
        </p:nvSpPr>
        <p:spPr bwMode="auto">
          <a:xfrm>
            <a:off x="2401888" y="4218657"/>
            <a:ext cx="441325" cy="9350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51282" name="Rectangle 82"/>
          <p:cNvSpPr>
            <a:spLocks noChangeArrowheads="1"/>
          </p:cNvSpPr>
          <p:nvPr/>
        </p:nvSpPr>
        <p:spPr bwMode="auto">
          <a:xfrm>
            <a:off x="3032125" y="3410620"/>
            <a:ext cx="460375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AR</a:t>
            </a:r>
          </a:p>
        </p:txBody>
      </p:sp>
      <p:grpSp>
        <p:nvGrpSpPr>
          <p:cNvPr id="51324" name="Group 124"/>
          <p:cNvGrpSpPr>
            <a:grpSpLocks/>
          </p:cNvGrpSpPr>
          <p:nvPr/>
        </p:nvGrpSpPr>
        <p:grpSpPr bwMode="auto">
          <a:xfrm>
            <a:off x="1042988" y="4231357"/>
            <a:ext cx="504825" cy="1260475"/>
            <a:chOff x="1973" y="2727"/>
            <a:chExt cx="318" cy="794"/>
          </a:xfrm>
        </p:grpSpPr>
        <p:sp>
          <p:nvSpPr>
            <p:cNvPr id="51284" name="Line 84"/>
            <p:cNvSpPr>
              <a:spLocks noChangeShapeType="1"/>
            </p:cNvSpPr>
            <p:nvPr/>
          </p:nvSpPr>
          <p:spPr bwMode="auto">
            <a:xfrm>
              <a:off x="2019" y="2727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5" name="Line 85"/>
            <p:cNvSpPr>
              <a:spLocks noChangeShapeType="1"/>
            </p:cNvSpPr>
            <p:nvPr/>
          </p:nvSpPr>
          <p:spPr bwMode="auto">
            <a:xfrm>
              <a:off x="2019" y="3521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6" name="Text Box 86"/>
            <p:cNvSpPr txBox="1">
              <a:spLocks noChangeArrowheads="1"/>
            </p:cNvSpPr>
            <p:nvPr/>
          </p:nvSpPr>
          <p:spPr bwMode="auto">
            <a:xfrm>
              <a:off x="1973" y="3018"/>
              <a:ext cx="2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latin typeface="Tahoma" pitchFamily="34" charset="0"/>
                </a:rPr>
                <a:t>h</a:t>
              </a:r>
            </a:p>
          </p:txBody>
        </p:sp>
        <p:sp>
          <p:nvSpPr>
            <p:cNvPr id="51287" name="Line 87"/>
            <p:cNvSpPr>
              <a:spLocks noChangeShapeType="1"/>
            </p:cNvSpPr>
            <p:nvPr/>
          </p:nvSpPr>
          <p:spPr bwMode="auto">
            <a:xfrm flipV="1">
              <a:off x="2076" y="2731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8" name="Line 88"/>
            <p:cNvSpPr>
              <a:spLocks noChangeShapeType="1"/>
            </p:cNvSpPr>
            <p:nvPr/>
          </p:nvSpPr>
          <p:spPr bwMode="auto">
            <a:xfrm>
              <a:off x="2082" y="3331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289" name="Group 89"/>
          <p:cNvGrpSpPr>
            <a:grpSpLocks/>
          </p:cNvGrpSpPr>
          <p:nvPr/>
        </p:nvGrpSpPr>
        <p:grpSpPr bwMode="auto">
          <a:xfrm>
            <a:off x="3535363" y="3385220"/>
            <a:ext cx="647700" cy="803275"/>
            <a:chOff x="2018" y="2307"/>
            <a:chExt cx="408" cy="506"/>
          </a:xfrm>
        </p:grpSpPr>
        <p:sp>
          <p:nvSpPr>
            <p:cNvPr id="51290" name="Line 90"/>
            <p:cNvSpPr>
              <a:spLocks noChangeShapeType="1"/>
            </p:cNvSpPr>
            <p:nvPr/>
          </p:nvSpPr>
          <p:spPr bwMode="auto">
            <a:xfrm>
              <a:off x="2064" y="2307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1" name="Line 91"/>
            <p:cNvSpPr>
              <a:spLocks noChangeShapeType="1"/>
            </p:cNvSpPr>
            <p:nvPr/>
          </p:nvSpPr>
          <p:spPr bwMode="auto">
            <a:xfrm>
              <a:off x="2064" y="2809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2" name="Text Box 92"/>
            <p:cNvSpPr txBox="1">
              <a:spLocks noChangeArrowheads="1"/>
            </p:cNvSpPr>
            <p:nvPr/>
          </p:nvSpPr>
          <p:spPr bwMode="auto">
            <a:xfrm>
              <a:off x="2018" y="2438"/>
              <a:ext cx="4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1293" name="Line 93"/>
            <p:cNvSpPr>
              <a:spLocks noChangeShapeType="1"/>
            </p:cNvSpPr>
            <p:nvPr/>
          </p:nvSpPr>
          <p:spPr bwMode="auto">
            <a:xfrm flipV="1">
              <a:off x="2168" y="2323"/>
              <a:ext cx="0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4" name="Line 94"/>
            <p:cNvSpPr>
              <a:spLocks noChangeShapeType="1"/>
            </p:cNvSpPr>
            <p:nvPr/>
          </p:nvSpPr>
          <p:spPr bwMode="auto">
            <a:xfrm>
              <a:off x="2174" y="2632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295" name="Rectangle 95"/>
          <p:cNvSpPr>
            <a:spLocks noChangeArrowheads="1"/>
          </p:cNvSpPr>
          <p:nvPr/>
        </p:nvSpPr>
        <p:spPr bwMode="auto">
          <a:xfrm>
            <a:off x="1539875" y="5156870"/>
            <a:ext cx="441325" cy="360362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  <a:latin typeface="Tahoma" pitchFamily="34" charset="0"/>
              </a:rPr>
              <a:t>X</a:t>
            </a:r>
          </a:p>
        </p:txBody>
      </p:sp>
      <p:sp>
        <p:nvSpPr>
          <p:cNvPr id="51343" name="Text Box 143"/>
          <p:cNvSpPr txBox="1">
            <a:spLocks noChangeArrowheads="1"/>
          </p:cNvSpPr>
          <p:nvPr/>
        </p:nvSpPr>
        <p:spPr bwMode="auto">
          <a:xfrm>
            <a:off x="1966913" y="2734345"/>
            <a:ext cx="503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latin typeface="Tahoma" pitchFamily="34" charset="0"/>
              </a:rPr>
              <a:t>2</a:t>
            </a:r>
          </a:p>
        </p:txBody>
      </p:sp>
      <p:sp>
        <p:nvSpPr>
          <p:cNvPr id="51348" name="Line 148"/>
          <p:cNvSpPr>
            <a:spLocks noChangeShapeType="1"/>
          </p:cNvSpPr>
          <p:nvPr/>
        </p:nvSpPr>
        <p:spPr bwMode="auto">
          <a:xfrm flipH="1">
            <a:off x="6588125" y="3932783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49" name="Line 149"/>
          <p:cNvSpPr>
            <a:spLocks noChangeShapeType="1"/>
          </p:cNvSpPr>
          <p:nvPr/>
        </p:nvSpPr>
        <p:spPr bwMode="auto">
          <a:xfrm>
            <a:off x="7235825" y="3932783"/>
            <a:ext cx="360363" cy="4318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50" name="Oval 150"/>
          <p:cNvSpPr>
            <a:spLocks noChangeArrowheads="1"/>
          </p:cNvSpPr>
          <p:nvPr/>
        </p:nvSpPr>
        <p:spPr bwMode="auto">
          <a:xfrm>
            <a:off x="6877050" y="357242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1351" name="Oval 151"/>
          <p:cNvSpPr>
            <a:spLocks noChangeArrowheads="1"/>
          </p:cNvSpPr>
          <p:nvPr/>
        </p:nvSpPr>
        <p:spPr bwMode="auto">
          <a:xfrm>
            <a:off x="6300788" y="2780258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1352" name="Line 152"/>
          <p:cNvSpPr>
            <a:spLocks noChangeShapeType="1"/>
          </p:cNvSpPr>
          <p:nvPr/>
        </p:nvSpPr>
        <p:spPr bwMode="auto">
          <a:xfrm flipH="1">
            <a:off x="5719763" y="3069183"/>
            <a:ext cx="652462" cy="64135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53" name="Line 153"/>
          <p:cNvSpPr>
            <a:spLocks noChangeShapeType="1"/>
          </p:cNvSpPr>
          <p:nvPr/>
        </p:nvSpPr>
        <p:spPr bwMode="auto">
          <a:xfrm>
            <a:off x="6588125" y="3069183"/>
            <a:ext cx="431800" cy="50323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54" name="Rectangle 154"/>
          <p:cNvSpPr>
            <a:spLocks noChangeArrowheads="1"/>
          </p:cNvSpPr>
          <p:nvPr/>
        </p:nvSpPr>
        <p:spPr bwMode="auto">
          <a:xfrm>
            <a:off x="5499100" y="3713708"/>
            <a:ext cx="441325" cy="9350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1355" name="Rectangle 155"/>
          <p:cNvSpPr>
            <a:spLocks noChangeArrowheads="1"/>
          </p:cNvSpPr>
          <p:nvPr/>
        </p:nvSpPr>
        <p:spPr bwMode="auto">
          <a:xfrm>
            <a:off x="6362700" y="4337596"/>
            <a:ext cx="441325" cy="935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51356" name="Rectangle 156"/>
          <p:cNvSpPr>
            <a:spLocks noChangeArrowheads="1"/>
          </p:cNvSpPr>
          <p:nvPr/>
        </p:nvSpPr>
        <p:spPr bwMode="auto">
          <a:xfrm>
            <a:off x="7380288" y="4364583"/>
            <a:ext cx="460375" cy="936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AR</a:t>
            </a:r>
          </a:p>
        </p:txBody>
      </p:sp>
      <p:grpSp>
        <p:nvGrpSpPr>
          <p:cNvPr id="51357" name="Group 157"/>
          <p:cNvGrpSpPr>
            <a:grpSpLocks/>
          </p:cNvGrpSpPr>
          <p:nvPr/>
        </p:nvGrpSpPr>
        <p:grpSpPr bwMode="auto">
          <a:xfrm>
            <a:off x="5003800" y="3726408"/>
            <a:ext cx="504825" cy="1260475"/>
            <a:chOff x="1973" y="2727"/>
            <a:chExt cx="318" cy="794"/>
          </a:xfrm>
        </p:grpSpPr>
        <p:sp>
          <p:nvSpPr>
            <p:cNvPr id="51358" name="Line 158"/>
            <p:cNvSpPr>
              <a:spLocks noChangeShapeType="1"/>
            </p:cNvSpPr>
            <p:nvPr/>
          </p:nvSpPr>
          <p:spPr bwMode="auto">
            <a:xfrm>
              <a:off x="2019" y="2727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59" name="Line 159"/>
            <p:cNvSpPr>
              <a:spLocks noChangeShapeType="1"/>
            </p:cNvSpPr>
            <p:nvPr/>
          </p:nvSpPr>
          <p:spPr bwMode="auto">
            <a:xfrm>
              <a:off x="2019" y="3521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60" name="Text Box 160"/>
            <p:cNvSpPr txBox="1">
              <a:spLocks noChangeArrowheads="1"/>
            </p:cNvSpPr>
            <p:nvPr/>
          </p:nvSpPr>
          <p:spPr bwMode="auto">
            <a:xfrm>
              <a:off x="1973" y="3018"/>
              <a:ext cx="2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>
                  <a:latin typeface="Tahoma" pitchFamily="34" charset="0"/>
                </a:rPr>
                <a:t>h</a:t>
              </a:r>
            </a:p>
          </p:txBody>
        </p:sp>
        <p:sp>
          <p:nvSpPr>
            <p:cNvPr id="51361" name="Line 161"/>
            <p:cNvSpPr>
              <a:spLocks noChangeShapeType="1"/>
            </p:cNvSpPr>
            <p:nvPr/>
          </p:nvSpPr>
          <p:spPr bwMode="auto">
            <a:xfrm flipV="1">
              <a:off x="2076" y="2731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62" name="Line 162"/>
            <p:cNvSpPr>
              <a:spLocks noChangeShapeType="1"/>
            </p:cNvSpPr>
            <p:nvPr/>
          </p:nvSpPr>
          <p:spPr bwMode="auto">
            <a:xfrm>
              <a:off x="2082" y="3331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364" name="Line 164"/>
          <p:cNvSpPr>
            <a:spLocks noChangeShapeType="1"/>
          </p:cNvSpPr>
          <p:nvPr/>
        </p:nvSpPr>
        <p:spPr bwMode="auto">
          <a:xfrm>
            <a:off x="7885113" y="436458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65" name="Line 165"/>
          <p:cNvSpPr>
            <a:spLocks noChangeShapeType="1"/>
          </p:cNvSpPr>
          <p:nvPr/>
        </p:nvSpPr>
        <p:spPr bwMode="auto">
          <a:xfrm>
            <a:off x="7885113" y="530120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66" name="Text Box 166"/>
          <p:cNvSpPr txBox="1">
            <a:spLocks noChangeArrowheads="1"/>
          </p:cNvSpPr>
          <p:nvPr/>
        </p:nvSpPr>
        <p:spPr bwMode="auto">
          <a:xfrm>
            <a:off x="7812088" y="4572546"/>
            <a:ext cx="647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51367" name="Line 167"/>
          <p:cNvSpPr>
            <a:spLocks noChangeShapeType="1"/>
          </p:cNvSpPr>
          <p:nvPr/>
        </p:nvSpPr>
        <p:spPr bwMode="auto">
          <a:xfrm flipV="1">
            <a:off x="8050213" y="4389983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69" name="Rectangle 169"/>
          <p:cNvSpPr>
            <a:spLocks noChangeArrowheads="1"/>
          </p:cNvSpPr>
          <p:nvPr/>
        </p:nvSpPr>
        <p:spPr bwMode="auto">
          <a:xfrm>
            <a:off x="5500688" y="4651921"/>
            <a:ext cx="441325" cy="360362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  <a:latin typeface="Tahoma" pitchFamily="34" charset="0"/>
              </a:rPr>
              <a:t>X</a:t>
            </a:r>
          </a:p>
        </p:txBody>
      </p:sp>
      <p:sp>
        <p:nvSpPr>
          <p:cNvPr id="51370" name="Text Box 170"/>
          <p:cNvSpPr txBox="1">
            <a:spLocks noChangeArrowheads="1"/>
          </p:cNvSpPr>
          <p:nvPr/>
        </p:nvSpPr>
        <p:spPr bwMode="auto">
          <a:xfrm>
            <a:off x="5940425" y="2492921"/>
            <a:ext cx="503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latin typeface="Tahoma" pitchFamily="34" charset="0"/>
              </a:rPr>
              <a:t>0</a:t>
            </a:r>
          </a:p>
        </p:txBody>
      </p:sp>
      <p:sp>
        <p:nvSpPr>
          <p:cNvPr id="51371" name="Line 171"/>
          <p:cNvSpPr>
            <a:spLocks noChangeShapeType="1"/>
          </p:cNvSpPr>
          <p:nvPr/>
        </p:nvSpPr>
        <p:spPr bwMode="auto">
          <a:xfrm>
            <a:off x="8027988" y="486940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512373"/>
      </p:ext>
    </p:extLst>
  </p:cSld>
  <p:clrMapOvr>
    <a:masterClrMapping/>
  </p:clrMapOvr>
  <p:transition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32658"/>
            <a:ext cx="3275062" cy="30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323528" y="188640"/>
            <a:ext cx="7804150" cy="60071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算法实现如下：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-US" altLang="zh-CN" dirty="0"/>
              <a:t>b = </a:t>
            </a:r>
            <a:r>
              <a:rPr lang="en-US" altLang="zh-CN" dirty="0" err="1"/>
              <a:t>a.left</a:t>
            </a:r>
            <a:r>
              <a:rPr lang="en-US" altLang="zh-CN" dirty="0"/>
              <a:t>;      {</a:t>
            </a:r>
            <a:r>
              <a:rPr lang="zh-CN" altLang="en-US" dirty="0"/>
              <a:t>令</a:t>
            </a:r>
            <a:r>
              <a:rPr lang="en-US" altLang="zh-CN" dirty="0"/>
              <a:t>b</a:t>
            </a:r>
            <a:r>
              <a:rPr lang="zh-CN" altLang="en-US" dirty="0"/>
              <a:t>为</a:t>
            </a:r>
            <a:r>
              <a:rPr lang="en-US" altLang="zh-CN" dirty="0"/>
              <a:t>a</a:t>
            </a:r>
            <a:r>
              <a:rPr lang="zh-CN" altLang="en-US" dirty="0"/>
              <a:t>的左孩子</a:t>
            </a:r>
            <a:r>
              <a:rPr lang="en-US" altLang="zh-CN" dirty="0"/>
              <a:t>}</a:t>
            </a:r>
          </a:p>
          <a:p>
            <a:pPr lvl="1">
              <a:lnSpc>
                <a:spcPct val="150000"/>
              </a:lnSpc>
            </a:pPr>
            <a:r>
              <a:rPr lang="en-US" altLang="zh-CN" dirty="0" err="1"/>
              <a:t>a.left</a:t>
            </a:r>
            <a:r>
              <a:rPr lang="en-US" altLang="zh-CN" dirty="0"/>
              <a:t> = </a:t>
            </a:r>
            <a:r>
              <a:rPr lang="en-US" altLang="zh-CN" dirty="0" err="1"/>
              <a:t>b.right</a:t>
            </a:r>
            <a:r>
              <a:rPr lang="en-US" altLang="zh-CN" dirty="0"/>
              <a:t>; {</a:t>
            </a:r>
            <a:r>
              <a:rPr lang="zh-CN" altLang="en-US" dirty="0"/>
              <a:t>把</a:t>
            </a:r>
            <a:r>
              <a:rPr lang="en-US" altLang="zh-CN" dirty="0"/>
              <a:t>b</a:t>
            </a:r>
            <a:r>
              <a:rPr lang="zh-CN" altLang="en-US" dirty="0"/>
              <a:t>的右子树作为</a:t>
            </a:r>
            <a:r>
              <a:rPr lang="en-US" altLang="zh-CN" dirty="0"/>
              <a:t>a</a:t>
            </a:r>
            <a:r>
              <a:rPr lang="zh-CN" altLang="en-US" dirty="0"/>
              <a:t>的左子树</a:t>
            </a:r>
            <a:r>
              <a:rPr lang="en-US" altLang="zh-CN" dirty="0"/>
              <a:t>}</a:t>
            </a:r>
          </a:p>
          <a:p>
            <a:pPr lvl="1">
              <a:lnSpc>
                <a:spcPct val="150000"/>
              </a:lnSpc>
            </a:pPr>
            <a:r>
              <a:rPr lang="en-US" altLang="zh-CN" dirty="0"/>
              <a:t>a.bf = 0;         {a</a:t>
            </a:r>
            <a:r>
              <a:rPr lang="zh-CN" altLang="en-US" dirty="0"/>
              <a:t>的平衡因子变为</a:t>
            </a:r>
            <a:r>
              <a:rPr lang="en-US" altLang="zh-CN" dirty="0"/>
              <a:t>0}</a:t>
            </a:r>
          </a:p>
          <a:p>
            <a:pPr lvl="1">
              <a:lnSpc>
                <a:spcPct val="150000"/>
              </a:lnSpc>
            </a:pPr>
            <a:r>
              <a:rPr lang="en-US" altLang="zh-CN" dirty="0" err="1"/>
              <a:t>b.right</a:t>
            </a:r>
            <a:r>
              <a:rPr lang="en-US" altLang="zh-CN" dirty="0"/>
              <a:t> = a;      {</a:t>
            </a:r>
            <a:r>
              <a:rPr lang="zh-CN" altLang="en-US" dirty="0"/>
              <a:t>把</a:t>
            </a:r>
            <a:r>
              <a:rPr lang="en-US" altLang="zh-CN" dirty="0"/>
              <a:t>a</a:t>
            </a:r>
            <a:r>
              <a:rPr lang="zh-CN" altLang="en-US" dirty="0"/>
              <a:t>作为</a:t>
            </a:r>
            <a:r>
              <a:rPr lang="en-US" altLang="zh-CN" dirty="0"/>
              <a:t>b</a:t>
            </a:r>
            <a:r>
              <a:rPr lang="zh-CN" altLang="en-US" dirty="0"/>
              <a:t>的右子树</a:t>
            </a:r>
            <a:r>
              <a:rPr lang="en-US" altLang="zh-CN" dirty="0"/>
              <a:t>}</a:t>
            </a:r>
          </a:p>
          <a:p>
            <a:pPr lvl="1">
              <a:lnSpc>
                <a:spcPct val="150000"/>
              </a:lnSpc>
            </a:pPr>
            <a:r>
              <a:rPr lang="en-US" altLang="zh-CN" dirty="0"/>
              <a:t>b.bf = 0;        {b</a:t>
            </a:r>
            <a:r>
              <a:rPr lang="zh-CN" altLang="en-US" dirty="0"/>
              <a:t>的平衡因子变为</a:t>
            </a:r>
            <a:r>
              <a:rPr lang="en-US" altLang="zh-CN" dirty="0"/>
              <a:t>0}</a:t>
            </a:r>
          </a:p>
          <a:p>
            <a:pPr lvl="1">
              <a:lnSpc>
                <a:spcPct val="15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69218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900113" y="44450"/>
            <a:ext cx="74739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>
                <a:latin typeface="Times New Roman" pitchFamily="18" charset="0"/>
                <a:ea typeface="隶书" pitchFamily="49" charset="-122"/>
              </a:rPr>
              <a:t>平衡二叉树的构造</a:t>
            </a: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898525" y="939800"/>
            <a:ext cx="697547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zh-CN" sz="2000" b="1" dirty="0"/>
              <a:t>2. </a:t>
            </a:r>
            <a:r>
              <a:rPr kumimoji="0" lang="en-US" altLang="zh-CN" sz="2000" b="1" dirty="0">
                <a:solidFill>
                  <a:srgbClr val="993300"/>
                </a:solidFill>
              </a:rPr>
              <a:t>RR</a:t>
            </a:r>
            <a:r>
              <a:rPr kumimoji="0" lang="zh-CN" altLang="en-US" sz="2000" b="1" dirty="0">
                <a:solidFill>
                  <a:srgbClr val="993300"/>
                </a:solidFill>
                <a:latin typeface="Tahoma" pitchFamily="34" charset="0"/>
              </a:rPr>
              <a:t>型</a:t>
            </a:r>
            <a:r>
              <a:rPr kumimoji="0" lang="zh-CN" altLang="en-US" sz="2000" dirty="0">
                <a:solidFill>
                  <a:srgbClr val="993300"/>
                </a:solidFill>
                <a:latin typeface="Tahoma" pitchFamily="34" charset="0"/>
              </a:rPr>
              <a:t/>
            </a:r>
            <a:br>
              <a:rPr kumimoji="0" lang="zh-CN" altLang="en-US" sz="2000" dirty="0">
                <a:solidFill>
                  <a:srgbClr val="993300"/>
                </a:solidFill>
                <a:latin typeface="Tahoma" pitchFamily="34" charset="0"/>
              </a:rPr>
            </a:br>
            <a:r>
              <a:rPr kumimoji="0" lang="zh-CN" altLang="en-US" sz="2000" dirty="0">
                <a:latin typeface="Tahoma" pitchFamily="34" charset="0"/>
              </a:rPr>
              <a:t>新结点插在右重结点</a:t>
            </a:r>
            <a:r>
              <a:rPr kumimoji="0" lang="en-US" altLang="zh-CN" sz="2000" dirty="0">
                <a:latin typeface="Tahoma" pitchFamily="34" charset="0"/>
              </a:rPr>
              <a:t>A</a:t>
            </a:r>
            <a:r>
              <a:rPr kumimoji="0" lang="zh-CN" altLang="en-US" sz="2000" dirty="0">
                <a:latin typeface="Tahoma" pitchFamily="34" charset="0"/>
              </a:rPr>
              <a:t>的</a:t>
            </a:r>
            <a:r>
              <a:rPr kumimoji="0" lang="zh-CN" altLang="en-US" sz="2000" dirty="0">
                <a:solidFill>
                  <a:schemeClr val="tx2"/>
                </a:solidFill>
                <a:latin typeface="Tahoma" pitchFamily="34" charset="0"/>
              </a:rPr>
              <a:t>右孩子的右分支</a:t>
            </a:r>
            <a:r>
              <a:rPr kumimoji="0" lang="zh-CN" altLang="en-US" sz="2000" dirty="0">
                <a:latin typeface="Tahoma" pitchFamily="34" charset="0"/>
              </a:rPr>
              <a:t>上。如下图棕色代表新结点，称 </a:t>
            </a:r>
            <a:r>
              <a:rPr kumimoji="0" lang="en-US" altLang="zh-CN" sz="2000" dirty="0">
                <a:solidFill>
                  <a:schemeClr val="tx2"/>
                </a:solidFill>
                <a:latin typeface="宋体" charset="-122"/>
              </a:rPr>
              <a:t>RR</a:t>
            </a:r>
            <a:r>
              <a:rPr kumimoji="0" lang="zh-CN" altLang="en-US" sz="2000" dirty="0">
                <a:latin typeface="Tahoma" pitchFamily="34" charset="0"/>
              </a:rPr>
              <a:t>型。</a:t>
            </a:r>
          </a:p>
        </p:txBody>
      </p:sp>
      <p:sp>
        <p:nvSpPr>
          <p:cNvPr id="59492" name="Text Box 100"/>
          <p:cNvSpPr txBox="1">
            <a:spLocks noChangeArrowheads="1"/>
          </p:cNvSpPr>
          <p:nvPr/>
        </p:nvSpPr>
        <p:spPr bwMode="auto">
          <a:xfrm>
            <a:off x="1836738" y="2953419"/>
            <a:ext cx="503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-1</a:t>
            </a:r>
          </a:p>
        </p:txBody>
      </p:sp>
      <p:sp>
        <p:nvSpPr>
          <p:cNvPr id="59483" name="Line 91"/>
          <p:cNvSpPr>
            <a:spLocks noChangeShapeType="1"/>
          </p:cNvSpPr>
          <p:nvPr/>
        </p:nvSpPr>
        <p:spPr bwMode="auto">
          <a:xfrm flipH="1">
            <a:off x="1692275" y="3286794"/>
            <a:ext cx="719138" cy="4953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84" name="Line 92"/>
          <p:cNvSpPr>
            <a:spLocks noChangeShapeType="1"/>
          </p:cNvSpPr>
          <p:nvPr/>
        </p:nvSpPr>
        <p:spPr bwMode="auto">
          <a:xfrm>
            <a:off x="2698750" y="3286794"/>
            <a:ext cx="577850" cy="4222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85" name="Oval 93"/>
          <p:cNvSpPr>
            <a:spLocks noChangeArrowheads="1"/>
          </p:cNvSpPr>
          <p:nvPr/>
        </p:nvSpPr>
        <p:spPr bwMode="auto">
          <a:xfrm>
            <a:off x="2339975" y="2997869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9486" name="Rectangle 94"/>
          <p:cNvSpPr>
            <a:spLocks noChangeArrowheads="1"/>
          </p:cNvSpPr>
          <p:nvPr/>
        </p:nvSpPr>
        <p:spPr bwMode="auto">
          <a:xfrm>
            <a:off x="1411288" y="3755107"/>
            <a:ext cx="441325" cy="11636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AL</a:t>
            </a:r>
          </a:p>
        </p:txBody>
      </p:sp>
      <p:sp>
        <p:nvSpPr>
          <p:cNvPr id="59487" name="Line 95"/>
          <p:cNvSpPr>
            <a:spLocks noChangeShapeType="1"/>
          </p:cNvSpPr>
          <p:nvPr/>
        </p:nvSpPr>
        <p:spPr bwMode="auto">
          <a:xfrm flipV="1">
            <a:off x="1196975" y="3761457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88" name="Line 96"/>
          <p:cNvSpPr>
            <a:spLocks noChangeShapeType="1"/>
          </p:cNvSpPr>
          <p:nvPr/>
        </p:nvSpPr>
        <p:spPr bwMode="auto">
          <a:xfrm>
            <a:off x="1193800" y="4577432"/>
            <a:ext cx="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89" name="Text Box 97"/>
          <p:cNvSpPr txBox="1">
            <a:spLocks noChangeArrowheads="1"/>
          </p:cNvSpPr>
          <p:nvPr/>
        </p:nvSpPr>
        <p:spPr bwMode="auto">
          <a:xfrm>
            <a:off x="976313" y="4158332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59490" name="Line 98"/>
          <p:cNvSpPr>
            <a:spLocks noChangeShapeType="1"/>
          </p:cNvSpPr>
          <p:nvPr/>
        </p:nvSpPr>
        <p:spPr bwMode="auto">
          <a:xfrm>
            <a:off x="1001713" y="3777332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91" name="Line 99"/>
          <p:cNvSpPr>
            <a:spLocks noChangeShapeType="1"/>
          </p:cNvSpPr>
          <p:nvPr/>
        </p:nvSpPr>
        <p:spPr bwMode="auto">
          <a:xfrm>
            <a:off x="1001713" y="4925094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93" name="Rectangle 101"/>
          <p:cNvSpPr>
            <a:spLocks noChangeArrowheads="1"/>
          </p:cNvSpPr>
          <p:nvPr/>
        </p:nvSpPr>
        <p:spPr bwMode="auto">
          <a:xfrm>
            <a:off x="3756025" y="4375819"/>
            <a:ext cx="455613" cy="113347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59494" name="Oval 102"/>
          <p:cNvSpPr>
            <a:spLocks noChangeArrowheads="1"/>
          </p:cNvSpPr>
          <p:nvPr/>
        </p:nvSpPr>
        <p:spPr bwMode="auto">
          <a:xfrm>
            <a:off x="2339975" y="2997869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9495" name="Oval 103"/>
          <p:cNvSpPr>
            <a:spLocks noChangeArrowheads="1"/>
          </p:cNvSpPr>
          <p:nvPr/>
        </p:nvSpPr>
        <p:spPr bwMode="auto">
          <a:xfrm>
            <a:off x="3130550" y="3707482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9496" name="Rectangle 104"/>
          <p:cNvSpPr>
            <a:spLocks noChangeArrowheads="1"/>
          </p:cNvSpPr>
          <p:nvPr/>
        </p:nvSpPr>
        <p:spPr bwMode="auto">
          <a:xfrm>
            <a:off x="2574925" y="4353594"/>
            <a:ext cx="441325" cy="1163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9499" name="Line 107"/>
          <p:cNvSpPr>
            <a:spLocks noChangeShapeType="1"/>
          </p:cNvSpPr>
          <p:nvPr/>
        </p:nvSpPr>
        <p:spPr bwMode="auto">
          <a:xfrm>
            <a:off x="3486150" y="3990057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00" name="Line 108"/>
          <p:cNvSpPr>
            <a:spLocks noChangeShapeType="1"/>
          </p:cNvSpPr>
          <p:nvPr/>
        </p:nvSpPr>
        <p:spPr bwMode="auto">
          <a:xfrm>
            <a:off x="3495675" y="3990057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9501" name="Group 109"/>
          <p:cNvGrpSpPr>
            <a:grpSpLocks/>
          </p:cNvGrpSpPr>
          <p:nvPr/>
        </p:nvGrpSpPr>
        <p:grpSpPr bwMode="auto">
          <a:xfrm>
            <a:off x="3295650" y="4388519"/>
            <a:ext cx="647700" cy="1120775"/>
            <a:chOff x="485" y="2818"/>
            <a:chExt cx="408" cy="581"/>
          </a:xfrm>
        </p:grpSpPr>
        <p:sp>
          <p:nvSpPr>
            <p:cNvPr id="59502" name="Line 110"/>
            <p:cNvSpPr>
              <a:spLocks noChangeShapeType="1"/>
            </p:cNvSpPr>
            <p:nvPr/>
          </p:nvSpPr>
          <p:spPr bwMode="auto">
            <a:xfrm>
              <a:off x="567" y="2818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503" name="Line 111"/>
            <p:cNvSpPr>
              <a:spLocks noChangeShapeType="1"/>
            </p:cNvSpPr>
            <p:nvPr/>
          </p:nvSpPr>
          <p:spPr bwMode="auto">
            <a:xfrm>
              <a:off x="567" y="3399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504" name="Text Box 112"/>
            <p:cNvSpPr txBox="1">
              <a:spLocks noChangeArrowheads="1"/>
            </p:cNvSpPr>
            <p:nvPr/>
          </p:nvSpPr>
          <p:spPr bwMode="auto">
            <a:xfrm>
              <a:off x="485" y="3015"/>
              <a:ext cx="408" cy="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9505" name="Line 113"/>
            <p:cNvSpPr>
              <a:spLocks noChangeShapeType="1"/>
            </p:cNvSpPr>
            <p:nvPr/>
          </p:nvSpPr>
          <p:spPr bwMode="auto">
            <a:xfrm flipV="1">
              <a:off x="624" y="2822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506" name="Line 114"/>
            <p:cNvSpPr>
              <a:spLocks noChangeShapeType="1"/>
            </p:cNvSpPr>
            <p:nvPr/>
          </p:nvSpPr>
          <p:spPr bwMode="auto">
            <a:xfrm>
              <a:off x="630" y="320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9510" name="Line 118"/>
          <p:cNvSpPr>
            <a:spLocks noChangeShapeType="1"/>
          </p:cNvSpPr>
          <p:nvPr/>
        </p:nvSpPr>
        <p:spPr bwMode="auto">
          <a:xfrm flipH="1">
            <a:off x="2855913" y="3980532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396" name="Line 4"/>
          <p:cNvSpPr>
            <a:spLocks noChangeShapeType="1"/>
          </p:cNvSpPr>
          <p:nvPr/>
        </p:nvSpPr>
        <p:spPr bwMode="auto">
          <a:xfrm>
            <a:off x="4637088" y="2500313"/>
            <a:ext cx="6350" cy="370998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11" name="Line 119"/>
          <p:cNvSpPr>
            <a:spLocks noChangeShapeType="1"/>
          </p:cNvSpPr>
          <p:nvPr/>
        </p:nvSpPr>
        <p:spPr bwMode="auto">
          <a:xfrm flipH="1">
            <a:off x="5581650" y="3193827"/>
            <a:ext cx="719138" cy="4953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12" name="Line 120"/>
          <p:cNvSpPr>
            <a:spLocks noChangeShapeType="1"/>
          </p:cNvSpPr>
          <p:nvPr/>
        </p:nvSpPr>
        <p:spPr bwMode="auto">
          <a:xfrm>
            <a:off x="6588125" y="3193827"/>
            <a:ext cx="577850" cy="4222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13" name="Oval 121"/>
          <p:cNvSpPr>
            <a:spLocks noChangeArrowheads="1"/>
          </p:cNvSpPr>
          <p:nvPr/>
        </p:nvSpPr>
        <p:spPr bwMode="auto">
          <a:xfrm>
            <a:off x="6229350" y="2904902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9514" name="Rectangle 122"/>
          <p:cNvSpPr>
            <a:spLocks noChangeArrowheads="1"/>
          </p:cNvSpPr>
          <p:nvPr/>
        </p:nvSpPr>
        <p:spPr bwMode="auto">
          <a:xfrm>
            <a:off x="5300663" y="3662139"/>
            <a:ext cx="441325" cy="11636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AL</a:t>
            </a:r>
          </a:p>
        </p:txBody>
      </p:sp>
      <p:sp>
        <p:nvSpPr>
          <p:cNvPr id="59515" name="Line 123"/>
          <p:cNvSpPr>
            <a:spLocks noChangeShapeType="1"/>
          </p:cNvSpPr>
          <p:nvPr/>
        </p:nvSpPr>
        <p:spPr bwMode="auto">
          <a:xfrm flipV="1">
            <a:off x="5086350" y="3668489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16" name="Line 124"/>
          <p:cNvSpPr>
            <a:spLocks noChangeShapeType="1"/>
          </p:cNvSpPr>
          <p:nvPr/>
        </p:nvSpPr>
        <p:spPr bwMode="auto">
          <a:xfrm>
            <a:off x="5083175" y="4484464"/>
            <a:ext cx="0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17" name="Text Box 125"/>
          <p:cNvSpPr txBox="1">
            <a:spLocks noChangeArrowheads="1"/>
          </p:cNvSpPr>
          <p:nvPr/>
        </p:nvSpPr>
        <p:spPr bwMode="auto">
          <a:xfrm>
            <a:off x="4865688" y="4065364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59518" name="Line 126"/>
          <p:cNvSpPr>
            <a:spLocks noChangeShapeType="1"/>
          </p:cNvSpPr>
          <p:nvPr/>
        </p:nvSpPr>
        <p:spPr bwMode="auto">
          <a:xfrm>
            <a:off x="4891088" y="3684364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19" name="Line 127"/>
          <p:cNvSpPr>
            <a:spLocks noChangeShapeType="1"/>
          </p:cNvSpPr>
          <p:nvPr/>
        </p:nvSpPr>
        <p:spPr bwMode="auto">
          <a:xfrm>
            <a:off x="4891088" y="4832127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20" name="Text Box 128"/>
          <p:cNvSpPr txBox="1">
            <a:spLocks noChangeArrowheads="1"/>
          </p:cNvSpPr>
          <p:nvPr/>
        </p:nvSpPr>
        <p:spPr bwMode="auto">
          <a:xfrm>
            <a:off x="5726113" y="2860452"/>
            <a:ext cx="503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-2</a:t>
            </a:r>
          </a:p>
        </p:txBody>
      </p:sp>
      <p:sp>
        <p:nvSpPr>
          <p:cNvPr id="59521" name="Rectangle 129"/>
          <p:cNvSpPr>
            <a:spLocks noChangeArrowheads="1"/>
          </p:cNvSpPr>
          <p:nvPr/>
        </p:nvSpPr>
        <p:spPr bwMode="auto">
          <a:xfrm>
            <a:off x="7645400" y="4282852"/>
            <a:ext cx="455613" cy="113347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59522" name="Oval 130"/>
          <p:cNvSpPr>
            <a:spLocks noChangeArrowheads="1"/>
          </p:cNvSpPr>
          <p:nvPr/>
        </p:nvSpPr>
        <p:spPr bwMode="auto">
          <a:xfrm>
            <a:off x="6229350" y="2904902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9523" name="Oval 131"/>
          <p:cNvSpPr>
            <a:spLocks noChangeArrowheads="1"/>
          </p:cNvSpPr>
          <p:nvPr/>
        </p:nvSpPr>
        <p:spPr bwMode="auto">
          <a:xfrm>
            <a:off x="7019925" y="3614514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9524" name="Rectangle 132"/>
          <p:cNvSpPr>
            <a:spLocks noChangeArrowheads="1"/>
          </p:cNvSpPr>
          <p:nvPr/>
        </p:nvSpPr>
        <p:spPr bwMode="auto">
          <a:xfrm>
            <a:off x="6464300" y="4260627"/>
            <a:ext cx="441325" cy="1163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9527" name="Line 135"/>
          <p:cNvSpPr>
            <a:spLocks noChangeShapeType="1"/>
          </p:cNvSpPr>
          <p:nvPr/>
        </p:nvSpPr>
        <p:spPr bwMode="auto">
          <a:xfrm>
            <a:off x="7375525" y="3897089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28" name="Line 136"/>
          <p:cNvSpPr>
            <a:spLocks noChangeShapeType="1"/>
          </p:cNvSpPr>
          <p:nvPr/>
        </p:nvSpPr>
        <p:spPr bwMode="auto">
          <a:xfrm>
            <a:off x="7385050" y="3897089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30" name="Line 138"/>
          <p:cNvSpPr>
            <a:spLocks noChangeShapeType="1"/>
          </p:cNvSpPr>
          <p:nvPr/>
        </p:nvSpPr>
        <p:spPr bwMode="auto">
          <a:xfrm>
            <a:off x="7315200" y="4295552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31" name="Line 139"/>
          <p:cNvSpPr>
            <a:spLocks noChangeShapeType="1"/>
          </p:cNvSpPr>
          <p:nvPr/>
        </p:nvSpPr>
        <p:spPr bwMode="auto">
          <a:xfrm>
            <a:off x="7315200" y="5795739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32" name="Text Box 140"/>
          <p:cNvSpPr txBox="1">
            <a:spLocks noChangeArrowheads="1"/>
          </p:cNvSpPr>
          <p:nvPr/>
        </p:nvSpPr>
        <p:spPr bwMode="auto">
          <a:xfrm>
            <a:off x="7261225" y="4903564"/>
            <a:ext cx="4238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</a:t>
            </a:r>
          </a:p>
        </p:txBody>
      </p:sp>
      <p:sp>
        <p:nvSpPr>
          <p:cNvPr id="59533" name="Line 141"/>
          <p:cNvSpPr>
            <a:spLocks noChangeShapeType="1"/>
          </p:cNvSpPr>
          <p:nvPr/>
        </p:nvSpPr>
        <p:spPr bwMode="auto">
          <a:xfrm flipV="1">
            <a:off x="7405688" y="4303489"/>
            <a:ext cx="0" cy="608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34" name="Line 142"/>
          <p:cNvSpPr>
            <a:spLocks noChangeShapeType="1"/>
          </p:cNvSpPr>
          <p:nvPr/>
        </p:nvSpPr>
        <p:spPr bwMode="auto">
          <a:xfrm>
            <a:off x="7415213" y="5249639"/>
            <a:ext cx="0" cy="555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38" name="Line 146"/>
          <p:cNvSpPr>
            <a:spLocks noChangeShapeType="1"/>
          </p:cNvSpPr>
          <p:nvPr/>
        </p:nvSpPr>
        <p:spPr bwMode="auto">
          <a:xfrm flipH="1">
            <a:off x="6745288" y="3887564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539" name="Rectangle 147"/>
          <p:cNvSpPr>
            <a:spLocks noChangeArrowheads="1"/>
          </p:cNvSpPr>
          <p:nvPr/>
        </p:nvSpPr>
        <p:spPr bwMode="auto">
          <a:xfrm>
            <a:off x="7646988" y="5414739"/>
            <a:ext cx="454025" cy="3810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065411820"/>
      </p:ext>
    </p:extLst>
  </p:cSld>
  <p:clrMapOvr>
    <a:masterClrMapping/>
  </p:clrMapOvr>
  <p:transition>
    <p:zo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900113" y="115888"/>
            <a:ext cx="74739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>
                <a:latin typeface="Times New Roman" pitchFamily="18" charset="0"/>
                <a:ea typeface="隶书" pitchFamily="49" charset="-122"/>
              </a:rPr>
              <a:t>平衡二叉树的构造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755650" y="764704"/>
            <a:ext cx="7056438" cy="141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zh-CN" sz="2000" b="1" dirty="0">
                <a:solidFill>
                  <a:srgbClr val="993300"/>
                </a:solidFill>
                <a:latin typeface="宋体" charset="-122"/>
              </a:rPr>
              <a:t>RR</a:t>
            </a:r>
            <a:r>
              <a:rPr kumimoji="0" lang="zh-CN" altLang="en-US" sz="2000" b="1" dirty="0">
                <a:solidFill>
                  <a:srgbClr val="993300"/>
                </a:solidFill>
                <a:latin typeface="宋体" charset="-122"/>
              </a:rPr>
              <a:t>型调整过程：</a:t>
            </a:r>
            <a:br>
              <a:rPr kumimoji="0" lang="zh-CN" altLang="en-US" sz="2000" b="1" dirty="0">
                <a:solidFill>
                  <a:srgbClr val="993300"/>
                </a:solidFill>
                <a:latin typeface="宋体" charset="-122"/>
              </a:rPr>
            </a:br>
            <a:r>
              <a:rPr lang="zh-CN" altLang="en-US" sz="2000" dirty="0">
                <a:latin typeface="Tahoma" pitchFamily="34" charset="0"/>
              </a:rPr>
              <a:t>① </a:t>
            </a:r>
            <a:r>
              <a:rPr kumimoji="0" lang="zh-CN" altLang="en-US" sz="2000" dirty="0">
                <a:latin typeface="Tahoma" pitchFamily="34" charset="0"/>
              </a:rPr>
              <a:t>将</a:t>
            </a:r>
            <a:r>
              <a:rPr kumimoji="0" lang="en-US" altLang="zh-CN" sz="2000" dirty="0">
                <a:latin typeface="Tahoma" pitchFamily="34" charset="0"/>
              </a:rPr>
              <a:t>BA</a:t>
            </a:r>
            <a:r>
              <a:rPr kumimoji="0" lang="zh-CN" altLang="en-US" sz="2000" dirty="0">
                <a:latin typeface="Tahoma" pitchFamily="34" charset="0"/>
              </a:rPr>
              <a:t>向左旋转</a:t>
            </a:r>
            <a:r>
              <a:rPr kumimoji="0" lang="en-US" altLang="zh-CN" sz="2000" dirty="0">
                <a:latin typeface="Tahoma" pitchFamily="34" charset="0"/>
              </a:rPr>
              <a:t>90</a:t>
            </a:r>
            <a:r>
              <a:rPr kumimoji="0" lang="zh-CN" altLang="en-US" sz="2000" dirty="0">
                <a:latin typeface="Tahoma" pitchFamily="34" charset="0"/>
              </a:rPr>
              <a:t>度，把</a:t>
            </a:r>
            <a:r>
              <a:rPr kumimoji="0" lang="en-US" altLang="zh-CN" sz="2000" dirty="0">
                <a:latin typeface="Tahoma" pitchFamily="34" charset="0"/>
              </a:rPr>
              <a:t>B</a:t>
            </a:r>
            <a:r>
              <a:rPr kumimoji="0" lang="zh-CN" altLang="en-US" sz="2000" dirty="0">
                <a:latin typeface="Tahoma" pitchFamily="34" charset="0"/>
              </a:rPr>
              <a:t>的左孩子变为</a:t>
            </a:r>
            <a:r>
              <a:rPr kumimoji="0" lang="en-US" altLang="zh-CN" sz="2000" dirty="0">
                <a:latin typeface="Tahoma" pitchFamily="34" charset="0"/>
              </a:rPr>
              <a:t>A</a:t>
            </a:r>
            <a:r>
              <a:rPr kumimoji="0" lang="zh-CN" altLang="en-US" sz="2000" dirty="0">
                <a:latin typeface="Tahoma" pitchFamily="34" charset="0"/>
              </a:rPr>
              <a:t>的右孩子；</a:t>
            </a:r>
            <a:endParaRPr kumimoji="0" lang="en-US" altLang="zh-CN" sz="2000" dirty="0">
              <a:latin typeface="Tahoma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Tahoma" pitchFamily="34" charset="0"/>
              </a:rPr>
              <a:t>② </a:t>
            </a:r>
            <a:r>
              <a:rPr kumimoji="0" lang="en-US" altLang="zh-CN" sz="2000" dirty="0">
                <a:latin typeface="Tahoma" pitchFamily="34" charset="0"/>
              </a:rPr>
              <a:t>A</a:t>
            </a:r>
            <a:r>
              <a:rPr kumimoji="0" lang="zh-CN" altLang="en-US" sz="2000" dirty="0">
                <a:latin typeface="Tahoma" pitchFamily="34" charset="0"/>
              </a:rPr>
              <a:t>变为</a:t>
            </a:r>
            <a:r>
              <a:rPr kumimoji="0" lang="en-US" altLang="zh-CN" sz="2000" dirty="0">
                <a:latin typeface="Tahoma" pitchFamily="34" charset="0"/>
              </a:rPr>
              <a:t>B</a:t>
            </a:r>
            <a:r>
              <a:rPr kumimoji="0" lang="zh-CN" altLang="en-US" sz="2000" dirty="0">
                <a:latin typeface="Tahoma" pitchFamily="34" charset="0"/>
              </a:rPr>
              <a:t>的左孩子，</a:t>
            </a:r>
            <a:r>
              <a:rPr kumimoji="0" lang="en-US" altLang="zh-CN" sz="2000" dirty="0">
                <a:latin typeface="Tahoma" pitchFamily="34" charset="0"/>
              </a:rPr>
              <a:t>B</a:t>
            </a:r>
            <a:r>
              <a:rPr kumimoji="0" lang="zh-CN" altLang="en-US" sz="2000" dirty="0">
                <a:latin typeface="Tahoma" pitchFamily="34" charset="0"/>
              </a:rPr>
              <a:t>带替</a:t>
            </a:r>
            <a:r>
              <a:rPr kumimoji="0" lang="en-US" altLang="zh-CN" sz="2000" dirty="0">
                <a:latin typeface="Tahoma" pitchFamily="34" charset="0"/>
              </a:rPr>
              <a:t>A</a:t>
            </a:r>
            <a:r>
              <a:rPr kumimoji="0" lang="zh-CN" altLang="en-US" sz="2000" dirty="0">
                <a:latin typeface="Tahoma" pitchFamily="34" charset="0"/>
              </a:rPr>
              <a:t>的位置。</a:t>
            </a:r>
          </a:p>
        </p:txBody>
      </p:sp>
      <p:sp>
        <p:nvSpPr>
          <p:cNvPr id="58523" name="Line 155"/>
          <p:cNvSpPr>
            <a:spLocks noChangeShapeType="1"/>
          </p:cNvSpPr>
          <p:nvPr/>
        </p:nvSpPr>
        <p:spPr bwMode="auto">
          <a:xfrm>
            <a:off x="4211638" y="2393950"/>
            <a:ext cx="0" cy="391318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04" name="Line 236"/>
          <p:cNvSpPr>
            <a:spLocks noChangeShapeType="1"/>
          </p:cNvSpPr>
          <p:nvPr/>
        </p:nvSpPr>
        <p:spPr bwMode="auto">
          <a:xfrm flipH="1">
            <a:off x="1111250" y="3049810"/>
            <a:ext cx="719138" cy="4953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05" name="Line 237"/>
          <p:cNvSpPr>
            <a:spLocks noChangeShapeType="1"/>
          </p:cNvSpPr>
          <p:nvPr/>
        </p:nvSpPr>
        <p:spPr bwMode="auto">
          <a:xfrm>
            <a:off x="2117725" y="3049810"/>
            <a:ext cx="577850" cy="4222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06" name="Oval 238"/>
          <p:cNvSpPr>
            <a:spLocks noChangeArrowheads="1"/>
          </p:cNvSpPr>
          <p:nvPr/>
        </p:nvSpPr>
        <p:spPr bwMode="auto">
          <a:xfrm>
            <a:off x="1758950" y="2760885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8607" name="Rectangle 239"/>
          <p:cNvSpPr>
            <a:spLocks noChangeArrowheads="1"/>
          </p:cNvSpPr>
          <p:nvPr/>
        </p:nvSpPr>
        <p:spPr bwMode="auto">
          <a:xfrm>
            <a:off x="830263" y="3518123"/>
            <a:ext cx="441325" cy="11636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AL</a:t>
            </a:r>
          </a:p>
        </p:txBody>
      </p:sp>
      <p:sp>
        <p:nvSpPr>
          <p:cNvPr id="58608" name="Line 240"/>
          <p:cNvSpPr>
            <a:spLocks noChangeShapeType="1"/>
          </p:cNvSpPr>
          <p:nvPr/>
        </p:nvSpPr>
        <p:spPr bwMode="auto">
          <a:xfrm flipV="1">
            <a:off x="615950" y="3524473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09" name="Line 241"/>
          <p:cNvSpPr>
            <a:spLocks noChangeShapeType="1"/>
          </p:cNvSpPr>
          <p:nvPr/>
        </p:nvSpPr>
        <p:spPr bwMode="auto">
          <a:xfrm>
            <a:off x="612775" y="4340448"/>
            <a:ext cx="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10" name="Text Box 242"/>
          <p:cNvSpPr txBox="1">
            <a:spLocks noChangeArrowheads="1"/>
          </p:cNvSpPr>
          <p:nvPr/>
        </p:nvSpPr>
        <p:spPr bwMode="auto">
          <a:xfrm>
            <a:off x="395288" y="3921348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58611" name="Line 243"/>
          <p:cNvSpPr>
            <a:spLocks noChangeShapeType="1"/>
          </p:cNvSpPr>
          <p:nvPr/>
        </p:nvSpPr>
        <p:spPr bwMode="auto">
          <a:xfrm>
            <a:off x="420688" y="354034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12" name="Line 244"/>
          <p:cNvSpPr>
            <a:spLocks noChangeShapeType="1"/>
          </p:cNvSpPr>
          <p:nvPr/>
        </p:nvSpPr>
        <p:spPr bwMode="auto">
          <a:xfrm>
            <a:off x="420688" y="468811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13" name="Text Box 245"/>
          <p:cNvSpPr txBox="1">
            <a:spLocks noChangeArrowheads="1"/>
          </p:cNvSpPr>
          <p:nvPr/>
        </p:nvSpPr>
        <p:spPr bwMode="auto">
          <a:xfrm>
            <a:off x="1255713" y="2716435"/>
            <a:ext cx="503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-2</a:t>
            </a:r>
          </a:p>
        </p:txBody>
      </p:sp>
      <p:sp>
        <p:nvSpPr>
          <p:cNvPr id="58614" name="Rectangle 246"/>
          <p:cNvSpPr>
            <a:spLocks noChangeArrowheads="1"/>
          </p:cNvSpPr>
          <p:nvPr/>
        </p:nvSpPr>
        <p:spPr bwMode="auto">
          <a:xfrm>
            <a:off x="3175000" y="4138835"/>
            <a:ext cx="455613" cy="113347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58615" name="Oval 247"/>
          <p:cNvSpPr>
            <a:spLocks noChangeArrowheads="1"/>
          </p:cNvSpPr>
          <p:nvPr/>
        </p:nvSpPr>
        <p:spPr bwMode="auto">
          <a:xfrm>
            <a:off x="1758950" y="2760885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8616" name="Oval 248"/>
          <p:cNvSpPr>
            <a:spLocks noChangeArrowheads="1"/>
          </p:cNvSpPr>
          <p:nvPr/>
        </p:nvSpPr>
        <p:spPr bwMode="auto">
          <a:xfrm>
            <a:off x="2549525" y="3470498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8617" name="Rectangle 249"/>
          <p:cNvSpPr>
            <a:spLocks noChangeArrowheads="1"/>
          </p:cNvSpPr>
          <p:nvPr/>
        </p:nvSpPr>
        <p:spPr bwMode="auto">
          <a:xfrm>
            <a:off x="1993900" y="4116610"/>
            <a:ext cx="441325" cy="1163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8618" name="Line 250"/>
          <p:cNvSpPr>
            <a:spLocks noChangeShapeType="1"/>
          </p:cNvSpPr>
          <p:nvPr/>
        </p:nvSpPr>
        <p:spPr bwMode="auto">
          <a:xfrm>
            <a:off x="2905125" y="3753073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19" name="Line 251"/>
          <p:cNvSpPr>
            <a:spLocks noChangeShapeType="1"/>
          </p:cNvSpPr>
          <p:nvPr/>
        </p:nvSpPr>
        <p:spPr bwMode="auto">
          <a:xfrm>
            <a:off x="2914650" y="3753073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20" name="Line 252"/>
          <p:cNvSpPr>
            <a:spLocks noChangeShapeType="1"/>
          </p:cNvSpPr>
          <p:nvPr/>
        </p:nvSpPr>
        <p:spPr bwMode="auto">
          <a:xfrm>
            <a:off x="2844800" y="4151535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21" name="Line 253"/>
          <p:cNvSpPr>
            <a:spLocks noChangeShapeType="1"/>
          </p:cNvSpPr>
          <p:nvPr/>
        </p:nvSpPr>
        <p:spPr bwMode="auto">
          <a:xfrm>
            <a:off x="2844800" y="565172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22" name="Text Box 254"/>
          <p:cNvSpPr txBox="1">
            <a:spLocks noChangeArrowheads="1"/>
          </p:cNvSpPr>
          <p:nvPr/>
        </p:nvSpPr>
        <p:spPr bwMode="auto">
          <a:xfrm>
            <a:off x="2790825" y="4759548"/>
            <a:ext cx="423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</a:t>
            </a:r>
          </a:p>
        </p:txBody>
      </p:sp>
      <p:sp>
        <p:nvSpPr>
          <p:cNvPr id="58623" name="Line 255"/>
          <p:cNvSpPr>
            <a:spLocks noChangeShapeType="1"/>
          </p:cNvSpPr>
          <p:nvPr/>
        </p:nvSpPr>
        <p:spPr bwMode="auto">
          <a:xfrm flipV="1">
            <a:off x="2935288" y="4159473"/>
            <a:ext cx="0" cy="608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24" name="Line 256"/>
          <p:cNvSpPr>
            <a:spLocks noChangeShapeType="1"/>
          </p:cNvSpPr>
          <p:nvPr/>
        </p:nvSpPr>
        <p:spPr bwMode="auto">
          <a:xfrm>
            <a:off x="2944813" y="5105623"/>
            <a:ext cx="0" cy="555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25" name="Line 257"/>
          <p:cNvSpPr>
            <a:spLocks noChangeShapeType="1"/>
          </p:cNvSpPr>
          <p:nvPr/>
        </p:nvSpPr>
        <p:spPr bwMode="auto">
          <a:xfrm flipH="1">
            <a:off x="2274888" y="3743548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26" name="Rectangle 258"/>
          <p:cNvSpPr>
            <a:spLocks noChangeArrowheads="1"/>
          </p:cNvSpPr>
          <p:nvPr/>
        </p:nvSpPr>
        <p:spPr bwMode="auto">
          <a:xfrm>
            <a:off x="3176588" y="5270723"/>
            <a:ext cx="454025" cy="3810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58629" name="Line 261"/>
          <p:cNvSpPr>
            <a:spLocks noChangeShapeType="1"/>
          </p:cNvSpPr>
          <p:nvPr/>
        </p:nvSpPr>
        <p:spPr bwMode="auto">
          <a:xfrm flipH="1">
            <a:off x="5508625" y="3761457"/>
            <a:ext cx="431800" cy="5762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30" name="Line 262"/>
          <p:cNvSpPr>
            <a:spLocks noChangeShapeType="1"/>
          </p:cNvSpPr>
          <p:nvPr/>
        </p:nvSpPr>
        <p:spPr bwMode="auto">
          <a:xfrm>
            <a:off x="6877050" y="3113757"/>
            <a:ext cx="647700" cy="4318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32" name="Rectangle 264"/>
          <p:cNvSpPr>
            <a:spLocks noChangeArrowheads="1"/>
          </p:cNvSpPr>
          <p:nvPr/>
        </p:nvSpPr>
        <p:spPr bwMode="auto">
          <a:xfrm>
            <a:off x="5222875" y="4337719"/>
            <a:ext cx="441325" cy="11636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AL</a:t>
            </a:r>
          </a:p>
        </p:txBody>
      </p:sp>
      <p:sp>
        <p:nvSpPr>
          <p:cNvPr id="58633" name="Line 265"/>
          <p:cNvSpPr>
            <a:spLocks noChangeShapeType="1"/>
          </p:cNvSpPr>
          <p:nvPr/>
        </p:nvSpPr>
        <p:spPr bwMode="auto">
          <a:xfrm flipV="1">
            <a:off x="5008563" y="4344069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34" name="Line 266"/>
          <p:cNvSpPr>
            <a:spLocks noChangeShapeType="1"/>
          </p:cNvSpPr>
          <p:nvPr/>
        </p:nvSpPr>
        <p:spPr bwMode="auto">
          <a:xfrm>
            <a:off x="5005388" y="5160044"/>
            <a:ext cx="0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35" name="Text Box 267"/>
          <p:cNvSpPr txBox="1">
            <a:spLocks noChangeArrowheads="1"/>
          </p:cNvSpPr>
          <p:nvPr/>
        </p:nvSpPr>
        <p:spPr bwMode="auto">
          <a:xfrm>
            <a:off x="4787900" y="4740944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58636" name="Line 268"/>
          <p:cNvSpPr>
            <a:spLocks noChangeShapeType="1"/>
          </p:cNvSpPr>
          <p:nvPr/>
        </p:nvSpPr>
        <p:spPr bwMode="auto">
          <a:xfrm>
            <a:off x="4813300" y="4359944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37" name="Line 269"/>
          <p:cNvSpPr>
            <a:spLocks noChangeShapeType="1"/>
          </p:cNvSpPr>
          <p:nvPr/>
        </p:nvSpPr>
        <p:spPr bwMode="auto">
          <a:xfrm>
            <a:off x="4813300" y="5507707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38" name="Text Box 270"/>
          <p:cNvSpPr txBox="1">
            <a:spLocks noChangeArrowheads="1"/>
          </p:cNvSpPr>
          <p:nvPr/>
        </p:nvSpPr>
        <p:spPr bwMode="auto">
          <a:xfrm>
            <a:off x="6877050" y="2464469"/>
            <a:ext cx="503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0</a:t>
            </a:r>
          </a:p>
        </p:txBody>
      </p:sp>
      <p:sp>
        <p:nvSpPr>
          <p:cNvPr id="58639" name="Rectangle 271"/>
          <p:cNvSpPr>
            <a:spLocks noChangeArrowheads="1"/>
          </p:cNvSpPr>
          <p:nvPr/>
        </p:nvSpPr>
        <p:spPr bwMode="auto">
          <a:xfrm>
            <a:off x="7356475" y="3607469"/>
            <a:ext cx="455613" cy="113347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58640" name="Oval 272"/>
          <p:cNvSpPr>
            <a:spLocks noChangeArrowheads="1"/>
          </p:cNvSpPr>
          <p:nvPr/>
        </p:nvSpPr>
        <p:spPr bwMode="auto">
          <a:xfrm>
            <a:off x="5867400" y="3472532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8641" name="Oval 273"/>
          <p:cNvSpPr>
            <a:spLocks noChangeArrowheads="1"/>
          </p:cNvSpPr>
          <p:nvPr/>
        </p:nvSpPr>
        <p:spPr bwMode="auto">
          <a:xfrm>
            <a:off x="6516688" y="2753394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8642" name="Rectangle 274"/>
          <p:cNvSpPr>
            <a:spLocks noChangeArrowheads="1"/>
          </p:cNvSpPr>
          <p:nvPr/>
        </p:nvSpPr>
        <p:spPr bwMode="auto">
          <a:xfrm>
            <a:off x="6386513" y="4298032"/>
            <a:ext cx="441325" cy="1163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8644" name="Line 276"/>
          <p:cNvSpPr>
            <a:spLocks noChangeShapeType="1"/>
          </p:cNvSpPr>
          <p:nvPr/>
        </p:nvSpPr>
        <p:spPr bwMode="auto">
          <a:xfrm>
            <a:off x="6227763" y="3832894"/>
            <a:ext cx="360362" cy="4318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45" name="Line 277"/>
          <p:cNvSpPr>
            <a:spLocks noChangeShapeType="1"/>
          </p:cNvSpPr>
          <p:nvPr/>
        </p:nvSpPr>
        <p:spPr bwMode="auto">
          <a:xfrm>
            <a:off x="7045325" y="3620169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46" name="Line 278"/>
          <p:cNvSpPr>
            <a:spLocks noChangeShapeType="1"/>
          </p:cNvSpPr>
          <p:nvPr/>
        </p:nvSpPr>
        <p:spPr bwMode="auto">
          <a:xfrm>
            <a:off x="7045325" y="5120357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47" name="Text Box 279"/>
          <p:cNvSpPr txBox="1">
            <a:spLocks noChangeArrowheads="1"/>
          </p:cNvSpPr>
          <p:nvPr/>
        </p:nvSpPr>
        <p:spPr bwMode="auto">
          <a:xfrm>
            <a:off x="6991350" y="4228182"/>
            <a:ext cx="423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</a:t>
            </a:r>
          </a:p>
        </p:txBody>
      </p:sp>
      <p:sp>
        <p:nvSpPr>
          <p:cNvPr id="58648" name="Line 280"/>
          <p:cNvSpPr>
            <a:spLocks noChangeShapeType="1"/>
          </p:cNvSpPr>
          <p:nvPr/>
        </p:nvSpPr>
        <p:spPr bwMode="auto">
          <a:xfrm flipV="1">
            <a:off x="7135813" y="3628107"/>
            <a:ext cx="0" cy="608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49" name="Line 281"/>
          <p:cNvSpPr>
            <a:spLocks noChangeShapeType="1"/>
          </p:cNvSpPr>
          <p:nvPr/>
        </p:nvSpPr>
        <p:spPr bwMode="auto">
          <a:xfrm>
            <a:off x="7126288" y="4574257"/>
            <a:ext cx="0" cy="555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50" name="Line 282"/>
          <p:cNvSpPr>
            <a:spLocks noChangeShapeType="1"/>
          </p:cNvSpPr>
          <p:nvPr/>
        </p:nvSpPr>
        <p:spPr bwMode="auto">
          <a:xfrm flipH="1">
            <a:off x="6227763" y="3113757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651" name="Rectangle 283"/>
          <p:cNvSpPr>
            <a:spLocks noChangeArrowheads="1"/>
          </p:cNvSpPr>
          <p:nvPr/>
        </p:nvSpPr>
        <p:spPr bwMode="auto">
          <a:xfrm>
            <a:off x="7358063" y="4739357"/>
            <a:ext cx="454025" cy="3810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28112258"/>
      </p:ext>
    </p:extLst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900113" y="115888"/>
            <a:ext cx="74739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>
                <a:latin typeface="Times New Roman" pitchFamily="18" charset="0"/>
                <a:ea typeface="隶书" pitchFamily="49" charset="-122"/>
              </a:rPr>
              <a:t>平衡二叉树的构造</a:t>
            </a:r>
          </a:p>
        </p:txBody>
      </p:sp>
      <p:sp>
        <p:nvSpPr>
          <p:cNvPr id="54339" name="Text Box 67"/>
          <p:cNvSpPr txBox="1">
            <a:spLocks noChangeArrowheads="1"/>
          </p:cNvSpPr>
          <p:nvPr/>
        </p:nvSpPr>
        <p:spPr bwMode="auto">
          <a:xfrm>
            <a:off x="827089" y="913944"/>
            <a:ext cx="711041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/>
              <a:t>3</a:t>
            </a:r>
            <a:r>
              <a:rPr kumimoji="0" lang="en-US" altLang="zh-CN" sz="2000" b="1" dirty="0"/>
              <a:t>. </a:t>
            </a:r>
            <a:r>
              <a:rPr kumimoji="0" lang="en-US" altLang="zh-CN" sz="2000" b="1" dirty="0">
                <a:solidFill>
                  <a:srgbClr val="993300"/>
                </a:solidFill>
              </a:rPr>
              <a:t>LR</a:t>
            </a:r>
            <a:r>
              <a:rPr kumimoji="0" lang="zh-CN" altLang="en-US" sz="2000" b="1" dirty="0">
                <a:solidFill>
                  <a:srgbClr val="993300"/>
                </a:solidFill>
                <a:latin typeface="Tahoma" pitchFamily="34" charset="0"/>
              </a:rPr>
              <a:t>型</a:t>
            </a:r>
            <a:r>
              <a:rPr kumimoji="0" lang="zh-CN" altLang="en-US" sz="2000" dirty="0">
                <a:solidFill>
                  <a:srgbClr val="993300"/>
                </a:solidFill>
                <a:latin typeface="Tahoma" pitchFamily="34" charset="0"/>
              </a:rPr>
              <a:t/>
            </a:r>
            <a:br>
              <a:rPr kumimoji="0" lang="zh-CN" altLang="en-US" sz="2000" dirty="0">
                <a:solidFill>
                  <a:srgbClr val="993300"/>
                </a:solidFill>
                <a:latin typeface="Tahoma" pitchFamily="34" charset="0"/>
              </a:rPr>
            </a:br>
            <a:r>
              <a:rPr kumimoji="0" lang="zh-CN" altLang="en-US" sz="2000" dirty="0">
                <a:latin typeface="Tahoma" pitchFamily="34" charset="0"/>
              </a:rPr>
              <a:t>新结点插在左重结点</a:t>
            </a:r>
            <a:r>
              <a:rPr kumimoji="0" lang="en-US" altLang="zh-CN" sz="2000" dirty="0">
                <a:latin typeface="Tahoma" pitchFamily="34" charset="0"/>
              </a:rPr>
              <a:t>A</a:t>
            </a:r>
            <a:r>
              <a:rPr kumimoji="0" lang="zh-CN" altLang="en-US" sz="2000" dirty="0">
                <a:latin typeface="Tahoma" pitchFamily="34" charset="0"/>
              </a:rPr>
              <a:t>的左孩子的</a:t>
            </a:r>
            <a:r>
              <a:rPr kumimoji="0" lang="zh-CN" altLang="en-US" sz="2000" dirty="0">
                <a:solidFill>
                  <a:schemeClr val="tx2"/>
                </a:solidFill>
                <a:latin typeface="Tahoma" pitchFamily="34" charset="0"/>
              </a:rPr>
              <a:t>右孩子的左分支</a:t>
            </a:r>
            <a:r>
              <a:rPr kumimoji="0" lang="zh-CN" altLang="en-US" sz="2000" dirty="0">
                <a:latin typeface="Tahoma" pitchFamily="34" charset="0"/>
              </a:rPr>
              <a:t>上。如下图棕色代表新结点，称</a:t>
            </a:r>
            <a:r>
              <a:rPr kumimoji="0" lang="en-US" altLang="zh-CN" sz="2000" dirty="0">
                <a:solidFill>
                  <a:schemeClr val="tx2"/>
                </a:solidFill>
                <a:latin typeface="Tahoma" pitchFamily="34" charset="0"/>
              </a:rPr>
              <a:t>LR</a:t>
            </a:r>
            <a:r>
              <a:rPr kumimoji="0" lang="zh-CN" altLang="en-US" sz="2000" dirty="0">
                <a:latin typeface="Tahoma" pitchFamily="34" charset="0"/>
              </a:rPr>
              <a:t>型。</a:t>
            </a:r>
          </a:p>
        </p:txBody>
      </p:sp>
      <p:sp>
        <p:nvSpPr>
          <p:cNvPr id="54476" name="Line 204"/>
          <p:cNvSpPr>
            <a:spLocks noChangeShapeType="1"/>
          </p:cNvSpPr>
          <p:nvPr/>
        </p:nvSpPr>
        <p:spPr bwMode="auto">
          <a:xfrm>
            <a:off x="4637088" y="2818854"/>
            <a:ext cx="6350" cy="3752329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77" name="Text Box 205"/>
          <p:cNvSpPr txBox="1">
            <a:spLocks noChangeArrowheads="1"/>
          </p:cNvSpPr>
          <p:nvPr/>
        </p:nvSpPr>
        <p:spPr bwMode="auto">
          <a:xfrm>
            <a:off x="2124075" y="2782341"/>
            <a:ext cx="503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54439" name="Oval 167"/>
          <p:cNvSpPr>
            <a:spLocks noChangeArrowheads="1"/>
          </p:cNvSpPr>
          <p:nvPr/>
        </p:nvSpPr>
        <p:spPr bwMode="auto">
          <a:xfrm>
            <a:off x="1762125" y="3528466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4440" name="Line 168"/>
          <p:cNvSpPr>
            <a:spLocks noChangeShapeType="1"/>
          </p:cNvSpPr>
          <p:nvPr/>
        </p:nvSpPr>
        <p:spPr bwMode="auto">
          <a:xfrm>
            <a:off x="2020888" y="3884066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41" name="Rectangle 169"/>
          <p:cNvSpPr>
            <a:spLocks noChangeArrowheads="1"/>
          </p:cNvSpPr>
          <p:nvPr/>
        </p:nvSpPr>
        <p:spPr bwMode="auto">
          <a:xfrm>
            <a:off x="2843213" y="4941341"/>
            <a:ext cx="455612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CR</a:t>
            </a:r>
          </a:p>
        </p:txBody>
      </p:sp>
      <p:sp>
        <p:nvSpPr>
          <p:cNvPr id="54442" name="Line 170"/>
          <p:cNvSpPr>
            <a:spLocks noChangeShapeType="1"/>
          </p:cNvSpPr>
          <p:nvPr/>
        </p:nvSpPr>
        <p:spPr bwMode="auto">
          <a:xfrm flipH="1">
            <a:off x="1911350" y="3107779"/>
            <a:ext cx="715963" cy="4540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43" name="Line 171"/>
          <p:cNvSpPr>
            <a:spLocks noChangeShapeType="1"/>
          </p:cNvSpPr>
          <p:nvPr/>
        </p:nvSpPr>
        <p:spPr bwMode="auto">
          <a:xfrm>
            <a:off x="2914650" y="3107779"/>
            <a:ext cx="917575" cy="5254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44" name="Oval 172"/>
          <p:cNvSpPr>
            <a:spLocks noChangeArrowheads="1"/>
          </p:cNvSpPr>
          <p:nvPr/>
        </p:nvSpPr>
        <p:spPr bwMode="auto">
          <a:xfrm>
            <a:off x="2555875" y="2818854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4445" name="Oval 173"/>
          <p:cNvSpPr>
            <a:spLocks noChangeArrowheads="1"/>
          </p:cNvSpPr>
          <p:nvPr/>
        </p:nvSpPr>
        <p:spPr bwMode="auto">
          <a:xfrm>
            <a:off x="1771650" y="3528466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4446" name="Line 174"/>
          <p:cNvSpPr>
            <a:spLocks noChangeShapeType="1"/>
          </p:cNvSpPr>
          <p:nvPr/>
        </p:nvSpPr>
        <p:spPr bwMode="auto">
          <a:xfrm flipH="1">
            <a:off x="1263650" y="3898354"/>
            <a:ext cx="603250" cy="39528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47" name="Line 175"/>
          <p:cNvSpPr>
            <a:spLocks noChangeShapeType="1"/>
          </p:cNvSpPr>
          <p:nvPr/>
        </p:nvSpPr>
        <p:spPr bwMode="auto">
          <a:xfrm>
            <a:off x="2030413" y="3884066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48" name="Rectangle 176"/>
          <p:cNvSpPr>
            <a:spLocks noChangeArrowheads="1"/>
          </p:cNvSpPr>
          <p:nvPr/>
        </p:nvSpPr>
        <p:spPr bwMode="auto">
          <a:xfrm>
            <a:off x="1046163" y="4298404"/>
            <a:ext cx="441325" cy="1163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4449" name="Rectangle 177"/>
          <p:cNvSpPr>
            <a:spLocks noChangeArrowheads="1"/>
          </p:cNvSpPr>
          <p:nvPr/>
        </p:nvSpPr>
        <p:spPr bwMode="auto">
          <a:xfrm>
            <a:off x="3581400" y="3560216"/>
            <a:ext cx="419100" cy="1381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AR</a:t>
            </a:r>
          </a:p>
        </p:txBody>
      </p:sp>
      <p:grpSp>
        <p:nvGrpSpPr>
          <p:cNvPr id="54452" name="Group 180"/>
          <p:cNvGrpSpPr>
            <a:grpSpLocks/>
          </p:cNvGrpSpPr>
          <p:nvPr/>
        </p:nvGrpSpPr>
        <p:grpSpPr bwMode="auto">
          <a:xfrm>
            <a:off x="4048125" y="3558629"/>
            <a:ext cx="668338" cy="1400175"/>
            <a:chOff x="3776" y="2332"/>
            <a:chExt cx="462" cy="1069"/>
          </a:xfrm>
        </p:grpSpPr>
        <p:sp>
          <p:nvSpPr>
            <p:cNvPr id="54453" name="Text Box 181"/>
            <p:cNvSpPr txBox="1">
              <a:spLocks noChangeArrowheads="1"/>
            </p:cNvSpPr>
            <p:nvPr/>
          </p:nvSpPr>
          <p:spPr bwMode="auto">
            <a:xfrm>
              <a:off x="3830" y="2734"/>
              <a:ext cx="408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4454" name="Line 182"/>
            <p:cNvSpPr>
              <a:spLocks noChangeShapeType="1"/>
            </p:cNvSpPr>
            <p:nvPr/>
          </p:nvSpPr>
          <p:spPr bwMode="auto">
            <a:xfrm>
              <a:off x="3776" y="2332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455" name="Line 183"/>
            <p:cNvSpPr>
              <a:spLocks noChangeShapeType="1"/>
            </p:cNvSpPr>
            <p:nvPr/>
          </p:nvSpPr>
          <p:spPr bwMode="auto">
            <a:xfrm>
              <a:off x="3776" y="339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456" name="Line 184"/>
            <p:cNvSpPr>
              <a:spLocks noChangeShapeType="1"/>
            </p:cNvSpPr>
            <p:nvPr/>
          </p:nvSpPr>
          <p:spPr bwMode="auto">
            <a:xfrm flipV="1">
              <a:off x="3880" y="2366"/>
              <a:ext cx="0" cy="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457" name="Line 185"/>
            <p:cNvSpPr>
              <a:spLocks noChangeShapeType="1"/>
            </p:cNvSpPr>
            <p:nvPr/>
          </p:nvSpPr>
          <p:spPr bwMode="auto">
            <a:xfrm>
              <a:off x="3886" y="3019"/>
              <a:ext cx="0" cy="3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4458" name="Oval 186"/>
          <p:cNvSpPr>
            <a:spLocks noChangeArrowheads="1"/>
          </p:cNvSpPr>
          <p:nvPr/>
        </p:nvSpPr>
        <p:spPr bwMode="auto">
          <a:xfrm>
            <a:off x="2279650" y="4199979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54459" name="Line 187"/>
          <p:cNvSpPr>
            <a:spLocks noChangeShapeType="1"/>
          </p:cNvSpPr>
          <p:nvPr/>
        </p:nvSpPr>
        <p:spPr bwMode="auto">
          <a:xfrm flipH="1">
            <a:off x="2130425" y="4557166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60" name="Line 188"/>
          <p:cNvSpPr>
            <a:spLocks noChangeShapeType="1"/>
          </p:cNvSpPr>
          <p:nvPr/>
        </p:nvSpPr>
        <p:spPr bwMode="auto">
          <a:xfrm>
            <a:off x="2573338" y="4555579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62" name="Line 190"/>
          <p:cNvSpPr>
            <a:spLocks noChangeShapeType="1"/>
          </p:cNvSpPr>
          <p:nvPr/>
        </p:nvSpPr>
        <p:spPr bwMode="auto">
          <a:xfrm flipH="1">
            <a:off x="2139950" y="4557166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63" name="Line 191"/>
          <p:cNvSpPr>
            <a:spLocks noChangeShapeType="1"/>
          </p:cNvSpPr>
          <p:nvPr/>
        </p:nvSpPr>
        <p:spPr bwMode="auto">
          <a:xfrm>
            <a:off x="2582863" y="4555579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64" name="Rectangle 192"/>
          <p:cNvSpPr>
            <a:spLocks noChangeArrowheads="1"/>
          </p:cNvSpPr>
          <p:nvPr/>
        </p:nvSpPr>
        <p:spPr bwMode="auto">
          <a:xfrm>
            <a:off x="1928813" y="4941341"/>
            <a:ext cx="425450" cy="122396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CL</a:t>
            </a:r>
          </a:p>
        </p:txBody>
      </p:sp>
      <p:sp>
        <p:nvSpPr>
          <p:cNvPr id="54471" name="Text Box 199"/>
          <p:cNvSpPr txBox="1">
            <a:spLocks noChangeArrowheads="1"/>
          </p:cNvSpPr>
          <p:nvPr/>
        </p:nvSpPr>
        <p:spPr bwMode="auto">
          <a:xfrm>
            <a:off x="1479550" y="5381079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h-2</a:t>
            </a:r>
          </a:p>
        </p:txBody>
      </p:sp>
      <p:sp>
        <p:nvSpPr>
          <p:cNvPr id="54472" name="Line 200"/>
          <p:cNvSpPr>
            <a:spLocks noChangeShapeType="1"/>
          </p:cNvSpPr>
          <p:nvPr/>
        </p:nvSpPr>
        <p:spPr bwMode="auto">
          <a:xfrm flipV="1">
            <a:off x="1700213" y="4961979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73" name="Line 201"/>
          <p:cNvSpPr>
            <a:spLocks noChangeShapeType="1"/>
          </p:cNvSpPr>
          <p:nvPr/>
        </p:nvSpPr>
        <p:spPr bwMode="auto">
          <a:xfrm>
            <a:off x="1709738" y="5765254"/>
            <a:ext cx="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74" name="Line 202"/>
          <p:cNvSpPr>
            <a:spLocks noChangeShapeType="1"/>
          </p:cNvSpPr>
          <p:nvPr/>
        </p:nvSpPr>
        <p:spPr bwMode="auto">
          <a:xfrm flipH="1">
            <a:off x="1552575" y="6165304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75" name="Line 203"/>
          <p:cNvSpPr>
            <a:spLocks noChangeShapeType="1"/>
          </p:cNvSpPr>
          <p:nvPr/>
        </p:nvSpPr>
        <p:spPr bwMode="auto">
          <a:xfrm flipH="1">
            <a:off x="1552575" y="4950866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4525" name="Group 253"/>
          <p:cNvGrpSpPr>
            <a:grpSpLocks/>
          </p:cNvGrpSpPr>
          <p:nvPr/>
        </p:nvGrpSpPr>
        <p:grpSpPr bwMode="auto">
          <a:xfrm>
            <a:off x="5546725" y="4694634"/>
            <a:ext cx="647700" cy="1595438"/>
            <a:chOff x="3494" y="2895"/>
            <a:chExt cx="408" cy="1005"/>
          </a:xfrm>
        </p:grpSpPr>
        <p:sp>
          <p:nvSpPr>
            <p:cNvPr id="54514" name="Text Box 242"/>
            <p:cNvSpPr txBox="1">
              <a:spLocks noChangeArrowheads="1"/>
            </p:cNvSpPr>
            <p:nvPr/>
          </p:nvSpPr>
          <p:spPr bwMode="auto">
            <a:xfrm>
              <a:off x="3494" y="3310"/>
              <a:ext cx="408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4515" name="Line 243"/>
            <p:cNvSpPr>
              <a:spLocks noChangeShapeType="1"/>
            </p:cNvSpPr>
            <p:nvPr/>
          </p:nvSpPr>
          <p:spPr bwMode="auto">
            <a:xfrm flipV="1">
              <a:off x="3657" y="2902"/>
              <a:ext cx="0" cy="4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516" name="Line 244"/>
            <p:cNvSpPr>
              <a:spLocks noChangeShapeType="1"/>
            </p:cNvSpPr>
            <p:nvPr/>
          </p:nvSpPr>
          <p:spPr bwMode="auto">
            <a:xfrm>
              <a:off x="3663" y="3521"/>
              <a:ext cx="0" cy="3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517" name="Line 245"/>
            <p:cNvSpPr>
              <a:spLocks noChangeShapeType="1"/>
            </p:cNvSpPr>
            <p:nvPr/>
          </p:nvSpPr>
          <p:spPr bwMode="auto">
            <a:xfrm flipH="1">
              <a:off x="3572" y="3900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518" name="Line 246"/>
            <p:cNvSpPr>
              <a:spLocks noChangeShapeType="1"/>
            </p:cNvSpPr>
            <p:nvPr/>
          </p:nvSpPr>
          <p:spPr bwMode="auto">
            <a:xfrm flipH="1">
              <a:off x="3564" y="2895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4483" name="Oval 211"/>
          <p:cNvSpPr>
            <a:spLocks noChangeArrowheads="1"/>
          </p:cNvSpPr>
          <p:nvPr/>
        </p:nvSpPr>
        <p:spPr bwMode="auto">
          <a:xfrm>
            <a:off x="5867400" y="3262709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4484" name="Line 212"/>
          <p:cNvSpPr>
            <a:spLocks noChangeShapeType="1"/>
          </p:cNvSpPr>
          <p:nvPr/>
        </p:nvSpPr>
        <p:spPr bwMode="auto">
          <a:xfrm>
            <a:off x="6126163" y="3618309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85" name="Rectangle 213"/>
          <p:cNvSpPr>
            <a:spLocks noChangeArrowheads="1"/>
          </p:cNvSpPr>
          <p:nvPr/>
        </p:nvSpPr>
        <p:spPr bwMode="auto">
          <a:xfrm>
            <a:off x="6948488" y="4675584"/>
            <a:ext cx="455612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CR</a:t>
            </a:r>
          </a:p>
        </p:txBody>
      </p:sp>
      <p:sp>
        <p:nvSpPr>
          <p:cNvPr id="54486" name="Line 214"/>
          <p:cNvSpPr>
            <a:spLocks noChangeShapeType="1"/>
          </p:cNvSpPr>
          <p:nvPr/>
        </p:nvSpPr>
        <p:spPr bwMode="auto">
          <a:xfrm flipH="1">
            <a:off x="6016625" y="2842022"/>
            <a:ext cx="715963" cy="4540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87" name="Line 215"/>
          <p:cNvSpPr>
            <a:spLocks noChangeShapeType="1"/>
          </p:cNvSpPr>
          <p:nvPr/>
        </p:nvSpPr>
        <p:spPr bwMode="auto">
          <a:xfrm>
            <a:off x="7019925" y="2842022"/>
            <a:ext cx="917575" cy="5254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88" name="Oval 216"/>
          <p:cNvSpPr>
            <a:spLocks noChangeArrowheads="1"/>
          </p:cNvSpPr>
          <p:nvPr/>
        </p:nvSpPr>
        <p:spPr bwMode="auto">
          <a:xfrm>
            <a:off x="6661150" y="2553097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4489" name="Oval 217"/>
          <p:cNvSpPr>
            <a:spLocks noChangeArrowheads="1"/>
          </p:cNvSpPr>
          <p:nvPr/>
        </p:nvSpPr>
        <p:spPr bwMode="auto">
          <a:xfrm>
            <a:off x="5876925" y="3262709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4490" name="Line 218"/>
          <p:cNvSpPr>
            <a:spLocks noChangeShapeType="1"/>
          </p:cNvSpPr>
          <p:nvPr/>
        </p:nvSpPr>
        <p:spPr bwMode="auto">
          <a:xfrm flipH="1">
            <a:off x="5368925" y="3632597"/>
            <a:ext cx="603250" cy="39528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91" name="Line 219"/>
          <p:cNvSpPr>
            <a:spLocks noChangeShapeType="1"/>
          </p:cNvSpPr>
          <p:nvPr/>
        </p:nvSpPr>
        <p:spPr bwMode="auto">
          <a:xfrm>
            <a:off x="6135688" y="3618309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492" name="Rectangle 220"/>
          <p:cNvSpPr>
            <a:spLocks noChangeArrowheads="1"/>
          </p:cNvSpPr>
          <p:nvPr/>
        </p:nvSpPr>
        <p:spPr bwMode="auto">
          <a:xfrm>
            <a:off x="5151438" y="4032647"/>
            <a:ext cx="441325" cy="1163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4493" name="Rectangle 221"/>
          <p:cNvSpPr>
            <a:spLocks noChangeArrowheads="1"/>
          </p:cNvSpPr>
          <p:nvPr/>
        </p:nvSpPr>
        <p:spPr bwMode="auto">
          <a:xfrm>
            <a:off x="7686675" y="3294459"/>
            <a:ext cx="419100" cy="1381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AR</a:t>
            </a:r>
          </a:p>
        </p:txBody>
      </p:sp>
      <p:grpSp>
        <p:nvGrpSpPr>
          <p:cNvPr id="54496" name="Group 224"/>
          <p:cNvGrpSpPr>
            <a:grpSpLocks/>
          </p:cNvGrpSpPr>
          <p:nvPr/>
        </p:nvGrpSpPr>
        <p:grpSpPr bwMode="auto">
          <a:xfrm>
            <a:off x="8153400" y="3292872"/>
            <a:ext cx="668338" cy="1400175"/>
            <a:chOff x="3776" y="2332"/>
            <a:chExt cx="462" cy="1069"/>
          </a:xfrm>
        </p:grpSpPr>
        <p:sp>
          <p:nvSpPr>
            <p:cNvPr id="54497" name="Text Box 225"/>
            <p:cNvSpPr txBox="1">
              <a:spLocks noChangeArrowheads="1"/>
            </p:cNvSpPr>
            <p:nvPr/>
          </p:nvSpPr>
          <p:spPr bwMode="auto">
            <a:xfrm>
              <a:off x="3830" y="2734"/>
              <a:ext cx="408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4498" name="Line 226"/>
            <p:cNvSpPr>
              <a:spLocks noChangeShapeType="1"/>
            </p:cNvSpPr>
            <p:nvPr/>
          </p:nvSpPr>
          <p:spPr bwMode="auto">
            <a:xfrm>
              <a:off x="3776" y="2332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499" name="Line 227"/>
            <p:cNvSpPr>
              <a:spLocks noChangeShapeType="1"/>
            </p:cNvSpPr>
            <p:nvPr/>
          </p:nvSpPr>
          <p:spPr bwMode="auto">
            <a:xfrm>
              <a:off x="3776" y="339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500" name="Line 228"/>
            <p:cNvSpPr>
              <a:spLocks noChangeShapeType="1"/>
            </p:cNvSpPr>
            <p:nvPr/>
          </p:nvSpPr>
          <p:spPr bwMode="auto">
            <a:xfrm flipV="1">
              <a:off x="3880" y="2366"/>
              <a:ext cx="0" cy="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501" name="Line 229"/>
            <p:cNvSpPr>
              <a:spLocks noChangeShapeType="1"/>
            </p:cNvSpPr>
            <p:nvPr/>
          </p:nvSpPr>
          <p:spPr bwMode="auto">
            <a:xfrm>
              <a:off x="3886" y="3019"/>
              <a:ext cx="0" cy="3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4502" name="Oval 230"/>
          <p:cNvSpPr>
            <a:spLocks noChangeArrowheads="1"/>
          </p:cNvSpPr>
          <p:nvPr/>
        </p:nvSpPr>
        <p:spPr bwMode="auto">
          <a:xfrm>
            <a:off x="6384925" y="3934222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54503" name="Line 231"/>
          <p:cNvSpPr>
            <a:spLocks noChangeShapeType="1"/>
          </p:cNvSpPr>
          <p:nvPr/>
        </p:nvSpPr>
        <p:spPr bwMode="auto">
          <a:xfrm flipH="1">
            <a:off x="6235700" y="4291409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504" name="Line 232"/>
          <p:cNvSpPr>
            <a:spLocks noChangeShapeType="1"/>
          </p:cNvSpPr>
          <p:nvPr/>
        </p:nvSpPr>
        <p:spPr bwMode="auto">
          <a:xfrm>
            <a:off x="6678613" y="4289822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505" name="Line 233"/>
          <p:cNvSpPr>
            <a:spLocks noChangeShapeType="1"/>
          </p:cNvSpPr>
          <p:nvPr/>
        </p:nvSpPr>
        <p:spPr bwMode="auto">
          <a:xfrm flipH="1">
            <a:off x="6245225" y="4291409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506" name="Line 234"/>
          <p:cNvSpPr>
            <a:spLocks noChangeShapeType="1"/>
          </p:cNvSpPr>
          <p:nvPr/>
        </p:nvSpPr>
        <p:spPr bwMode="auto">
          <a:xfrm>
            <a:off x="6688138" y="4289822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507" name="Rectangle 235"/>
          <p:cNvSpPr>
            <a:spLocks noChangeArrowheads="1"/>
          </p:cNvSpPr>
          <p:nvPr/>
        </p:nvSpPr>
        <p:spPr bwMode="auto">
          <a:xfrm>
            <a:off x="6034088" y="4675584"/>
            <a:ext cx="425450" cy="122396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CL</a:t>
            </a:r>
          </a:p>
        </p:txBody>
      </p:sp>
      <p:sp>
        <p:nvSpPr>
          <p:cNvPr id="54522" name="Rectangle 250"/>
          <p:cNvSpPr>
            <a:spLocks noChangeArrowheads="1"/>
          </p:cNvSpPr>
          <p:nvPr/>
        </p:nvSpPr>
        <p:spPr bwMode="auto">
          <a:xfrm>
            <a:off x="6040438" y="5886847"/>
            <a:ext cx="428625" cy="3810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54526" name="Text Box 254"/>
          <p:cNvSpPr txBox="1">
            <a:spLocks noChangeArrowheads="1"/>
          </p:cNvSpPr>
          <p:nvPr/>
        </p:nvSpPr>
        <p:spPr bwMode="auto">
          <a:xfrm>
            <a:off x="6300788" y="2519759"/>
            <a:ext cx="503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77455996"/>
      </p:ext>
    </p:extLst>
  </p:cSld>
  <p:clrMapOvr>
    <a:masterClrMapping/>
  </p:clrMapOvr>
  <p:transition>
    <p:zo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900113" y="115888"/>
            <a:ext cx="74739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>
                <a:latin typeface="Times New Roman" pitchFamily="18" charset="0"/>
                <a:ea typeface="隶书" pitchFamily="49" charset="-122"/>
              </a:rPr>
              <a:t>平衡二叉树的构造</a:t>
            </a:r>
          </a:p>
        </p:txBody>
      </p:sp>
      <p:sp>
        <p:nvSpPr>
          <p:cNvPr id="56411" name="Text Box 91"/>
          <p:cNvSpPr txBox="1">
            <a:spLocks noChangeArrowheads="1"/>
          </p:cNvSpPr>
          <p:nvPr/>
        </p:nvSpPr>
        <p:spPr bwMode="auto">
          <a:xfrm>
            <a:off x="611560" y="908720"/>
            <a:ext cx="725838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kumimoji="0" lang="en-US" altLang="zh-CN" sz="2000" b="1" dirty="0">
                <a:solidFill>
                  <a:srgbClr val="993300"/>
                </a:solidFill>
                <a:latin typeface="宋体" charset="-122"/>
              </a:rPr>
              <a:t>LR</a:t>
            </a:r>
            <a:r>
              <a:rPr kumimoji="0" lang="zh-CN" altLang="en-US" sz="2000" b="1" dirty="0">
                <a:solidFill>
                  <a:srgbClr val="993300"/>
                </a:solidFill>
                <a:latin typeface="宋体" charset="-122"/>
              </a:rPr>
              <a:t>型调整过程：</a:t>
            </a:r>
            <a:br>
              <a:rPr kumimoji="0" lang="zh-CN" altLang="en-US" sz="2000" b="1" dirty="0">
                <a:solidFill>
                  <a:srgbClr val="993300"/>
                </a:solidFill>
                <a:latin typeface="宋体" charset="-122"/>
              </a:rPr>
            </a:br>
            <a:r>
              <a:rPr kumimoji="0" lang="zh-CN" altLang="en-US" sz="2000" dirty="0">
                <a:latin typeface="宋体" charset="-122"/>
              </a:rPr>
              <a:t>① 将</a:t>
            </a:r>
            <a:r>
              <a:rPr kumimoji="0" lang="en-US" altLang="zh-CN" sz="2000" dirty="0">
                <a:latin typeface="宋体" charset="-122"/>
              </a:rPr>
              <a:t>CB</a:t>
            </a:r>
            <a:r>
              <a:rPr kumimoji="0" lang="zh-CN" altLang="en-US" sz="2000" dirty="0">
                <a:latin typeface="宋体" charset="-122"/>
              </a:rPr>
              <a:t>向左旋转</a:t>
            </a:r>
            <a:r>
              <a:rPr kumimoji="0" lang="en-US" altLang="zh-CN" sz="2000" dirty="0">
                <a:latin typeface="宋体" charset="-122"/>
              </a:rPr>
              <a:t>90</a:t>
            </a:r>
            <a:r>
              <a:rPr kumimoji="0" lang="zh-CN" altLang="en-US" sz="2000" dirty="0">
                <a:latin typeface="宋体" charset="-122"/>
              </a:rPr>
              <a:t>度，把</a:t>
            </a:r>
            <a:r>
              <a:rPr kumimoji="0" lang="en-US" altLang="zh-CN" sz="2000" dirty="0">
                <a:latin typeface="宋体" charset="-122"/>
              </a:rPr>
              <a:t>CL</a:t>
            </a:r>
            <a:r>
              <a:rPr kumimoji="0" lang="zh-CN" altLang="en-US" sz="2000" dirty="0">
                <a:latin typeface="宋体" charset="-122"/>
              </a:rPr>
              <a:t>变为</a:t>
            </a:r>
            <a:r>
              <a:rPr kumimoji="0" lang="en-US" altLang="zh-CN" sz="2000" dirty="0">
                <a:latin typeface="宋体" charset="-122"/>
              </a:rPr>
              <a:t>B</a:t>
            </a:r>
            <a:r>
              <a:rPr kumimoji="0" lang="zh-CN" altLang="en-US" sz="2000" dirty="0">
                <a:latin typeface="宋体" charset="-122"/>
              </a:rPr>
              <a:t>的右子树，把</a:t>
            </a:r>
            <a:r>
              <a:rPr kumimoji="0" lang="en-US" altLang="zh-CN" sz="2000" dirty="0">
                <a:latin typeface="宋体" charset="-122"/>
              </a:rPr>
              <a:t>B</a:t>
            </a:r>
            <a:r>
              <a:rPr kumimoji="0" lang="zh-CN" altLang="en-US" sz="2000" dirty="0">
                <a:latin typeface="宋体" charset="-122"/>
              </a:rPr>
              <a:t>变为</a:t>
            </a:r>
            <a:r>
              <a:rPr kumimoji="0" lang="en-US" altLang="zh-CN" sz="2000" dirty="0">
                <a:latin typeface="宋体" charset="-122"/>
              </a:rPr>
              <a:t>C</a:t>
            </a:r>
            <a:r>
              <a:rPr kumimoji="0" lang="zh-CN" altLang="en-US" sz="2000" dirty="0">
                <a:latin typeface="宋体" charset="-122"/>
              </a:rPr>
              <a:t>的左孩子；</a:t>
            </a:r>
          </a:p>
        </p:txBody>
      </p:sp>
      <p:sp>
        <p:nvSpPr>
          <p:cNvPr id="56618" name="Line 298"/>
          <p:cNvSpPr>
            <a:spLocks noChangeShapeType="1"/>
          </p:cNvSpPr>
          <p:nvPr/>
        </p:nvSpPr>
        <p:spPr bwMode="auto">
          <a:xfrm>
            <a:off x="4140200" y="2394544"/>
            <a:ext cx="0" cy="424755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6620" name="Group 300"/>
          <p:cNvGrpSpPr>
            <a:grpSpLocks/>
          </p:cNvGrpSpPr>
          <p:nvPr/>
        </p:nvGrpSpPr>
        <p:grpSpPr bwMode="auto">
          <a:xfrm>
            <a:off x="649288" y="4569866"/>
            <a:ext cx="647700" cy="1595438"/>
            <a:chOff x="3494" y="2895"/>
            <a:chExt cx="408" cy="1005"/>
          </a:xfrm>
        </p:grpSpPr>
        <p:sp>
          <p:nvSpPr>
            <p:cNvPr id="56621" name="Text Box 301"/>
            <p:cNvSpPr txBox="1">
              <a:spLocks noChangeArrowheads="1"/>
            </p:cNvSpPr>
            <p:nvPr/>
          </p:nvSpPr>
          <p:spPr bwMode="auto">
            <a:xfrm>
              <a:off x="3494" y="3310"/>
              <a:ext cx="408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6622" name="Line 302"/>
            <p:cNvSpPr>
              <a:spLocks noChangeShapeType="1"/>
            </p:cNvSpPr>
            <p:nvPr/>
          </p:nvSpPr>
          <p:spPr bwMode="auto">
            <a:xfrm flipV="1">
              <a:off x="3657" y="2902"/>
              <a:ext cx="0" cy="4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23" name="Line 303"/>
            <p:cNvSpPr>
              <a:spLocks noChangeShapeType="1"/>
            </p:cNvSpPr>
            <p:nvPr/>
          </p:nvSpPr>
          <p:spPr bwMode="auto">
            <a:xfrm>
              <a:off x="3663" y="3521"/>
              <a:ext cx="0" cy="3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24" name="Line 304"/>
            <p:cNvSpPr>
              <a:spLocks noChangeShapeType="1"/>
            </p:cNvSpPr>
            <p:nvPr/>
          </p:nvSpPr>
          <p:spPr bwMode="auto">
            <a:xfrm flipH="1">
              <a:off x="3572" y="3900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25" name="Line 305"/>
            <p:cNvSpPr>
              <a:spLocks noChangeShapeType="1"/>
            </p:cNvSpPr>
            <p:nvPr/>
          </p:nvSpPr>
          <p:spPr bwMode="auto">
            <a:xfrm flipH="1">
              <a:off x="3564" y="2895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6626" name="Oval 306"/>
          <p:cNvSpPr>
            <a:spLocks noChangeArrowheads="1"/>
          </p:cNvSpPr>
          <p:nvPr/>
        </p:nvSpPr>
        <p:spPr bwMode="auto">
          <a:xfrm>
            <a:off x="969963" y="313794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6627" name="Line 307"/>
          <p:cNvSpPr>
            <a:spLocks noChangeShapeType="1"/>
          </p:cNvSpPr>
          <p:nvPr/>
        </p:nvSpPr>
        <p:spPr bwMode="auto">
          <a:xfrm>
            <a:off x="1228725" y="3493541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28" name="Rectangle 308"/>
          <p:cNvSpPr>
            <a:spLocks noChangeArrowheads="1"/>
          </p:cNvSpPr>
          <p:nvPr/>
        </p:nvSpPr>
        <p:spPr bwMode="auto">
          <a:xfrm>
            <a:off x="2051050" y="4550816"/>
            <a:ext cx="455613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CR</a:t>
            </a:r>
          </a:p>
        </p:txBody>
      </p:sp>
      <p:sp>
        <p:nvSpPr>
          <p:cNvPr id="56629" name="Line 309"/>
          <p:cNvSpPr>
            <a:spLocks noChangeShapeType="1"/>
          </p:cNvSpPr>
          <p:nvPr/>
        </p:nvSpPr>
        <p:spPr bwMode="auto">
          <a:xfrm flipH="1">
            <a:off x="1119188" y="2717254"/>
            <a:ext cx="715962" cy="4540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30" name="Line 310"/>
          <p:cNvSpPr>
            <a:spLocks noChangeShapeType="1"/>
          </p:cNvSpPr>
          <p:nvPr/>
        </p:nvSpPr>
        <p:spPr bwMode="auto">
          <a:xfrm>
            <a:off x="2122488" y="2717254"/>
            <a:ext cx="917575" cy="5254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31" name="Oval 311"/>
          <p:cNvSpPr>
            <a:spLocks noChangeArrowheads="1"/>
          </p:cNvSpPr>
          <p:nvPr/>
        </p:nvSpPr>
        <p:spPr bwMode="auto">
          <a:xfrm>
            <a:off x="1763713" y="2428329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6632" name="Oval 312"/>
          <p:cNvSpPr>
            <a:spLocks noChangeArrowheads="1"/>
          </p:cNvSpPr>
          <p:nvPr/>
        </p:nvSpPr>
        <p:spPr bwMode="auto">
          <a:xfrm>
            <a:off x="979488" y="313794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6633" name="Line 313"/>
          <p:cNvSpPr>
            <a:spLocks noChangeShapeType="1"/>
          </p:cNvSpPr>
          <p:nvPr/>
        </p:nvSpPr>
        <p:spPr bwMode="auto">
          <a:xfrm flipH="1">
            <a:off x="471488" y="3507829"/>
            <a:ext cx="603250" cy="39528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34" name="Line 314"/>
          <p:cNvSpPr>
            <a:spLocks noChangeShapeType="1"/>
          </p:cNvSpPr>
          <p:nvPr/>
        </p:nvSpPr>
        <p:spPr bwMode="auto">
          <a:xfrm>
            <a:off x="1238250" y="3493541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35" name="Rectangle 315"/>
          <p:cNvSpPr>
            <a:spLocks noChangeArrowheads="1"/>
          </p:cNvSpPr>
          <p:nvPr/>
        </p:nvSpPr>
        <p:spPr bwMode="auto">
          <a:xfrm>
            <a:off x="254000" y="3907879"/>
            <a:ext cx="441325" cy="1163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6636" name="Rectangle 316"/>
          <p:cNvSpPr>
            <a:spLocks noChangeArrowheads="1"/>
          </p:cNvSpPr>
          <p:nvPr/>
        </p:nvSpPr>
        <p:spPr bwMode="auto">
          <a:xfrm>
            <a:off x="2789238" y="3169691"/>
            <a:ext cx="419100" cy="1381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AR</a:t>
            </a:r>
          </a:p>
        </p:txBody>
      </p:sp>
      <p:grpSp>
        <p:nvGrpSpPr>
          <p:cNvPr id="56637" name="Group 317"/>
          <p:cNvGrpSpPr>
            <a:grpSpLocks/>
          </p:cNvGrpSpPr>
          <p:nvPr/>
        </p:nvGrpSpPr>
        <p:grpSpPr bwMode="auto">
          <a:xfrm>
            <a:off x="3255963" y="3168104"/>
            <a:ext cx="668337" cy="1400175"/>
            <a:chOff x="3776" y="2332"/>
            <a:chExt cx="462" cy="1069"/>
          </a:xfrm>
        </p:grpSpPr>
        <p:sp>
          <p:nvSpPr>
            <p:cNvPr id="56638" name="Text Box 318"/>
            <p:cNvSpPr txBox="1">
              <a:spLocks noChangeArrowheads="1"/>
            </p:cNvSpPr>
            <p:nvPr/>
          </p:nvSpPr>
          <p:spPr bwMode="auto">
            <a:xfrm>
              <a:off x="3830" y="2734"/>
              <a:ext cx="408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6639" name="Line 319"/>
            <p:cNvSpPr>
              <a:spLocks noChangeShapeType="1"/>
            </p:cNvSpPr>
            <p:nvPr/>
          </p:nvSpPr>
          <p:spPr bwMode="auto">
            <a:xfrm>
              <a:off x="3776" y="2332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40" name="Line 320"/>
            <p:cNvSpPr>
              <a:spLocks noChangeShapeType="1"/>
            </p:cNvSpPr>
            <p:nvPr/>
          </p:nvSpPr>
          <p:spPr bwMode="auto">
            <a:xfrm>
              <a:off x="3776" y="339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41" name="Line 321"/>
            <p:cNvSpPr>
              <a:spLocks noChangeShapeType="1"/>
            </p:cNvSpPr>
            <p:nvPr/>
          </p:nvSpPr>
          <p:spPr bwMode="auto">
            <a:xfrm flipV="1">
              <a:off x="3880" y="2366"/>
              <a:ext cx="0" cy="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42" name="Line 322"/>
            <p:cNvSpPr>
              <a:spLocks noChangeShapeType="1"/>
            </p:cNvSpPr>
            <p:nvPr/>
          </p:nvSpPr>
          <p:spPr bwMode="auto">
            <a:xfrm>
              <a:off x="3886" y="3019"/>
              <a:ext cx="0" cy="3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6643" name="Oval 323"/>
          <p:cNvSpPr>
            <a:spLocks noChangeArrowheads="1"/>
          </p:cNvSpPr>
          <p:nvPr/>
        </p:nvSpPr>
        <p:spPr bwMode="auto">
          <a:xfrm>
            <a:off x="1487488" y="3809454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56644" name="Line 324"/>
          <p:cNvSpPr>
            <a:spLocks noChangeShapeType="1"/>
          </p:cNvSpPr>
          <p:nvPr/>
        </p:nvSpPr>
        <p:spPr bwMode="auto">
          <a:xfrm flipH="1">
            <a:off x="1338263" y="4166641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45" name="Line 325"/>
          <p:cNvSpPr>
            <a:spLocks noChangeShapeType="1"/>
          </p:cNvSpPr>
          <p:nvPr/>
        </p:nvSpPr>
        <p:spPr bwMode="auto">
          <a:xfrm>
            <a:off x="1781175" y="4165054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46" name="Line 326"/>
          <p:cNvSpPr>
            <a:spLocks noChangeShapeType="1"/>
          </p:cNvSpPr>
          <p:nvPr/>
        </p:nvSpPr>
        <p:spPr bwMode="auto">
          <a:xfrm flipH="1">
            <a:off x="1347788" y="4166641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47" name="Line 327"/>
          <p:cNvSpPr>
            <a:spLocks noChangeShapeType="1"/>
          </p:cNvSpPr>
          <p:nvPr/>
        </p:nvSpPr>
        <p:spPr bwMode="auto">
          <a:xfrm>
            <a:off x="1790700" y="4165054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48" name="Rectangle 328"/>
          <p:cNvSpPr>
            <a:spLocks noChangeArrowheads="1"/>
          </p:cNvSpPr>
          <p:nvPr/>
        </p:nvSpPr>
        <p:spPr bwMode="auto">
          <a:xfrm>
            <a:off x="1136650" y="4550816"/>
            <a:ext cx="425450" cy="122396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CL</a:t>
            </a:r>
          </a:p>
        </p:txBody>
      </p:sp>
      <p:sp>
        <p:nvSpPr>
          <p:cNvPr id="56650" name="Text Box 330"/>
          <p:cNvSpPr txBox="1">
            <a:spLocks noChangeArrowheads="1"/>
          </p:cNvSpPr>
          <p:nvPr/>
        </p:nvSpPr>
        <p:spPr bwMode="auto">
          <a:xfrm>
            <a:off x="1403350" y="2394991"/>
            <a:ext cx="503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2</a:t>
            </a:r>
          </a:p>
        </p:txBody>
      </p:sp>
      <p:grpSp>
        <p:nvGrpSpPr>
          <p:cNvPr id="56654" name="Group 334"/>
          <p:cNvGrpSpPr>
            <a:grpSpLocks/>
          </p:cNvGrpSpPr>
          <p:nvPr/>
        </p:nvGrpSpPr>
        <p:grpSpPr bwMode="auto">
          <a:xfrm>
            <a:off x="5075238" y="4713883"/>
            <a:ext cx="647700" cy="1595437"/>
            <a:chOff x="3494" y="2895"/>
            <a:chExt cx="408" cy="1005"/>
          </a:xfrm>
        </p:grpSpPr>
        <p:sp>
          <p:nvSpPr>
            <p:cNvPr id="56655" name="Text Box 335"/>
            <p:cNvSpPr txBox="1">
              <a:spLocks noChangeArrowheads="1"/>
            </p:cNvSpPr>
            <p:nvPr/>
          </p:nvSpPr>
          <p:spPr bwMode="auto">
            <a:xfrm>
              <a:off x="3494" y="3310"/>
              <a:ext cx="408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6656" name="Line 336"/>
            <p:cNvSpPr>
              <a:spLocks noChangeShapeType="1"/>
            </p:cNvSpPr>
            <p:nvPr/>
          </p:nvSpPr>
          <p:spPr bwMode="auto">
            <a:xfrm flipV="1">
              <a:off x="3657" y="2902"/>
              <a:ext cx="0" cy="4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57" name="Line 337"/>
            <p:cNvSpPr>
              <a:spLocks noChangeShapeType="1"/>
            </p:cNvSpPr>
            <p:nvPr/>
          </p:nvSpPr>
          <p:spPr bwMode="auto">
            <a:xfrm>
              <a:off x="3663" y="3521"/>
              <a:ext cx="0" cy="3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58" name="Line 338"/>
            <p:cNvSpPr>
              <a:spLocks noChangeShapeType="1"/>
            </p:cNvSpPr>
            <p:nvPr/>
          </p:nvSpPr>
          <p:spPr bwMode="auto">
            <a:xfrm flipH="1">
              <a:off x="3572" y="3900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59" name="Line 339"/>
            <p:cNvSpPr>
              <a:spLocks noChangeShapeType="1"/>
            </p:cNvSpPr>
            <p:nvPr/>
          </p:nvSpPr>
          <p:spPr bwMode="auto">
            <a:xfrm flipH="1">
              <a:off x="3564" y="2895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6661" name="Line 341"/>
          <p:cNvSpPr>
            <a:spLocks noChangeShapeType="1"/>
          </p:cNvSpPr>
          <p:nvPr/>
        </p:nvSpPr>
        <p:spPr bwMode="auto">
          <a:xfrm>
            <a:off x="5908675" y="3493095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62" name="Rectangle 342"/>
          <p:cNvSpPr>
            <a:spLocks noChangeArrowheads="1"/>
          </p:cNvSpPr>
          <p:nvPr/>
        </p:nvSpPr>
        <p:spPr bwMode="auto">
          <a:xfrm>
            <a:off x="6156325" y="3932833"/>
            <a:ext cx="455613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CR</a:t>
            </a:r>
          </a:p>
        </p:txBody>
      </p:sp>
      <p:sp>
        <p:nvSpPr>
          <p:cNvPr id="56663" name="Line 343"/>
          <p:cNvSpPr>
            <a:spLocks noChangeShapeType="1"/>
          </p:cNvSpPr>
          <p:nvPr/>
        </p:nvSpPr>
        <p:spPr bwMode="auto">
          <a:xfrm flipH="1">
            <a:off x="5799138" y="2716808"/>
            <a:ext cx="715962" cy="4540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64" name="Line 344"/>
          <p:cNvSpPr>
            <a:spLocks noChangeShapeType="1"/>
          </p:cNvSpPr>
          <p:nvPr/>
        </p:nvSpPr>
        <p:spPr bwMode="auto">
          <a:xfrm>
            <a:off x="6802438" y="2716808"/>
            <a:ext cx="917575" cy="5254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65" name="Oval 345"/>
          <p:cNvSpPr>
            <a:spLocks noChangeArrowheads="1"/>
          </p:cNvSpPr>
          <p:nvPr/>
        </p:nvSpPr>
        <p:spPr bwMode="auto">
          <a:xfrm>
            <a:off x="6443663" y="2427883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6666" name="Oval 346"/>
          <p:cNvSpPr>
            <a:spLocks noChangeArrowheads="1"/>
          </p:cNvSpPr>
          <p:nvPr/>
        </p:nvSpPr>
        <p:spPr bwMode="auto">
          <a:xfrm>
            <a:off x="5003800" y="3932833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6667" name="Line 347"/>
          <p:cNvSpPr>
            <a:spLocks noChangeShapeType="1"/>
          </p:cNvSpPr>
          <p:nvPr/>
        </p:nvSpPr>
        <p:spPr bwMode="auto">
          <a:xfrm flipH="1">
            <a:off x="4787900" y="4293195"/>
            <a:ext cx="360363" cy="4667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68" name="Line 348"/>
          <p:cNvSpPr>
            <a:spLocks noChangeShapeType="1"/>
          </p:cNvSpPr>
          <p:nvPr/>
        </p:nvSpPr>
        <p:spPr bwMode="auto">
          <a:xfrm>
            <a:off x="5364163" y="4221758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69" name="Rectangle 349"/>
          <p:cNvSpPr>
            <a:spLocks noChangeArrowheads="1"/>
          </p:cNvSpPr>
          <p:nvPr/>
        </p:nvSpPr>
        <p:spPr bwMode="auto">
          <a:xfrm>
            <a:off x="4643438" y="4724995"/>
            <a:ext cx="441325" cy="1163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6670" name="Rectangle 350"/>
          <p:cNvSpPr>
            <a:spLocks noChangeArrowheads="1"/>
          </p:cNvSpPr>
          <p:nvPr/>
        </p:nvSpPr>
        <p:spPr bwMode="auto">
          <a:xfrm>
            <a:off x="7469188" y="3169245"/>
            <a:ext cx="419100" cy="1381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AR</a:t>
            </a:r>
          </a:p>
        </p:txBody>
      </p:sp>
      <p:grpSp>
        <p:nvGrpSpPr>
          <p:cNvPr id="56671" name="Group 351"/>
          <p:cNvGrpSpPr>
            <a:grpSpLocks/>
          </p:cNvGrpSpPr>
          <p:nvPr/>
        </p:nvGrpSpPr>
        <p:grpSpPr bwMode="auto">
          <a:xfrm>
            <a:off x="7935913" y="3167658"/>
            <a:ext cx="668337" cy="1400175"/>
            <a:chOff x="3776" y="2332"/>
            <a:chExt cx="462" cy="1069"/>
          </a:xfrm>
        </p:grpSpPr>
        <p:sp>
          <p:nvSpPr>
            <p:cNvPr id="56672" name="Text Box 352"/>
            <p:cNvSpPr txBox="1">
              <a:spLocks noChangeArrowheads="1"/>
            </p:cNvSpPr>
            <p:nvPr/>
          </p:nvSpPr>
          <p:spPr bwMode="auto">
            <a:xfrm>
              <a:off x="3830" y="2734"/>
              <a:ext cx="408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6673" name="Line 353"/>
            <p:cNvSpPr>
              <a:spLocks noChangeShapeType="1"/>
            </p:cNvSpPr>
            <p:nvPr/>
          </p:nvSpPr>
          <p:spPr bwMode="auto">
            <a:xfrm>
              <a:off x="3776" y="2332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74" name="Line 354"/>
            <p:cNvSpPr>
              <a:spLocks noChangeShapeType="1"/>
            </p:cNvSpPr>
            <p:nvPr/>
          </p:nvSpPr>
          <p:spPr bwMode="auto">
            <a:xfrm>
              <a:off x="3776" y="339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75" name="Line 355"/>
            <p:cNvSpPr>
              <a:spLocks noChangeShapeType="1"/>
            </p:cNvSpPr>
            <p:nvPr/>
          </p:nvSpPr>
          <p:spPr bwMode="auto">
            <a:xfrm flipV="1">
              <a:off x="3880" y="2366"/>
              <a:ext cx="0" cy="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76" name="Line 356"/>
            <p:cNvSpPr>
              <a:spLocks noChangeShapeType="1"/>
            </p:cNvSpPr>
            <p:nvPr/>
          </p:nvSpPr>
          <p:spPr bwMode="auto">
            <a:xfrm>
              <a:off x="3886" y="3019"/>
              <a:ext cx="0" cy="3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6677" name="Oval 357"/>
          <p:cNvSpPr>
            <a:spLocks noChangeArrowheads="1"/>
          </p:cNvSpPr>
          <p:nvPr/>
        </p:nvSpPr>
        <p:spPr bwMode="auto">
          <a:xfrm>
            <a:off x="5508625" y="3140670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56680" name="Line 360"/>
          <p:cNvSpPr>
            <a:spLocks noChangeShapeType="1"/>
          </p:cNvSpPr>
          <p:nvPr/>
        </p:nvSpPr>
        <p:spPr bwMode="auto">
          <a:xfrm flipH="1">
            <a:off x="5292725" y="3572470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682" name="Rectangle 362"/>
          <p:cNvSpPr>
            <a:spLocks noChangeArrowheads="1"/>
          </p:cNvSpPr>
          <p:nvPr/>
        </p:nvSpPr>
        <p:spPr bwMode="auto">
          <a:xfrm>
            <a:off x="5562600" y="4717058"/>
            <a:ext cx="425450" cy="1223962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CL</a:t>
            </a:r>
          </a:p>
        </p:txBody>
      </p:sp>
      <p:sp>
        <p:nvSpPr>
          <p:cNvPr id="56683" name="Rectangle 363"/>
          <p:cNvSpPr>
            <a:spLocks noChangeArrowheads="1"/>
          </p:cNvSpPr>
          <p:nvPr/>
        </p:nvSpPr>
        <p:spPr bwMode="auto">
          <a:xfrm>
            <a:off x="5568950" y="5928320"/>
            <a:ext cx="428625" cy="3810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56684" name="Text Box 364"/>
          <p:cNvSpPr txBox="1">
            <a:spLocks noChangeArrowheads="1"/>
          </p:cNvSpPr>
          <p:nvPr/>
        </p:nvSpPr>
        <p:spPr bwMode="auto">
          <a:xfrm>
            <a:off x="6083300" y="2394545"/>
            <a:ext cx="503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56689" name="Rectangle 369"/>
          <p:cNvSpPr>
            <a:spLocks noChangeArrowheads="1"/>
          </p:cNvSpPr>
          <p:nvPr/>
        </p:nvSpPr>
        <p:spPr bwMode="auto">
          <a:xfrm>
            <a:off x="1116013" y="5781129"/>
            <a:ext cx="428625" cy="3810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583847627"/>
      </p:ext>
    </p:extLst>
  </p:cSld>
  <p:clrMapOvr>
    <a:masterClrMapping/>
  </p:clrMapOvr>
  <p:transition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900113" y="115888"/>
            <a:ext cx="74739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>
                <a:latin typeface="Times New Roman" pitchFamily="18" charset="0"/>
                <a:ea typeface="隶书" pitchFamily="49" charset="-122"/>
              </a:rPr>
              <a:t>平衡二叉树的构造</a:t>
            </a: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755650" y="949325"/>
            <a:ext cx="7092950" cy="1405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kumimoji="0" lang="en-US" altLang="zh-CN" sz="2000" b="1" dirty="0">
                <a:solidFill>
                  <a:srgbClr val="993300"/>
                </a:solidFill>
                <a:latin typeface="宋体" charset="-122"/>
              </a:rPr>
              <a:t>LR</a:t>
            </a:r>
            <a:r>
              <a:rPr kumimoji="0" lang="zh-CN" altLang="en-US" sz="2000" b="1" dirty="0">
                <a:solidFill>
                  <a:srgbClr val="993300"/>
                </a:solidFill>
                <a:latin typeface="宋体" charset="-122"/>
              </a:rPr>
              <a:t>型调整过程：</a:t>
            </a:r>
            <a:br>
              <a:rPr kumimoji="0" lang="zh-CN" altLang="en-US" sz="2000" b="1" dirty="0">
                <a:solidFill>
                  <a:srgbClr val="993300"/>
                </a:solidFill>
                <a:latin typeface="宋体" charset="-122"/>
              </a:rPr>
            </a:br>
            <a:r>
              <a:rPr kumimoji="0" lang="zh-CN" altLang="en-US" sz="2000" dirty="0">
                <a:latin typeface="宋体" charset="-122"/>
              </a:rPr>
              <a:t>② 将</a:t>
            </a:r>
            <a:r>
              <a:rPr kumimoji="0" lang="en-US" altLang="zh-CN" sz="2000" dirty="0">
                <a:latin typeface="宋体" charset="-122"/>
              </a:rPr>
              <a:t>BCA</a:t>
            </a:r>
            <a:r>
              <a:rPr kumimoji="0" lang="zh-CN" altLang="en-US" sz="2000" dirty="0">
                <a:latin typeface="宋体" charset="-122"/>
              </a:rPr>
              <a:t>向右旋转</a:t>
            </a:r>
            <a:r>
              <a:rPr kumimoji="0" lang="en-US" altLang="zh-CN" sz="2000" dirty="0">
                <a:latin typeface="宋体" charset="-122"/>
              </a:rPr>
              <a:t>90</a:t>
            </a:r>
            <a:r>
              <a:rPr kumimoji="0" lang="zh-CN" altLang="en-US" sz="2000" dirty="0">
                <a:latin typeface="宋体" charset="-122"/>
              </a:rPr>
              <a:t>度，把</a:t>
            </a:r>
            <a:r>
              <a:rPr kumimoji="0" lang="en-US" altLang="zh-CN" sz="2000" dirty="0">
                <a:latin typeface="宋体" charset="-122"/>
              </a:rPr>
              <a:t>C</a:t>
            </a:r>
            <a:r>
              <a:rPr kumimoji="0" lang="zh-CN" altLang="en-US" sz="2000" dirty="0">
                <a:latin typeface="宋体" charset="-122"/>
              </a:rPr>
              <a:t>的右孩子变为</a:t>
            </a:r>
            <a:r>
              <a:rPr kumimoji="0" lang="en-US" altLang="zh-CN" sz="2000" dirty="0">
                <a:latin typeface="宋体" charset="-122"/>
              </a:rPr>
              <a:t>A</a:t>
            </a:r>
            <a:r>
              <a:rPr kumimoji="0" lang="zh-CN" altLang="en-US" sz="2000" dirty="0">
                <a:latin typeface="宋体" charset="-122"/>
              </a:rPr>
              <a:t>的左孩子，</a:t>
            </a:r>
            <a:r>
              <a:rPr kumimoji="0" lang="en-US" altLang="zh-CN" sz="2000" dirty="0">
                <a:latin typeface="宋体" charset="-122"/>
              </a:rPr>
              <a:t>A</a:t>
            </a:r>
            <a:r>
              <a:rPr kumimoji="0" lang="zh-CN" altLang="en-US" sz="2000" dirty="0">
                <a:latin typeface="宋体" charset="-122"/>
              </a:rPr>
              <a:t>变为</a:t>
            </a:r>
            <a:r>
              <a:rPr kumimoji="0" lang="en-US" altLang="zh-CN" sz="2000" dirty="0">
                <a:latin typeface="宋体" charset="-122"/>
              </a:rPr>
              <a:t>C</a:t>
            </a:r>
            <a:r>
              <a:rPr kumimoji="0" lang="zh-CN" altLang="en-US" sz="2000" dirty="0">
                <a:latin typeface="宋体" charset="-122"/>
              </a:rPr>
              <a:t>的右孩子；</a:t>
            </a:r>
            <a:r>
              <a:rPr kumimoji="0" lang="en-US" altLang="zh-CN" sz="2000" dirty="0">
                <a:latin typeface="宋体" charset="-122"/>
              </a:rPr>
              <a:t>C</a:t>
            </a:r>
            <a:r>
              <a:rPr lang="zh-CN" altLang="en-US" sz="2000" dirty="0">
                <a:latin typeface="宋体" charset="-122"/>
              </a:rPr>
              <a:t>代替</a:t>
            </a:r>
            <a:r>
              <a:rPr kumimoji="0" lang="en-US" altLang="zh-CN" sz="2000" dirty="0">
                <a:latin typeface="宋体" charset="-122"/>
              </a:rPr>
              <a:t>A</a:t>
            </a:r>
            <a:r>
              <a:rPr kumimoji="0" lang="zh-CN" altLang="en-US" sz="2000" dirty="0">
                <a:latin typeface="宋体" charset="-122"/>
              </a:rPr>
              <a:t>的位置。</a:t>
            </a:r>
          </a:p>
        </p:txBody>
      </p:sp>
      <p:sp>
        <p:nvSpPr>
          <p:cNvPr id="57407" name="Line 63"/>
          <p:cNvSpPr>
            <a:spLocks noChangeShapeType="1"/>
          </p:cNvSpPr>
          <p:nvPr/>
        </p:nvSpPr>
        <p:spPr bwMode="auto">
          <a:xfrm>
            <a:off x="4356100" y="2593874"/>
            <a:ext cx="0" cy="39021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7480" name="Group 136"/>
          <p:cNvGrpSpPr>
            <a:grpSpLocks/>
          </p:cNvGrpSpPr>
          <p:nvPr/>
        </p:nvGrpSpPr>
        <p:grpSpPr bwMode="auto">
          <a:xfrm>
            <a:off x="682625" y="4785891"/>
            <a:ext cx="647700" cy="1595437"/>
            <a:chOff x="3494" y="2895"/>
            <a:chExt cx="408" cy="1005"/>
          </a:xfrm>
        </p:grpSpPr>
        <p:sp>
          <p:nvSpPr>
            <p:cNvPr id="57481" name="Text Box 137"/>
            <p:cNvSpPr txBox="1">
              <a:spLocks noChangeArrowheads="1"/>
            </p:cNvSpPr>
            <p:nvPr/>
          </p:nvSpPr>
          <p:spPr bwMode="auto">
            <a:xfrm>
              <a:off x="3494" y="3310"/>
              <a:ext cx="408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7482" name="Line 138"/>
            <p:cNvSpPr>
              <a:spLocks noChangeShapeType="1"/>
            </p:cNvSpPr>
            <p:nvPr/>
          </p:nvSpPr>
          <p:spPr bwMode="auto">
            <a:xfrm flipV="1">
              <a:off x="3657" y="2902"/>
              <a:ext cx="0" cy="4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83" name="Line 139"/>
            <p:cNvSpPr>
              <a:spLocks noChangeShapeType="1"/>
            </p:cNvSpPr>
            <p:nvPr/>
          </p:nvSpPr>
          <p:spPr bwMode="auto">
            <a:xfrm>
              <a:off x="3663" y="3521"/>
              <a:ext cx="0" cy="3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84" name="Line 140"/>
            <p:cNvSpPr>
              <a:spLocks noChangeShapeType="1"/>
            </p:cNvSpPr>
            <p:nvPr/>
          </p:nvSpPr>
          <p:spPr bwMode="auto">
            <a:xfrm flipH="1">
              <a:off x="3572" y="3900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85" name="Line 141"/>
            <p:cNvSpPr>
              <a:spLocks noChangeShapeType="1"/>
            </p:cNvSpPr>
            <p:nvPr/>
          </p:nvSpPr>
          <p:spPr bwMode="auto">
            <a:xfrm flipH="1">
              <a:off x="3564" y="2895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7486" name="Line 142"/>
          <p:cNvSpPr>
            <a:spLocks noChangeShapeType="1"/>
          </p:cNvSpPr>
          <p:nvPr/>
        </p:nvSpPr>
        <p:spPr bwMode="auto">
          <a:xfrm>
            <a:off x="1516063" y="3565103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7487" name="Rectangle 143"/>
          <p:cNvSpPr>
            <a:spLocks noChangeArrowheads="1"/>
          </p:cNvSpPr>
          <p:nvPr/>
        </p:nvSpPr>
        <p:spPr bwMode="auto">
          <a:xfrm>
            <a:off x="1763713" y="4004841"/>
            <a:ext cx="455612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CR</a:t>
            </a:r>
          </a:p>
        </p:txBody>
      </p:sp>
      <p:sp>
        <p:nvSpPr>
          <p:cNvPr id="57488" name="Line 144"/>
          <p:cNvSpPr>
            <a:spLocks noChangeShapeType="1"/>
          </p:cNvSpPr>
          <p:nvPr/>
        </p:nvSpPr>
        <p:spPr bwMode="auto">
          <a:xfrm flipH="1">
            <a:off x="1406525" y="2788816"/>
            <a:ext cx="715963" cy="4540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7489" name="Line 145"/>
          <p:cNvSpPr>
            <a:spLocks noChangeShapeType="1"/>
          </p:cNvSpPr>
          <p:nvPr/>
        </p:nvSpPr>
        <p:spPr bwMode="auto">
          <a:xfrm>
            <a:off x="2409825" y="2788816"/>
            <a:ext cx="917575" cy="5254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7490" name="Oval 146"/>
          <p:cNvSpPr>
            <a:spLocks noChangeArrowheads="1"/>
          </p:cNvSpPr>
          <p:nvPr/>
        </p:nvSpPr>
        <p:spPr bwMode="auto">
          <a:xfrm>
            <a:off x="2051050" y="249989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7491" name="Oval 147"/>
          <p:cNvSpPr>
            <a:spLocks noChangeArrowheads="1"/>
          </p:cNvSpPr>
          <p:nvPr/>
        </p:nvSpPr>
        <p:spPr bwMode="auto">
          <a:xfrm>
            <a:off x="611188" y="400484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7492" name="Line 148"/>
          <p:cNvSpPr>
            <a:spLocks noChangeShapeType="1"/>
          </p:cNvSpPr>
          <p:nvPr/>
        </p:nvSpPr>
        <p:spPr bwMode="auto">
          <a:xfrm flipH="1">
            <a:off x="395288" y="4365203"/>
            <a:ext cx="360362" cy="4667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7493" name="Line 149"/>
          <p:cNvSpPr>
            <a:spLocks noChangeShapeType="1"/>
          </p:cNvSpPr>
          <p:nvPr/>
        </p:nvSpPr>
        <p:spPr bwMode="auto">
          <a:xfrm>
            <a:off x="971550" y="4293766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7494" name="Rectangle 150"/>
          <p:cNvSpPr>
            <a:spLocks noChangeArrowheads="1"/>
          </p:cNvSpPr>
          <p:nvPr/>
        </p:nvSpPr>
        <p:spPr bwMode="auto">
          <a:xfrm>
            <a:off x="250825" y="4797003"/>
            <a:ext cx="441325" cy="1163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7495" name="Rectangle 151"/>
          <p:cNvSpPr>
            <a:spLocks noChangeArrowheads="1"/>
          </p:cNvSpPr>
          <p:nvPr/>
        </p:nvSpPr>
        <p:spPr bwMode="auto">
          <a:xfrm>
            <a:off x="3076575" y="3241253"/>
            <a:ext cx="419100" cy="1381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AR</a:t>
            </a:r>
          </a:p>
        </p:txBody>
      </p:sp>
      <p:grpSp>
        <p:nvGrpSpPr>
          <p:cNvPr id="57496" name="Group 152"/>
          <p:cNvGrpSpPr>
            <a:grpSpLocks/>
          </p:cNvGrpSpPr>
          <p:nvPr/>
        </p:nvGrpSpPr>
        <p:grpSpPr bwMode="auto">
          <a:xfrm>
            <a:off x="3543300" y="3239666"/>
            <a:ext cx="668338" cy="1400175"/>
            <a:chOff x="3776" y="2332"/>
            <a:chExt cx="462" cy="1069"/>
          </a:xfrm>
        </p:grpSpPr>
        <p:sp>
          <p:nvSpPr>
            <p:cNvPr id="57497" name="Text Box 153"/>
            <p:cNvSpPr txBox="1">
              <a:spLocks noChangeArrowheads="1"/>
            </p:cNvSpPr>
            <p:nvPr/>
          </p:nvSpPr>
          <p:spPr bwMode="auto">
            <a:xfrm>
              <a:off x="3830" y="2734"/>
              <a:ext cx="408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7498" name="Line 154"/>
            <p:cNvSpPr>
              <a:spLocks noChangeShapeType="1"/>
            </p:cNvSpPr>
            <p:nvPr/>
          </p:nvSpPr>
          <p:spPr bwMode="auto">
            <a:xfrm>
              <a:off x="3776" y="2332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99" name="Line 155"/>
            <p:cNvSpPr>
              <a:spLocks noChangeShapeType="1"/>
            </p:cNvSpPr>
            <p:nvPr/>
          </p:nvSpPr>
          <p:spPr bwMode="auto">
            <a:xfrm>
              <a:off x="3776" y="339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00" name="Line 156"/>
            <p:cNvSpPr>
              <a:spLocks noChangeShapeType="1"/>
            </p:cNvSpPr>
            <p:nvPr/>
          </p:nvSpPr>
          <p:spPr bwMode="auto">
            <a:xfrm flipV="1">
              <a:off x="3880" y="2366"/>
              <a:ext cx="0" cy="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01" name="Line 157"/>
            <p:cNvSpPr>
              <a:spLocks noChangeShapeType="1"/>
            </p:cNvSpPr>
            <p:nvPr/>
          </p:nvSpPr>
          <p:spPr bwMode="auto">
            <a:xfrm>
              <a:off x="3886" y="3019"/>
              <a:ext cx="0" cy="3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7502" name="Oval 158"/>
          <p:cNvSpPr>
            <a:spLocks noChangeArrowheads="1"/>
          </p:cNvSpPr>
          <p:nvPr/>
        </p:nvSpPr>
        <p:spPr bwMode="auto">
          <a:xfrm>
            <a:off x="1116013" y="3212678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57503" name="Line 159"/>
          <p:cNvSpPr>
            <a:spLocks noChangeShapeType="1"/>
          </p:cNvSpPr>
          <p:nvPr/>
        </p:nvSpPr>
        <p:spPr bwMode="auto">
          <a:xfrm flipH="1">
            <a:off x="900113" y="3644478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7504" name="Rectangle 160"/>
          <p:cNvSpPr>
            <a:spLocks noChangeArrowheads="1"/>
          </p:cNvSpPr>
          <p:nvPr/>
        </p:nvSpPr>
        <p:spPr bwMode="auto">
          <a:xfrm>
            <a:off x="1169988" y="4789066"/>
            <a:ext cx="425450" cy="1223962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CL</a:t>
            </a:r>
          </a:p>
        </p:txBody>
      </p:sp>
      <p:sp>
        <p:nvSpPr>
          <p:cNvPr id="57505" name="Rectangle 161"/>
          <p:cNvSpPr>
            <a:spLocks noChangeArrowheads="1"/>
          </p:cNvSpPr>
          <p:nvPr/>
        </p:nvSpPr>
        <p:spPr bwMode="auto">
          <a:xfrm>
            <a:off x="1176338" y="6000328"/>
            <a:ext cx="428625" cy="3810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57506" name="Text Box 162"/>
          <p:cNvSpPr txBox="1">
            <a:spLocks noChangeArrowheads="1"/>
          </p:cNvSpPr>
          <p:nvPr/>
        </p:nvSpPr>
        <p:spPr bwMode="auto">
          <a:xfrm>
            <a:off x="1690688" y="2466553"/>
            <a:ext cx="503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2</a:t>
            </a:r>
          </a:p>
        </p:txBody>
      </p:sp>
      <p:grpSp>
        <p:nvGrpSpPr>
          <p:cNvPr id="57508" name="Group 164"/>
          <p:cNvGrpSpPr>
            <a:grpSpLocks/>
          </p:cNvGrpSpPr>
          <p:nvPr/>
        </p:nvGrpSpPr>
        <p:grpSpPr bwMode="auto">
          <a:xfrm>
            <a:off x="5148263" y="4425851"/>
            <a:ext cx="647700" cy="1595437"/>
            <a:chOff x="3494" y="2895"/>
            <a:chExt cx="408" cy="1005"/>
          </a:xfrm>
        </p:grpSpPr>
        <p:sp>
          <p:nvSpPr>
            <p:cNvPr id="57509" name="Text Box 165"/>
            <p:cNvSpPr txBox="1">
              <a:spLocks noChangeArrowheads="1"/>
            </p:cNvSpPr>
            <p:nvPr/>
          </p:nvSpPr>
          <p:spPr bwMode="auto">
            <a:xfrm>
              <a:off x="3494" y="3310"/>
              <a:ext cx="408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7510" name="Line 166"/>
            <p:cNvSpPr>
              <a:spLocks noChangeShapeType="1"/>
            </p:cNvSpPr>
            <p:nvPr/>
          </p:nvSpPr>
          <p:spPr bwMode="auto">
            <a:xfrm flipV="1">
              <a:off x="3657" y="2902"/>
              <a:ext cx="0" cy="4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11" name="Line 167"/>
            <p:cNvSpPr>
              <a:spLocks noChangeShapeType="1"/>
            </p:cNvSpPr>
            <p:nvPr/>
          </p:nvSpPr>
          <p:spPr bwMode="auto">
            <a:xfrm>
              <a:off x="3663" y="3521"/>
              <a:ext cx="0" cy="3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12" name="Line 168"/>
            <p:cNvSpPr>
              <a:spLocks noChangeShapeType="1"/>
            </p:cNvSpPr>
            <p:nvPr/>
          </p:nvSpPr>
          <p:spPr bwMode="auto">
            <a:xfrm flipH="1">
              <a:off x="3572" y="3900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13" name="Line 169"/>
            <p:cNvSpPr>
              <a:spLocks noChangeShapeType="1"/>
            </p:cNvSpPr>
            <p:nvPr/>
          </p:nvSpPr>
          <p:spPr bwMode="auto">
            <a:xfrm flipH="1">
              <a:off x="3564" y="2895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7514" name="Line 170"/>
          <p:cNvSpPr>
            <a:spLocks noChangeShapeType="1"/>
          </p:cNvSpPr>
          <p:nvPr/>
        </p:nvSpPr>
        <p:spPr bwMode="auto">
          <a:xfrm>
            <a:off x="6373813" y="3043138"/>
            <a:ext cx="647700" cy="647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7515" name="Rectangle 171"/>
          <p:cNvSpPr>
            <a:spLocks noChangeArrowheads="1"/>
          </p:cNvSpPr>
          <p:nvPr/>
        </p:nvSpPr>
        <p:spPr bwMode="auto">
          <a:xfrm>
            <a:off x="6445250" y="4483001"/>
            <a:ext cx="455613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CR</a:t>
            </a:r>
          </a:p>
        </p:txBody>
      </p:sp>
      <p:sp>
        <p:nvSpPr>
          <p:cNvPr id="57518" name="Oval 174"/>
          <p:cNvSpPr>
            <a:spLocks noChangeArrowheads="1"/>
          </p:cNvSpPr>
          <p:nvPr/>
        </p:nvSpPr>
        <p:spPr bwMode="auto">
          <a:xfrm>
            <a:off x="6877050" y="3690838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7519" name="Oval 175"/>
          <p:cNvSpPr>
            <a:spLocks noChangeArrowheads="1"/>
          </p:cNvSpPr>
          <p:nvPr/>
        </p:nvSpPr>
        <p:spPr bwMode="auto">
          <a:xfrm>
            <a:off x="5076825" y="364480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7520" name="Line 176"/>
          <p:cNvSpPr>
            <a:spLocks noChangeShapeType="1"/>
          </p:cNvSpPr>
          <p:nvPr/>
        </p:nvSpPr>
        <p:spPr bwMode="auto">
          <a:xfrm flipH="1">
            <a:off x="4860925" y="4005163"/>
            <a:ext cx="360363" cy="4667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7521" name="Line 177"/>
          <p:cNvSpPr>
            <a:spLocks noChangeShapeType="1"/>
          </p:cNvSpPr>
          <p:nvPr/>
        </p:nvSpPr>
        <p:spPr bwMode="auto">
          <a:xfrm>
            <a:off x="5365750" y="3979763"/>
            <a:ext cx="503238" cy="4318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7522" name="Rectangle 178"/>
          <p:cNvSpPr>
            <a:spLocks noChangeArrowheads="1"/>
          </p:cNvSpPr>
          <p:nvPr/>
        </p:nvSpPr>
        <p:spPr bwMode="auto">
          <a:xfrm>
            <a:off x="4716463" y="4436963"/>
            <a:ext cx="441325" cy="1163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BL</a:t>
            </a:r>
          </a:p>
        </p:txBody>
      </p:sp>
      <p:sp>
        <p:nvSpPr>
          <p:cNvPr id="57523" name="Rectangle 179"/>
          <p:cNvSpPr>
            <a:spLocks noChangeArrowheads="1"/>
          </p:cNvSpPr>
          <p:nvPr/>
        </p:nvSpPr>
        <p:spPr bwMode="auto">
          <a:xfrm>
            <a:off x="7381875" y="4525863"/>
            <a:ext cx="419100" cy="1381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AR</a:t>
            </a:r>
          </a:p>
        </p:txBody>
      </p:sp>
      <p:grpSp>
        <p:nvGrpSpPr>
          <p:cNvPr id="57524" name="Group 180"/>
          <p:cNvGrpSpPr>
            <a:grpSpLocks/>
          </p:cNvGrpSpPr>
          <p:nvPr/>
        </p:nvGrpSpPr>
        <p:grpSpPr bwMode="auto">
          <a:xfrm>
            <a:off x="7848600" y="4524276"/>
            <a:ext cx="668338" cy="1400175"/>
            <a:chOff x="3776" y="2332"/>
            <a:chExt cx="462" cy="1069"/>
          </a:xfrm>
        </p:grpSpPr>
        <p:sp>
          <p:nvSpPr>
            <p:cNvPr id="57525" name="Text Box 181"/>
            <p:cNvSpPr txBox="1">
              <a:spLocks noChangeArrowheads="1"/>
            </p:cNvSpPr>
            <p:nvPr/>
          </p:nvSpPr>
          <p:spPr bwMode="auto">
            <a:xfrm>
              <a:off x="3830" y="2734"/>
              <a:ext cx="408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0" lang="en-US" altLang="zh-CN" sz="1800" b="0">
                  <a:latin typeface="Tahoma" pitchFamily="34" charset="0"/>
                </a:rPr>
                <a:t>h-1</a:t>
              </a:r>
            </a:p>
          </p:txBody>
        </p:sp>
        <p:sp>
          <p:nvSpPr>
            <p:cNvPr id="57526" name="Line 182"/>
            <p:cNvSpPr>
              <a:spLocks noChangeShapeType="1"/>
            </p:cNvSpPr>
            <p:nvPr/>
          </p:nvSpPr>
          <p:spPr bwMode="auto">
            <a:xfrm>
              <a:off x="3776" y="2332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27" name="Line 183"/>
            <p:cNvSpPr>
              <a:spLocks noChangeShapeType="1"/>
            </p:cNvSpPr>
            <p:nvPr/>
          </p:nvSpPr>
          <p:spPr bwMode="auto">
            <a:xfrm>
              <a:off x="3776" y="339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28" name="Line 184"/>
            <p:cNvSpPr>
              <a:spLocks noChangeShapeType="1"/>
            </p:cNvSpPr>
            <p:nvPr/>
          </p:nvSpPr>
          <p:spPr bwMode="auto">
            <a:xfrm flipV="1">
              <a:off x="3880" y="2366"/>
              <a:ext cx="0" cy="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29" name="Line 185"/>
            <p:cNvSpPr>
              <a:spLocks noChangeShapeType="1"/>
            </p:cNvSpPr>
            <p:nvPr/>
          </p:nvSpPr>
          <p:spPr bwMode="auto">
            <a:xfrm>
              <a:off x="3886" y="3019"/>
              <a:ext cx="0" cy="3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7530" name="Oval 186"/>
          <p:cNvSpPr>
            <a:spLocks noChangeArrowheads="1"/>
          </p:cNvSpPr>
          <p:nvPr/>
        </p:nvSpPr>
        <p:spPr bwMode="auto">
          <a:xfrm>
            <a:off x="6013450" y="2682776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57531" name="Line 187"/>
          <p:cNvSpPr>
            <a:spLocks noChangeShapeType="1"/>
          </p:cNvSpPr>
          <p:nvPr/>
        </p:nvSpPr>
        <p:spPr bwMode="auto">
          <a:xfrm flipH="1">
            <a:off x="5365750" y="3043138"/>
            <a:ext cx="647700" cy="6223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7532" name="Rectangle 188"/>
          <p:cNvSpPr>
            <a:spLocks noChangeArrowheads="1"/>
          </p:cNvSpPr>
          <p:nvPr/>
        </p:nvSpPr>
        <p:spPr bwMode="auto">
          <a:xfrm>
            <a:off x="5635625" y="4429026"/>
            <a:ext cx="425450" cy="1223962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CL</a:t>
            </a:r>
          </a:p>
        </p:txBody>
      </p:sp>
      <p:sp>
        <p:nvSpPr>
          <p:cNvPr id="57533" name="Rectangle 189"/>
          <p:cNvSpPr>
            <a:spLocks noChangeArrowheads="1"/>
          </p:cNvSpPr>
          <p:nvPr/>
        </p:nvSpPr>
        <p:spPr bwMode="auto">
          <a:xfrm>
            <a:off x="5641975" y="5640288"/>
            <a:ext cx="428625" cy="3810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57534" name="Text Box 190"/>
          <p:cNvSpPr txBox="1">
            <a:spLocks noChangeArrowheads="1"/>
          </p:cNvSpPr>
          <p:nvPr/>
        </p:nvSpPr>
        <p:spPr bwMode="auto">
          <a:xfrm>
            <a:off x="6373813" y="2395438"/>
            <a:ext cx="503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0</a:t>
            </a:r>
          </a:p>
        </p:txBody>
      </p:sp>
      <p:sp>
        <p:nvSpPr>
          <p:cNvPr id="57536" name="Line 192"/>
          <p:cNvSpPr>
            <a:spLocks noChangeShapeType="1"/>
          </p:cNvSpPr>
          <p:nvPr/>
        </p:nvSpPr>
        <p:spPr bwMode="auto">
          <a:xfrm flipH="1">
            <a:off x="6661150" y="4051201"/>
            <a:ext cx="288925" cy="4318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7537" name="Line 193"/>
          <p:cNvSpPr>
            <a:spLocks noChangeShapeType="1"/>
          </p:cNvSpPr>
          <p:nvPr/>
        </p:nvSpPr>
        <p:spPr bwMode="auto">
          <a:xfrm>
            <a:off x="7165975" y="4051201"/>
            <a:ext cx="503238" cy="4318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003785"/>
      </p:ext>
    </p:extLst>
  </p:cSld>
  <p:clrMapOvr>
    <a:masterClrMapping/>
  </p:clrMapOvr>
  <p:transition>
    <p:zo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67544" y="332656"/>
            <a:ext cx="7804150" cy="60071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算法实现如下：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-US" altLang="zh-CN" dirty="0"/>
              <a:t>b = </a:t>
            </a:r>
            <a:r>
              <a:rPr lang="en-US" altLang="zh-CN" dirty="0" err="1"/>
              <a:t>a.left</a:t>
            </a:r>
            <a:r>
              <a:rPr lang="en-US" altLang="zh-CN" dirty="0"/>
              <a:t>;         {</a:t>
            </a:r>
            <a:r>
              <a:rPr lang="zh-CN" altLang="en-US" dirty="0"/>
              <a:t>找到</a:t>
            </a:r>
            <a:r>
              <a:rPr lang="en-US" altLang="zh-CN" dirty="0"/>
              <a:t>b</a:t>
            </a:r>
            <a:r>
              <a:rPr lang="zh-CN" altLang="en-US" dirty="0"/>
              <a:t>和</a:t>
            </a:r>
            <a:r>
              <a:rPr lang="en-US" altLang="zh-CN" dirty="0"/>
              <a:t>c</a:t>
            </a:r>
            <a:r>
              <a:rPr lang="zh-CN" altLang="en-US" dirty="0"/>
              <a:t>结点</a:t>
            </a:r>
            <a:r>
              <a:rPr lang="en-US" altLang="zh-CN" dirty="0"/>
              <a:t>}</a:t>
            </a:r>
          </a:p>
          <a:p>
            <a:pPr lvl="1">
              <a:lnSpc>
                <a:spcPct val="150000"/>
              </a:lnSpc>
            </a:pPr>
            <a:r>
              <a:rPr lang="en-US" altLang="zh-CN" dirty="0"/>
              <a:t>c = </a:t>
            </a:r>
            <a:r>
              <a:rPr lang="en-US" altLang="zh-CN" dirty="0" err="1"/>
              <a:t>b.right</a:t>
            </a:r>
            <a:r>
              <a:rPr lang="en-US" altLang="zh-CN" dirty="0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zh-CN" dirty="0" err="1"/>
              <a:t>a.left</a:t>
            </a:r>
            <a:r>
              <a:rPr lang="en-US" altLang="zh-CN" dirty="0"/>
              <a:t> = </a:t>
            </a:r>
            <a:r>
              <a:rPr lang="en-US" altLang="zh-CN" dirty="0" err="1"/>
              <a:t>c.right</a:t>
            </a:r>
            <a:r>
              <a:rPr lang="en-US" altLang="zh-CN" dirty="0"/>
              <a:t>;  {</a:t>
            </a:r>
            <a:r>
              <a:rPr lang="zh-CN" altLang="en-US" dirty="0"/>
              <a:t>把</a:t>
            </a:r>
            <a:r>
              <a:rPr lang="en-US" altLang="zh-CN" dirty="0"/>
              <a:t>c</a:t>
            </a:r>
            <a:r>
              <a:rPr lang="zh-CN" altLang="en-US" dirty="0"/>
              <a:t>作为新子树的根</a:t>
            </a:r>
            <a:r>
              <a:rPr lang="en-US" altLang="zh-CN" dirty="0"/>
              <a:t>}</a:t>
            </a:r>
          </a:p>
          <a:p>
            <a:pPr lvl="1">
              <a:lnSpc>
                <a:spcPct val="150000"/>
              </a:lnSpc>
            </a:pPr>
            <a:r>
              <a:rPr lang="en-US" altLang="zh-CN" dirty="0" err="1"/>
              <a:t>b.right</a:t>
            </a:r>
            <a:r>
              <a:rPr lang="en-US" altLang="zh-CN" dirty="0"/>
              <a:t> = </a:t>
            </a:r>
            <a:r>
              <a:rPr lang="en-US" altLang="zh-CN" dirty="0" err="1"/>
              <a:t>c.left</a:t>
            </a:r>
            <a:r>
              <a:rPr lang="en-US" altLang="zh-CN" dirty="0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zh-CN" dirty="0" err="1"/>
              <a:t>c.right</a:t>
            </a:r>
            <a:r>
              <a:rPr lang="en-US" altLang="zh-CN" dirty="0"/>
              <a:t> = a;</a:t>
            </a:r>
          </a:p>
          <a:p>
            <a:pPr lvl="1">
              <a:lnSpc>
                <a:spcPct val="150000"/>
              </a:lnSpc>
            </a:pPr>
            <a:r>
              <a:rPr lang="en-US" altLang="zh-CN" dirty="0" err="1"/>
              <a:t>c.left</a:t>
            </a:r>
            <a:r>
              <a:rPr lang="en-US" altLang="zh-CN" dirty="0"/>
              <a:t> = b;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361" y="3366844"/>
            <a:ext cx="3744416" cy="3484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91001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79512" y="363294"/>
            <a:ext cx="8964488" cy="60071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算法实现如下：</a:t>
            </a:r>
            <a:endParaRPr lang="en-US" altLang="zh-CN" sz="2400" dirty="0"/>
          </a:p>
          <a:p>
            <a:pPr lvl="1">
              <a:lnSpc>
                <a:spcPct val="150000"/>
              </a:lnSpc>
            </a:pPr>
            <a:r>
              <a:rPr lang="en-US" altLang="zh-CN" sz="2000" dirty="0"/>
              <a:t>case c.bf of</a:t>
            </a:r>
          </a:p>
          <a:p>
            <a:pPr lvl="1">
              <a:lnSpc>
                <a:spcPct val="150000"/>
              </a:lnSpc>
            </a:pPr>
            <a:r>
              <a:rPr lang="en-US" altLang="zh-CN" sz="2000" dirty="0"/>
              <a:t>      1: a.bf=-1; b.bf=0;  { </a:t>
            </a:r>
            <a:r>
              <a:rPr lang="zh-CN" altLang="en-US" sz="2000" dirty="0"/>
              <a:t>在</a:t>
            </a:r>
            <a:r>
              <a:rPr lang="en-US" altLang="zh-CN" sz="2000" dirty="0"/>
              <a:t>c</a:t>
            </a:r>
            <a:r>
              <a:rPr lang="zh-CN" altLang="en-US" sz="2000" dirty="0"/>
              <a:t>的左子树上插入结点 </a:t>
            </a:r>
            <a:r>
              <a:rPr lang="en-US" altLang="zh-CN" sz="2000" dirty="0"/>
              <a:t>}</a:t>
            </a:r>
          </a:p>
          <a:p>
            <a:pPr lvl="1">
              <a:lnSpc>
                <a:spcPct val="150000"/>
              </a:lnSpc>
            </a:pPr>
            <a:r>
              <a:rPr lang="en-US" altLang="zh-CN" sz="2000" dirty="0"/>
              <a:t>     -1: a.bf=0; b.bf=1;   { </a:t>
            </a:r>
            <a:r>
              <a:rPr lang="zh-CN" altLang="en-US" sz="2000" dirty="0"/>
              <a:t>在</a:t>
            </a:r>
            <a:r>
              <a:rPr lang="en-US" altLang="zh-CN" sz="2000" dirty="0"/>
              <a:t>c</a:t>
            </a:r>
            <a:r>
              <a:rPr lang="zh-CN" altLang="en-US" sz="2000" dirty="0"/>
              <a:t>的右子树上插入结点 </a:t>
            </a:r>
            <a:r>
              <a:rPr lang="en-US" altLang="zh-CN" sz="2000" dirty="0"/>
              <a:t>}</a:t>
            </a:r>
          </a:p>
          <a:p>
            <a:pPr lvl="1">
              <a:lnSpc>
                <a:spcPct val="150000"/>
              </a:lnSpc>
            </a:pPr>
            <a:r>
              <a:rPr lang="en-US" altLang="zh-CN" sz="2000" dirty="0"/>
              <a:t>      0: a.bf=0; b.bf=0;   { c</a:t>
            </a:r>
            <a:r>
              <a:rPr lang="zh-CN" altLang="en-US" sz="2000" dirty="0"/>
              <a:t>本身为插入的叶结点 </a:t>
            </a:r>
            <a:r>
              <a:rPr lang="en-US" altLang="zh-CN" sz="2000" dirty="0"/>
              <a:t>}</a:t>
            </a:r>
          </a:p>
          <a:p>
            <a:pPr lvl="1">
              <a:lnSpc>
                <a:spcPct val="150000"/>
              </a:lnSpc>
            </a:pPr>
            <a:r>
              <a:rPr lang="en-US" altLang="zh-CN" sz="2000" dirty="0"/>
              <a:t>c.bf = 0;  {</a:t>
            </a:r>
            <a:r>
              <a:rPr lang="zh-CN" altLang="en-US" sz="2000" dirty="0"/>
              <a:t>旋转变换之后</a:t>
            </a:r>
            <a:r>
              <a:rPr lang="en-US" altLang="zh-CN" sz="2000" dirty="0"/>
              <a:t>}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361" y="3366844"/>
            <a:ext cx="3744416" cy="3484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95264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900113" y="44450"/>
            <a:ext cx="74739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>
                <a:latin typeface="Times New Roman" pitchFamily="18" charset="0"/>
                <a:ea typeface="隶书" pitchFamily="49" charset="-122"/>
              </a:rPr>
              <a:t>平衡二叉树的构造</a:t>
            </a: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755576" y="836712"/>
            <a:ext cx="734588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zh-CN" sz="2000" b="1" dirty="0"/>
              <a:t>4. </a:t>
            </a:r>
            <a:r>
              <a:rPr kumimoji="0" lang="en-US" altLang="zh-CN" sz="2000" b="1" dirty="0">
                <a:solidFill>
                  <a:srgbClr val="993300"/>
                </a:solidFill>
              </a:rPr>
              <a:t>RL</a:t>
            </a:r>
            <a:r>
              <a:rPr kumimoji="0" lang="zh-CN" altLang="en-US" sz="2000" b="1" dirty="0">
                <a:solidFill>
                  <a:srgbClr val="993300"/>
                </a:solidFill>
                <a:latin typeface="Tahoma" pitchFamily="34" charset="0"/>
              </a:rPr>
              <a:t>型</a:t>
            </a:r>
            <a:r>
              <a:rPr kumimoji="0" lang="zh-CN" altLang="en-US" sz="2000" dirty="0">
                <a:solidFill>
                  <a:srgbClr val="993300"/>
                </a:solidFill>
                <a:latin typeface="Tahoma" pitchFamily="34" charset="0"/>
              </a:rPr>
              <a:t/>
            </a:r>
            <a:br>
              <a:rPr kumimoji="0" lang="zh-CN" altLang="en-US" sz="2000" dirty="0">
                <a:solidFill>
                  <a:srgbClr val="993300"/>
                </a:solidFill>
                <a:latin typeface="Tahoma" pitchFamily="34" charset="0"/>
              </a:rPr>
            </a:br>
            <a:r>
              <a:rPr kumimoji="0" lang="zh-CN" altLang="en-US" sz="2000" dirty="0">
                <a:latin typeface="Tahoma" pitchFamily="34" charset="0"/>
              </a:rPr>
              <a:t>新结点插在右重结点</a:t>
            </a:r>
            <a:r>
              <a:rPr kumimoji="0" lang="en-US" altLang="zh-CN" sz="2000" dirty="0">
                <a:latin typeface="Tahoma" pitchFamily="34" charset="0"/>
              </a:rPr>
              <a:t>A</a:t>
            </a:r>
            <a:r>
              <a:rPr kumimoji="0" lang="zh-CN" altLang="en-US" sz="2000" dirty="0">
                <a:latin typeface="Tahoma" pitchFamily="34" charset="0"/>
              </a:rPr>
              <a:t>的右孩子的左孩子的右分支上。如下图棕色代表新结点，称</a:t>
            </a:r>
            <a:r>
              <a:rPr kumimoji="0" lang="en-US" altLang="zh-CN" sz="2000" dirty="0">
                <a:latin typeface="Tahoma" pitchFamily="34" charset="0"/>
              </a:rPr>
              <a:t>RL</a:t>
            </a:r>
            <a:r>
              <a:rPr kumimoji="0" lang="zh-CN" altLang="en-US" sz="2000" dirty="0">
                <a:latin typeface="Tahoma" pitchFamily="34" charset="0"/>
              </a:rPr>
              <a:t>型。</a:t>
            </a:r>
          </a:p>
        </p:txBody>
      </p:sp>
      <p:sp>
        <p:nvSpPr>
          <p:cNvPr id="61512" name="Text Box 72"/>
          <p:cNvSpPr txBox="1">
            <a:spLocks noChangeArrowheads="1"/>
          </p:cNvSpPr>
          <p:nvPr/>
        </p:nvSpPr>
        <p:spPr bwMode="auto">
          <a:xfrm>
            <a:off x="1471613" y="2851944"/>
            <a:ext cx="503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-1</a:t>
            </a:r>
          </a:p>
        </p:txBody>
      </p:sp>
      <p:sp>
        <p:nvSpPr>
          <p:cNvPr id="61503" name="Line 63"/>
          <p:cNvSpPr>
            <a:spLocks noChangeShapeType="1"/>
          </p:cNvSpPr>
          <p:nvPr/>
        </p:nvSpPr>
        <p:spPr bwMode="auto">
          <a:xfrm flipH="1">
            <a:off x="1327150" y="3185319"/>
            <a:ext cx="719138" cy="4953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04" name="Line 64"/>
          <p:cNvSpPr>
            <a:spLocks noChangeShapeType="1"/>
          </p:cNvSpPr>
          <p:nvPr/>
        </p:nvSpPr>
        <p:spPr bwMode="auto">
          <a:xfrm>
            <a:off x="2333625" y="3185319"/>
            <a:ext cx="577850" cy="4222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05" name="Oval 65"/>
          <p:cNvSpPr>
            <a:spLocks noChangeArrowheads="1"/>
          </p:cNvSpPr>
          <p:nvPr/>
        </p:nvSpPr>
        <p:spPr bwMode="auto">
          <a:xfrm>
            <a:off x="1974850" y="2896394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1506" name="Rectangle 66"/>
          <p:cNvSpPr>
            <a:spLocks noChangeArrowheads="1"/>
          </p:cNvSpPr>
          <p:nvPr/>
        </p:nvSpPr>
        <p:spPr bwMode="auto">
          <a:xfrm>
            <a:off x="1046163" y="3653631"/>
            <a:ext cx="441325" cy="11636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AL</a:t>
            </a:r>
          </a:p>
        </p:txBody>
      </p:sp>
      <p:sp>
        <p:nvSpPr>
          <p:cNvPr id="61507" name="Line 67"/>
          <p:cNvSpPr>
            <a:spLocks noChangeShapeType="1"/>
          </p:cNvSpPr>
          <p:nvPr/>
        </p:nvSpPr>
        <p:spPr bwMode="auto">
          <a:xfrm flipV="1">
            <a:off x="831850" y="3659981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08" name="Line 68"/>
          <p:cNvSpPr>
            <a:spLocks noChangeShapeType="1"/>
          </p:cNvSpPr>
          <p:nvPr/>
        </p:nvSpPr>
        <p:spPr bwMode="auto">
          <a:xfrm>
            <a:off x="828675" y="4475956"/>
            <a:ext cx="0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09" name="Text Box 69"/>
          <p:cNvSpPr txBox="1">
            <a:spLocks noChangeArrowheads="1"/>
          </p:cNvSpPr>
          <p:nvPr/>
        </p:nvSpPr>
        <p:spPr bwMode="auto">
          <a:xfrm>
            <a:off x="611188" y="4056856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61510" name="Line 70"/>
          <p:cNvSpPr>
            <a:spLocks noChangeShapeType="1"/>
          </p:cNvSpPr>
          <p:nvPr/>
        </p:nvSpPr>
        <p:spPr bwMode="auto">
          <a:xfrm>
            <a:off x="636588" y="3675856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11" name="Line 71"/>
          <p:cNvSpPr>
            <a:spLocks noChangeShapeType="1"/>
          </p:cNvSpPr>
          <p:nvPr/>
        </p:nvSpPr>
        <p:spPr bwMode="auto">
          <a:xfrm>
            <a:off x="636588" y="4823619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13" name="Rectangle 73"/>
          <p:cNvSpPr>
            <a:spLocks noChangeArrowheads="1"/>
          </p:cNvSpPr>
          <p:nvPr/>
        </p:nvSpPr>
        <p:spPr bwMode="auto">
          <a:xfrm>
            <a:off x="3390900" y="4274344"/>
            <a:ext cx="455613" cy="113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61514" name="Oval 74"/>
          <p:cNvSpPr>
            <a:spLocks noChangeArrowheads="1"/>
          </p:cNvSpPr>
          <p:nvPr/>
        </p:nvSpPr>
        <p:spPr bwMode="auto">
          <a:xfrm>
            <a:off x="1974850" y="2896394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1515" name="Oval 75"/>
          <p:cNvSpPr>
            <a:spLocks noChangeArrowheads="1"/>
          </p:cNvSpPr>
          <p:nvPr/>
        </p:nvSpPr>
        <p:spPr bwMode="auto">
          <a:xfrm>
            <a:off x="2765425" y="3606006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61516" name="Rectangle 76"/>
          <p:cNvSpPr>
            <a:spLocks noChangeArrowheads="1"/>
          </p:cNvSpPr>
          <p:nvPr/>
        </p:nvSpPr>
        <p:spPr bwMode="auto">
          <a:xfrm>
            <a:off x="1763713" y="4860131"/>
            <a:ext cx="441325" cy="865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CL</a:t>
            </a:r>
          </a:p>
        </p:txBody>
      </p:sp>
      <p:sp>
        <p:nvSpPr>
          <p:cNvPr id="61519" name="Line 79"/>
          <p:cNvSpPr>
            <a:spLocks noChangeShapeType="1"/>
          </p:cNvSpPr>
          <p:nvPr/>
        </p:nvSpPr>
        <p:spPr bwMode="auto">
          <a:xfrm>
            <a:off x="3121025" y="3888581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20" name="Line 80"/>
          <p:cNvSpPr>
            <a:spLocks noChangeShapeType="1"/>
          </p:cNvSpPr>
          <p:nvPr/>
        </p:nvSpPr>
        <p:spPr bwMode="auto">
          <a:xfrm>
            <a:off x="3130550" y="3888581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24" name="Line 84"/>
          <p:cNvSpPr>
            <a:spLocks noChangeShapeType="1"/>
          </p:cNvSpPr>
          <p:nvPr/>
        </p:nvSpPr>
        <p:spPr bwMode="auto">
          <a:xfrm flipH="1">
            <a:off x="2490788" y="3879056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26" name="Line 86"/>
          <p:cNvSpPr>
            <a:spLocks noChangeShapeType="1"/>
          </p:cNvSpPr>
          <p:nvPr/>
        </p:nvSpPr>
        <p:spPr bwMode="auto">
          <a:xfrm>
            <a:off x="3103563" y="5098256"/>
            <a:ext cx="0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27" name="Rectangle 87"/>
          <p:cNvSpPr>
            <a:spLocks noChangeArrowheads="1"/>
          </p:cNvSpPr>
          <p:nvPr/>
        </p:nvSpPr>
        <p:spPr bwMode="auto">
          <a:xfrm>
            <a:off x="2747963" y="4896644"/>
            <a:ext cx="455612" cy="82867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CR</a:t>
            </a:r>
          </a:p>
        </p:txBody>
      </p:sp>
      <p:sp>
        <p:nvSpPr>
          <p:cNvPr id="61528" name="Oval 88"/>
          <p:cNvSpPr>
            <a:spLocks noChangeArrowheads="1"/>
          </p:cNvSpPr>
          <p:nvPr/>
        </p:nvSpPr>
        <p:spPr bwMode="auto">
          <a:xfrm>
            <a:off x="2168525" y="420608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61529" name="Line 89"/>
          <p:cNvSpPr>
            <a:spLocks noChangeShapeType="1"/>
          </p:cNvSpPr>
          <p:nvPr/>
        </p:nvSpPr>
        <p:spPr bwMode="auto">
          <a:xfrm>
            <a:off x="2478088" y="4510881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30" name="Line 90"/>
          <p:cNvSpPr>
            <a:spLocks noChangeShapeType="1"/>
          </p:cNvSpPr>
          <p:nvPr/>
        </p:nvSpPr>
        <p:spPr bwMode="auto">
          <a:xfrm>
            <a:off x="2487613" y="4510881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31" name="Line 91"/>
          <p:cNvSpPr>
            <a:spLocks noChangeShapeType="1"/>
          </p:cNvSpPr>
          <p:nvPr/>
        </p:nvSpPr>
        <p:spPr bwMode="auto">
          <a:xfrm flipH="1">
            <a:off x="1898650" y="4488656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32" name="Line 92"/>
          <p:cNvSpPr>
            <a:spLocks noChangeShapeType="1"/>
          </p:cNvSpPr>
          <p:nvPr/>
        </p:nvSpPr>
        <p:spPr bwMode="auto">
          <a:xfrm flipV="1">
            <a:off x="2509838" y="4882356"/>
            <a:ext cx="0" cy="338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33" name="Line 93"/>
          <p:cNvSpPr>
            <a:spLocks noChangeShapeType="1"/>
          </p:cNvSpPr>
          <p:nvPr/>
        </p:nvSpPr>
        <p:spPr bwMode="auto">
          <a:xfrm>
            <a:off x="2519363" y="5445919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34" name="Text Box 94"/>
          <p:cNvSpPr txBox="1">
            <a:spLocks noChangeArrowheads="1"/>
          </p:cNvSpPr>
          <p:nvPr/>
        </p:nvSpPr>
        <p:spPr bwMode="auto">
          <a:xfrm>
            <a:off x="2268538" y="5141119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h-2</a:t>
            </a:r>
          </a:p>
        </p:txBody>
      </p:sp>
      <p:sp>
        <p:nvSpPr>
          <p:cNvPr id="61535" name="Line 95"/>
          <p:cNvSpPr>
            <a:spLocks noChangeShapeType="1"/>
          </p:cNvSpPr>
          <p:nvPr/>
        </p:nvSpPr>
        <p:spPr bwMode="auto">
          <a:xfrm>
            <a:off x="2314575" y="4898231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36" name="Line 96"/>
          <p:cNvSpPr>
            <a:spLocks noChangeShapeType="1"/>
          </p:cNvSpPr>
          <p:nvPr/>
        </p:nvSpPr>
        <p:spPr bwMode="auto">
          <a:xfrm>
            <a:off x="2327275" y="5723731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44" name="Line 4"/>
          <p:cNvSpPr>
            <a:spLocks noChangeShapeType="1"/>
          </p:cNvSpPr>
          <p:nvPr/>
        </p:nvSpPr>
        <p:spPr bwMode="auto">
          <a:xfrm>
            <a:off x="4500563" y="2649438"/>
            <a:ext cx="0" cy="35608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21" name="Line 181"/>
          <p:cNvSpPr>
            <a:spLocks noChangeShapeType="1"/>
          </p:cNvSpPr>
          <p:nvPr/>
        </p:nvSpPr>
        <p:spPr bwMode="auto">
          <a:xfrm flipH="1">
            <a:off x="5432425" y="3100288"/>
            <a:ext cx="719138" cy="4953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22" name="Line 182"/>
          <p:cNvSpPr>
            <a:spLocks noChangeShapeType="1"/>
          </p:cNvSpPr>
          <p:nvPr/>
        </p:nvSpPr>
        <p:spPr bwMode="auto">
          <a:xfrm>
            <a:off x="6438900" y="3100288"/>
            <a:ext cx="577850" cy="4222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23" name="Oval 183"/>
          <p:cNvSpPr>
            <a:spLocks noChangeArrowheads="1"/>
          </p:cNvSpPr>
          <p:nvPr/>
        </p:nvSpPr>
        <p:spPr bwMode="auto">
          <a:xfrm>
            <a:off x="6080125" y="2811363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1624" name="Rectangle 184"/>
          <p:cNvSpPr>
            <a:spLocks noChangeArrowheads="1"/>
          </p:cNvSpPr>
          <p:nvPr/>
        </p:nvSpPr>
        <p:spPr bwMode="auto">
          <a:xfrm>
            <a:off x="5151438" y="3568601"/>
            <a:ext cx="441325" cy="11636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AL</a:t>
            </a:r>
          </a:p>
        </p:txBody>
      </p:sp>
      <p:sp>
        <p:nvSpPr>
          <p:cNvPr id="61625" name="Line 185"/>
          <p:cNvSpPr>
            <a:spLocks noChangeShapeType="1"/>
          </p:cNvSpPr>
          <p:nvPr/>
        </p:nvSpPr>
        <p:spPr bwMode="auto">
          <a:xfrm flipV="1">
            <a:off x="4937125" y="3574951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26" name="Line 186"/>
          <p:cNvSpPr>
            <a:spLocks noChangeShapeType="1"/>
          </p:cNvSpPr>
          <p:nvPr/>
        </p:nvSpPr>
        <p:spPr bwMode="auto">
          <a:xfrm>
            <a:off x="4933950" y="4390926"/>
            <a:ext cx="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27" name="Text Box 187"/>
          <p:cNvSpPr txBox="1">
            <a:spLocks noChangeArrowheads="1"/>
          </p:cNvSpPr>
          <p:nvPr/>
        </p:nvSpPr>
        <p:spPr bwMode="auto">
          <a:xfrm>
            <a:off x="4716463" y="3971826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61628" name="Line 188"/>
          <p:cNvSpPr>
            <a:spLocks noChangeShapeType="1"/>
          </p:cNvSpPr>
          <p:nvPr/>
        </p:nvSpPr>
        <p:spPr bwMode="auto">
          <a:xfrm>
            <a:off x="4741863" y="3590826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29" name="Line 189"/>
          <p:cNvSpPr>
            <a:spLocks noChangeShapeType="1"/>
          </p:cNvSpPr>
          <p:nvPr/>
        </p:nvSpPr>
        <p:spPr bwMode="auto">
          <a:xfrm>
            <a:off x="4741863" y="473858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30" name="Rectangle 190"/>
          <p:cNvSpPr>
            <a:spLocks noChangeArrowheads="1"/>
          </p:cNvSpPr>
          <p:nvPr/>
        </p:nvSpPr>
        <p:spPr bwMode="auto">
          <a:xfrm>
            <a:off x="7496175" y="4189313"/>
            <a:ext cx="455613" cy="113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61631" name="Oval 191"/>
          <p:cNvSpPr>
            <a:spLocks noChangeArrowheads="1"/>
          </p:cNvSpPr>
          <p:nvPr/>
        </p:nvSpPr>
        <p:spPr bwMode="auto">
          <a:xfrm>
            <a:off x="6080125" y="2811363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1632" name="Oval 192"/>
          <p:cNvSpPr>
            <a:spLocks noChangeArrowheads="1"/>
          </p:cNvSpPr>
          <p:nvPr/>
        </p:nvSpPr>
        <p:spPr bwMode="auto">
          <a:xfrm>
            <a:off x="6870700" y="3520976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61633" name="Rectangle 193"/>
          <p:cNvSpPr>
            <a:spLocks noChangeArrowheads="1"/>
          </p:cNvSpPr>
          <p:nvPr/>
        </p:nvSpPr>
        <p:spPr bwMode="auto">
          <a:xfrm>
            <a:off x="5868988" y="4775101"/>
            <a:ext cx="441325" cy="865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CL</a:t>
            </a:r>
          </a:p>
        </p:txBody>
      </p:sp>
      <p:sp>
        <p:nvSpPr>
          <p:cNvPr id="61636" name="Line 196"/>
          <p:cNvSpPr>
            <a:spLocks noChangeShapeType="1"/>
          </p:cNvSpPr>
          <p:nvPr/>
        </p:nvSpPr>
        <p:spPr bwMode="auto">
          <a:xfrm>
            <a:off x="7226300" y="3803551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37" name="Line 197"/>
          <p:cNvSpPr>
            <a:spLocks noChangeShapeType="1"/>
          </p:cNvSpPr>
          <p:nvPr/>
        </p:nvSpPr>
        <p:spPr bwMode="auto">
          <a:xfrm>
            <a:off x="7235825" y="3803551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41" name="Line 201"/>
          <p:cNvSpPr>
            <a:spLocks noChangeShapeType="1"/>
          </p:cNvSpPr>
          <p:nvPr/>
        </p:nvSpPr>
        <p:spPr bwMode="auto">
          <a:xfrm flipH="1">
            <a:off x="6596063" y="3794026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42" name="Line 202"/>
          <p:cNvSpPr>
            <a:spLocks noChangeShapeType="1"/>
          </p:cNvSpPr>
          <p:nvPr/>
        </p:nvSpPr>
        <p:spPr bwMode="auto">
          <a:xfrm>
            <a:off x="7208838" y="5013226"/>
            <a:ext cx="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43" name="Rectangle 203"/>
          <p:cNvSpPr>
            <a:spLocks noChangeArrowheads="1"/>
          </p:cNvSpPr>
          <p:nvPr/>
        </p:nvSpPr>
        <p:spPr bwMode="auto">
          <a:xfrm>
            <a:off x="6853238" y="4811613"/>
            <a:ext cx="455612" cy="82867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CR</a:t>
            </a:r>
          </a:p>
        </p:txBody>
      </p:sp>
      <p:sp>
        <p:nvSpPr>
          <p:cNvPr id="61644" name="Oval 204"/>
          <p:cNvSpPr>
            <a:spLocks noChangeArrowheads="1"/>
          </p:cNvSpPr>
          <p:nvPr/>
        </p:nvSpPr>
        <p:spPr bwMode="auto">
          <a:xfrm>
            <a:off x="6273800" y="412105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61645" name="Line 205"/>
          <p:cNvSpPr>
            <a:spLocks noChangeShapeType="1"/>
          </p:cNvSpPr>
          <p:nvPr/>
        </p:nvSpPr>
        <p:spPr bwMode="auto">
          <a:xfrm>
            <a:off x="6583363" y="4425851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46" name="Line 206"/>
          <p:cNvSpPr>
            <a:spLocks noChangeShapeType="1"/>
          </p:cNvSpPr>
          <p:nvPr/>
        </p:nvSpPr>
        <p:spPr bwMode="auto">
          <a:xfrm>
            <a:off x="6592888" y="4425851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47" name="Line 207"/>
          <p:cNvSpPr>
            <a:spLocks noChangeShapeType="1"/>
          </p:cNvSpPr>
          <p:nvPr/>
        </p:nvSpPr>
        <p:spPr bwMode="auto">
          <a:xfrm flipH="1">
            <a:off x="6003925" y="4403626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59" name="Rectangle 219"/>
          <p:cNvSpPr>
            <a:spLocks noChangeArrowheads="1"/>
          </p:cNvSpPr>
          <p:nvPr/>
        </p:nvSpPr>
        <p:spPr bwMode="auto">
          <a:xfrm>
            <a:off x="6854825" y="5640288"/>
            <a:ext cx="454025" cy="3810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61660" name="Line 220"/>
          <p:cNvSpPr>
            <a:spLocks noChangeShapeType="1"/>
          </p:cNvSpPr>
          <p:nvPr/>
        </p:nvSpPr>
        <p:spPr bwMode="auto">
          <a:xfrm flipV="1">
            <a:off x="6600825" y="4805263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61" name="Line 221"/>
          <p:cNvSpPr>
            <a:spLocks noChangeShapeType="1"/>
          </p:cNvSpPr>
          <p:nvPr/>
        </p:nvSpPr>
        <p:spPr bwMode="auto">
          <a:xfrm>
            <a:off x="6597650" y="5659338"/>
            <a:ext cx="0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62" name="Text Box 222"/>
          <p:cNvSpPr txBox="1">
            <a:spLocks noChangeArrowheads="1"/>
          </p:cNvSpPr>
          <p:nvPr/>
        </p:nvSpPr>
        <p:spPr bwMode="auto">
          <a:xfrm>
            <a:off x="6300788" y="5214838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61663" name="Line 223"/>
          <p:cNvSpPr>
            <a:spLocks noChangeShapeType="1"/>
          </p:cNvSpPr>
          <p:nvPr/>
        </p:nvSpPr>
        <p:spPr bwMode="auto">
          <a:xfrm>
            <a:off x="6405563" y="482113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64" name="Line 224"/>
          <p:cNvSpPr>
            <a:spLocks noChangeShapeType="1"/>
          </p:cNvSpPr>
          <p:nvPr/>
        </p:nvSpPr>
        <p:spPr bwMode="auto">
          <a:xfrm>
            <a:off x="6405563" y="6013351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66" name="Text Box 226"/>
          <p:cNvSpPr txBox="1">
            <a:spLocks noChangeArrowheads="1"/>
          </p:cNvSpPr>
          <p:nvPr/>
        </p:nvSpPr>
        <p:spPr bwMode="auto">
          <a:xfrm>
            <a:off x="5724525" y="2451001"/>
            <a:ext cx="503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-2</a:t>
            </a:r>
          </a:p>
        </p:txBody>
      </p:sp>
    </p:spTree>
    <p:extLst>
      <p:ext uri="{BB962C8B-B14F-4D97-AF65-F5344CB8AC3E}">
        <p14:creationId xmlns:p14="http://schemas.microsoft.com/office/powerpoint/2010/main" val="3276913268"/>
      </p:ext>
    </p:extLst>
  </p:cSld>
  <p:clrMapOvr>
    <a:masterClrMapping/>
  </p:clrMapOvr>
  <p:transition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900113" y="44450"/>
            <a:ext cx="74739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>
                <a:latin typeface="Times New Roman" pitchFamily="18" charset="0"/>
                <a:ea typeface="隶书" pitchFamily="49" charset="-122"/>
              </a:rPr>
              <a:t>平衡二叉树的构造</a:t>
            </a: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755650" y="877888"/>
            <a:ext cx="733425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kumimoji="0" lang="en-US" altLang="zh-CN" sz="2000" b="1" dirty="0">
                <a:solidFill>
                  <a:srgbClr val="993300"/>
                </a:solidFill>
                <a:latin typeface="宋体" charset="-122"/>
              </a:rPr>
              <a:t>RL</a:t>
            </a:r>
            <a:r>
              <a:rPr kumimoji="0" lang="zh-CN" altLang="en-US" sz="2000" b="1" dirty="0">
                <a:solidFill>
                  <a:srgbClr val="993300"/>
                </a:solidFill>
                <a:latin typeface="宋体" charset="-122"/>
              </a:rPr>
              <a:t>型调整过程：</a:t>
            </a:r>
            <a:br>
              <a:rPr kumimoji="0" lang="zh-CN" altLang="en-US" sz="2000" b="1" dirty="0">
                <a:solidFill>
                  <a:srgbClr val="993300"/>
                </a:solidFill>
                <a:latin typeface="宋体" charset="-122"/>
              </a:rPr>
            </a:br>
            <a:r>
              <a:rPr lang="zh-CN" altLang="en-US" sz="2000" dirty="0">
                <a:latin typeface="Tahoma" pitchFamily="34" charset="0"/>
              </a:rPr>
              <a:t>① 将</a:t>
            </a:r>
            <a:r>
              <a:rPr lang="en-US" altLang="zh-CN" sz="2000" dirty="0">
                <a:latin typeface="Tahoma" pitchFamily="34" charset="0"/>
              </a:rPr>
              <a:t>CB</a:t>
            </a:r>
            <a:r>
              <a:rPr lang="zh-CN" altLang="en-US" sz="2000" dirty="0">
                <a:latin typeface="Tahoma" pitchFamily="34" charset="0"/>
              </a:rPr>
              <a:t>向右旋转</a:t>
            </a:r>
            <a:r>
              <a:rPr lang="en-US" altLang="zh-CN" sz="2000" dirty="0">
                <a:latin typeface="Tahoma" pitchFamily="34" charset="0"/>
              </a:rPr>
              <a:t>90</a:t>
            </a:r>
            <a:r>
              <a:rPr lang="zh-CN" altLang="en-US" sz="2000" dirty="0">
                <a:latin typeface="Tahoma" pitchFamily="34" charset="0"/>
              </a:rPr>
              <a:t>度，把</a:t>
            </a:r>
            <a:r>
              <a:rPr lang="en-US" altLang="zh-CN" sz="2000" dirty="0">
                <a:latin typeface="Tahoma" pitchFamily="34" charset="0"/>
              </a:rPr>
              <a:t>CR</a:t>
            </a:r>
            <a:r>
              <a:rPr lang="zh-CN" altLang="en-US" sz="2000" dirty="0">
                <a:latin typeface="Tahoma" pitchFamily="34" charset="0"/>
              </a:rPr>
              <a:t>变为</a:t>
            </a:r>
            <a:r>
              <a:rPr lang="en-US" altLang="zh-CN" sz="2000" dirty="0">
                <a:latin typeface="Tahoma" pitchFamily="34" charset="0"/>
              </a:rPr>
              <a:t>B</a:t>
            </a:r>
            <a:r>
              <a:rPr lang="zh-CN" altLang="en-US" sz="2000" dirty="0">
                <a:latin typeface="Tahoma" pitchFamily="34" charset="0"/>
              </a:rPr>
              <a:t>的 左子树，把</a:t>
            </a:r>
            <a:r>
              <a:rPr lang="en-US" altLang="zh-CN" sz="2000" dirty="0">
                <a:latin typeface="Tahoma" pitchFamily="34" charset="0"/>
              </a:rPr>
              <a:t>B</a:t>
            </a:r>
            <a:r>
              <a:rPr lang="zh-CN" altLang="en-US" sz="2000" dirty="0">
                <a:latin typeface="Tahoma" pitchFamily="34" charset="0"/>
              </a:rPr>
              <a:t>变为</a:t>
            </a:r>
            <a:r>
              <a:rPr lang="en-US" altLang="zh-CN" sz="2000" dirty="0">
                <a:latin typeface="Tahoma" pitchFamily="34" charset="0"/>
              </a:rPr>
              <a:t>C </a:t>
            </a:r>
            <a:r>
              <a:rPr lang="zh-CN" altLang="en-US" sz="2000" dirty="0">
                <a:latin typeface="Tahoma" pitchFamily="34" charset="0"/>
              </a:rPr>
              <a:t>的右孩子；</a:t>
            </a:r>
            <a:endParaRPr kumimoji="0" lang="zh-CN" altLang="en-US" sz="2000" dirty="0">
              <a:latin typeface="Tahoma" pitchFamily="34" charset="0"/>
            </a:endParaRPr>
          </a:p>
        </p:txBody>
      </p:sp>
      <p:sp>
        <p:nvSpPr>
          <p:cNvPr id="64516" name="Line 4"/>
          <p:cNvSpPr>
            <a:spLocks noChangeShapeType="1"/>
          </p:cNvSpPr>
          <p:nvPr/>
        </p:nvSpPr>
        <p:spPr bwMode="auto">
          <a:xfrm>
            <a:off x="4211638" y="2306985"/>
            <a:ext cx="0" cy="397475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697" name="Line 185"/>
          <p:cNvSpPr>
            <a:spLocks noChangeShapeType="1"/>
          </p:cNvSpPr>
          <p:nvPr/>
        </p:nvSpPr>
        <p:spPr bwMode="auto">
          <a:xfrm flipH="1">
            <a:off x="1255713" y="3172296"/>
            <a:ext cx="719137" cy="4953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698" name="Line 186"/>
          <p:cNvSpPr>
            <a:spLocks noChangeShapeType="1"/>
          </p:cNvSpPr>
          <p:nvPr/>
        </p:nvSpPr>
        <p:spPr bwMode="auto">
          <a:xfrm>
            <a:off x="2262188" y="3172296"/>
            <a:ext cx="577850" cy="4222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699" name="Oval 187"/>
          <p:cNvSpPr>
            <a:spLocks noChangeArrowheads="1"/>
          </p:cNvSpPr>
          <p:nvPr/>
        </p:nvSpPr>
        <p:spPr bwMode="auto">
          <a:xfrm>
            <a:off x="1903413" y="288337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4700" name="Rectangle 188"/>
          <p:cNvSpPr>
            <a:spLocks noChangeArrowheads="1"/>
          </p:cNvSpPr>
          <p:nvPr/>
        </p:nvSpPr>
        <p:spPr bwMode="auto">
          <a:xfrm>
            <a:off x="974725" y="3640609"/>
            <a:ext cx="441325" cy="11636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AL</a:t>
            </a:r>
          </a:p>
        </p:txBody>
      </p:sp>
      <p:sp>
        <p:nvSpPr>
          <p:cNvPr id="64701" name="Line 189"/>
          <p:cNvSpPr>
            <a:spLocks noChangeShapeType="1"/>
          </p:cNvSpPr>
          <p:nvPr/>
        </p:nvSpPr>
        <p:spPr bwMode="auto">
          <a:xfrm flipV="1">
            <a:off x="760413" y="3646959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02" name="Line 190"/>
          <p:cNvSpPr>
            <a:spLocks noChangeShapeType="1"/>
          </p:cNvSpPr>
          <p:nvPr/>
        </p:nvSpPr>
        <p:spPr bwMode="auto">
          <a:xfrm>
            <a:off x="757238" y="4462934"/>
            <a:ext cx="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03" name="Text Box 191"/>
          <p:cNvSpPr txBox="1">
            <a:spLocks noChangeArrowheads="1"/>
          </p:cNvSpPr>
          <p:nvPr/>
        </p:nvSpPr>
        <p:spPr bwMode="auto">
          <a:xfrm>
            <a:off x="539750" y="4043834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64704" name="Line 192"/>
          <p:cNvSpPr>
            <a:spLocks noChangeShapeType="1"/>
          </p:cNvSpPr>
          <p:nvPr/>
        </p:nvSpPr>
        <p:spPr bwMode="auto">
          <a:xfrm>
            <a:off x="565150" y="3662834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05" name="Line 193"/>
          <p:cNvSpPr>
            <a:spLocks noChangeShapeType="1"/>
          </p:cNvSpPr>
          <p:nvPr/>
        </p:nvSpPr>
        <p:spPr bwMode="auto">
          <a:xfrm>
            <a:off x="565150" y="4810596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06" name="Rectangle 194"/>
          <p:cNvSpPr>
            <a:spLocks noChangeArrowheads="1"/>
          </p:cNvSpPr>
          <p:nvPr/>
        </p:nvSpPr>
        <p:spPr bwMode="auto">
          <a:xfrm>
            <a:off x="3319463" y="4261321"/>
            <a:ext cx="455612" cy="113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64707" name="Oval 195"/>
          <p:cNvSpPr>
            <a:spLocks noChangeArrowheads="1"/>
          </p:cNvSpPr>
          <p:nvPr/>
        </p:nvSpPr>
        <p:spPr bwMode="auto">
          <a:xfrm>
            <a:off x="1903413" y="288337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4708" name="Oval 196"/>
          <p:cNvSpPr>
            <a:spLocks noChangeArrowheads="1"/>
          </p:cNvSpPr>
          <p:nvPr/>
        </p:nvSpPr>
        <p:spPr bwMode="auto">
          <a:xfrm>
            <a:off x="2693988" y="3592984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64709" name="Rectangle 197"/>
          <p:cNvSpPr>
            <a:spLocks noChangeArrowheads="1"/>
          </p:cNvSpPr>
          <p:nvPr/>
        </p:nvSpPr>
        <p:spPr bwMode="auto">
          <a:xfrm>
            <a:off x="1692275" y="4847109"/>
            <a:ext cx="441325" cy="865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CL</a:t>
            </a:r>
          </a:p>
        </p:txBody>
      </p:sp>
      <p:sp>
        <p:nvSpPr>
          <p:cNvPr id="64710" name="Line 198"/>
          <p:cNvSpPr>
            <a:spLocks noChangeShapeType="1"/>
          </p:cNvSpPr>
          <p:nvPr/>
        </p:nvSpPr>
        <p:spPr bwMode="auto">
          <a:xfrm>
            <a:off x="3049588" y="3875559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11" name="Line 199"/>
          <p:cNvSpPr>
            <a:spLocks noChangeShapeType="1"/>
          </p:cNvSpPr>
          <p:nvPr/>
        </p:nvSpPr>
        <p:spPr bwMode="auto">
          <a:xfrm>
            <a:off x="3059113" y="3875559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12" name="Line 200"/>
          <p:cNvSpPr>
            <a:spLocks noChangeShapeType="1"/>
          </p:cNvSpPr>
          <p:nvPr/>
        </p:nvSpPr>
        <p:spPr bwMode="auto">
          <a:xfrm flipH="1">
            <a:off x="2419350" y="3866034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13" name="Line 201"/>
          <p:cNvSpPr>
            <a:spLocks noChangeShapeType="1"/>
          </p:cNvSpPr>
          <p:nvPr/>
        </p:nvSpPr>
        <p:spPr bwMode="auto">
          <a:xfrm>
            <a:off x="3032125" y="5085234"/>
            <a:ext cx="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14" name="Rectangle 202"/>
          <p:cNvSpPr>
            <a:spLocks noChangeArrowheads="1"/>
          </p:cNvSpPr>
          <p:nvPr/>
        </p:nvSpPr>
        <p:spPr bwMode="auto">
          <a:xfrm>
            <a:off x="2676525" y="4883621"/>
            <a:ext cx="455613" cy="82867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CR</a:t>
            </a:r>
          </a:p>
        </p:txBody>
      </p:sp>
      <p:sp>
        <p:nvSpPr>
          <p:cNvPr id="64715" name="Oval 203"/>
          <p:cNvSpPr>
            <a:spLocks noChangeArrowheads="1"/>
          </p:cNvSpPr>
          <p:nvPr/>
        </p:nvSpPr>
        <p:spPr bwMode="auto">
          <a:xfrm>
            <a:off x="2097088" y="4193059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64716" name="Line 204"/>
          <p:cNvSpPr>
            <a:spLocks noChangeShapeType="1"/>
          </p:cNvSpPr>
          <p:nvPr/>
        </p:nvSpPr>
        <p:spPr bwMode="auto">
          <a:xfrm>
            <a:off x="2406650" y="4497859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17" name="Line 205"/>
          <p:cNvSpPr>
            <a:spLocks noChangeShapeType="1"/>
          </p:cNvSpPr>
          <p:nvPr/>
        </p:nvSpPr>
        <p:spPr bwMode="auto">
          <a:xfrm>
            <a:off x="2416175" y="4497859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18" name="Line 206"/>
          <p:cNvSpPr>
            <a:spLocks noChangeShapeType="1"/>
          </p:cNvSpPr>
          <p:nvPr/>
        </p:nvSpPr>
        <p:spPr bwMode="auto">
          <a:xfrm flipH="1">
            <a:off x="1827213" y="4475634"/>
            <a:ext cx="30480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19" name="Rectangle 207"/>
          <p:cNvSpPr>
            <a:spLocks noChangeArrowheads="1"/>
          </p:cNvSpPr>
          <p:nvPr/>
        </p:nvSpPr>
        <p:spPr bwMode="auto">
          <a:xfrm>
            <a:off x="2678113" y="5712296"/>
            <a:ext cx="454025" cy="3810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64720" name="Line 208"/>
          <p:cNvSpPr>
            <a:spLocks noChangeShapeType="1"/>
          </p:cNvSpPr>
          <p:nvPr/>
        </p:nvSpPr>
        <p:spPr bwMode="auto">
          <a:xfrm flipV="1">
            <a:off x="2424113" y="4877271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21" name="Line 209"/>
          <p:cNvSpPr>
            <a:spLocks noChangeShapeType="1"/>
          </p:cNvSpPr>
          <p:nvPr/>
        </p:nvSpPr>
        <p:spPr bwMode="auto">
          <a:xfrm>
            <a:off x="2420938" y="5731346"/>
            <a:ext cx="0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22" name="Text Box 210"/>
          <p:cNvSpPr txBox="1">
            <a:spLocks noChangeArrowheads="1"/>
          </p:cNvSpPr>
          <p:nvPr/>
        </p:nvSpPr>
        <p:spPr bwMode="auto">
          <a:xfrm>
            <a:off x="2124075" y="5286846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64723" name="Line 211"/>
          <p:cNvSpPr>
            <a:spLocks noChangeShapeType="1"/>
          </p:cNvSpPr>
          <p:nvPr/>
        </p:nvSpPr>
        <p:spPr bwMode="auto">
          <a:xfrm>
            <a:off x="2228850" y="4893146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24" name="Line 212"/>
          <p:cNvSpPr>
            <a:spLocks noChangeShapeType="1"/>
          </p:cNvSpPr>
          <p:nvPr/>
        </p:nvSpPr>
        <p:spPr bwMode="auto">
          <a:xfrm>
            <a:off x="2228850" y="6085359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25" name="Text Box 213"/>
          <p:cNvSpPr txBox="1">
            <a:spLocks noChangeArrowheads="1"/>
          </p:cNvSpPr>
          <p:nvPr/>
        </p:nvSpPr>
        <p:spPr bwMode="auto">
          <a:xfrm>
            <a:off x="1547813" y="2523009"/>
            <a:ext cx="503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-2</a:t>
            </a:r>
          </a:p>
        </p:txBody>
      </p:sp>
      <p:sp>
        <p:nvSpPr>
          <p:cNvPr id="64728" name="Line 216"/>
          <p:cNvSpPr>
            <a:spLocks noChangeShapeType="1"/>
          </p:cNvSpPr>
          <p:nvPr/>
        </p:nvSpPr>
        <p:spPr bwMode="auto">
          <a:xfrm flipH="1">
            <a:off x="5359400" y="2956272"/>
            <a:ext cx="719138" cy="4953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29" name="Line 217"/>
          <p:cNvSpPr>
            <a:spLocks noChangeShapeType="1"/>
          </p:cNvSpPr>
          <p:nvPr/>
        </p:nvSpPr>
        <p:spPr bwMode="auto">
          <a:xfrm>
            <a:off x="6365875" y="2956272"/>
            <a:ext cx="577850" cy="4222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30" name="Oval 218"/>
          <p:cNvSpPr>
            <a:spLocks noChangeArrowheads="1"/>
          </p:cNvSpPr>
          <p:nvPr/>
        </p:nvSpPr>
        <p:spPr bwMode="auto">
          <a:xfrm>
            <a:off x="6007100" y="2667347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4731" name="Rectangle 219"/>
          <p:cNvSpPr>
            <a:spLocks noChangeArrowheads="1"/>
          </p:cNvSpPr>
          <p:nvPr/>
        </p:nvSpPr>
        <p:spPr bwMode="auto">
          <a:xfrm>
            <a:off x="5078413" y="3424585"/>
            <a:ext cx="441325" cy="11636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AL</a:t>
            </a:r>
          </a:p>
        </p:txBody>
      </p:sp>
      <p:sp>
        <p:nvSpPr>
          <p:cNvPr id="64732" name="Line 220"/>
          <p:cNvSpPr>
            <a:spLocks noChangeShapeType="1"/>
          </p:cNvSpPr>
          <p:nvPr/>
        </p:nvSpPr>
        <p:spPr bwMode="auto">
          <a:xfrm flipV="1">
            <a:off x="4864100" y="3430935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33" name="Line 221"/>
          <p:cNvSpPr>
            <a:spLocks noChangeShapeType="1"/>
          </p:cNvSpPr>
          <p:nvPr/>
        </p:nvSpPr>
        <p:spPr bwMode="auto">
          <a:xfrm>
            <a:off x="4860925" y="4246910"/>
            <a:ext cx="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34" name="Text Box 222"/>
          <p:cNvSpPr txBox="1">
            <a:spLocks noChangeArrowheads="1"/>
          </p:cNvSpPr>
          <p:nvPr/>
        </p:nvSpPr>
        <p:spPr bwMode="auto">
          <a:xfrm>
            <a:off x="4643438" y="3827810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64735" name="Line 223"/>
          <p:cNvSpPr>
            <a:spLocks noChangeShapeType="1"/>
          </p:cNvSpPr>
          <p:nvPr/>
        </p:nvSpPr>
        <p:spPr bwMode="auto">
          <a:xfrm>
            <a:off x="4668838" y="344681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36" name="Line 224"/>
          <p:cNvSpPr>
            <a:spLocks noChangeShapeType="1"/>
          </p:cNvSpPr>
          <p:nvPr/>
        </p:nvSpPr>
        <p:spPr bwMode="auto">
          <a:xfrm>
            <a:off x="4668838" y="4594572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37" name="Rectangle 225"/>
          <p:cNvSpPr>
            <a:spLocks noChangeArrowheads="1"/>
          </p:cNvSpPr>
          <p:nvPr/>
        </p:nvSpPr>
        <p:spPr bwMode="auto">
          <a:xfrm>
            <a:off x="8027988" y="4683472"/>
            <a:ext cx="455612" cy="113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64738" name="Oval 226"/>
          <p:cNvSpPr>
            <a:spLocks noChangeArrowheads="1"/>
          </p:cNvSpPr>
          <p:nvPr/>
        </p:nvSpPr>
        <p:spPr bwMode="auto">
          <a:xfrm>
            <a:off x="6007100" y="2667347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4739" name="Oval 227"/>
          <p:cNvSpPr>
            <a:spLocks noChangeArrowheads="1"/>
          </p:cNvSpPr>
          <p:nvPr/>
        </p:nvSpPr>
        <p:spPr bwMode="auto">
          <a:xfrm>
            <a:off x="7524750" y="3891310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64740" name="Rectangle 228"/>
          <p:cNvSpPr>
            <a:spLocks noChangeArrowheads="1"/>
          </p:cNvSpPr>
          <p:nvPr/>
        </p:nvSpPr>
        <p:spPr bwMode="auto">
          <a:xfrm>
            <a:off x="6011863" y="4034185"/>
            <a:ext cx="441325" cy="865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CL</a:t>
            </a:r>
          </a:p>
        </p:txBody>
      </p:sp>
      <p:sp>
        <p:nvSpPr>
          <p:cNvPr id="64741" name="Line 229"/>
          <p:cNvSpPr>
            <a:spLocks noChangeShapeType="1"/>
          </p:cNvSpPr>
          <p:nvPr/>
        </p:nvSpPr>
        <p:spPr bwMode="auto">
          <a:xfrm>
            <a:off x="7164388" y="3602385"/>
            <a:ext cx="431800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42" name="Line 230"/>
          <p:cNvSpPr>
            <a:spLocks noChangeShapeType="1"/>
          </p:cNvSpPr>
          <p:nvPr/>
        </p:nvSpPr>
        <p:spPr bwMode="auto">
          <a:xfrm>
            <a:off x="7885113" y="4251672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43" name="Line 231"/>
          <p:cNvSpPr>
            <a:spLocks noChangeShapeType="1"/>
          </p:cNvSpPr>
          <p:nvPr/>
        </p:nvSpPr>
        <p:spPr bwMode="auto">
          <a:xfrm flipH="1">
            <a:off x="7235825" y="4251672"/>
            <a:ext cx="360363" cy="45243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44" name="Line 232"/>
          <p:cNvSpPr>
            <a:spLocks noChangeShapeType="1"/>
          </p:cNvSpPr>
          <p:nvPr/>
        </p:nvSpPr>
        <p:spPr bwMode="auto">
          <a:xfrm>
            <a:off x="7424738" y="4869210"/>
            <a:ext cx="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45" name="Rectangle 233"/>
          <p:cNvSpPr>
            <a:spLocks noChangeArrowheads="1"/>
          </p:cNvSpPr>
          <p:nvPr/>
        </p:nvSpPr>
        <p:spPr bwMode="auto">
          <a:xfrm>
            <a:off x="7069138" y="4667597"/>
            <a:ext cx="455612" cy="82867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CR</a:t>
            </a:r>
          </a:p>
        </p:txBody>
      </p:sp>
      <p:sp>
        <p:nvSpPr>
          <p:cNvPr id="64746" name="Oval 234"/>
          <p:cNvSpPr>
            <a:spLocks noChangeArrowheads="1"/>
          </p:cNvSpPr>
          <p:nvPr/>
        </p:nvSpPr>
        <p:spPr bwMode="auto">
          <a:xfrm>
            <a:off x="6877050" y="3315047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64749" name="Line 237"/>
          <p:cNvSpPr>
            <a:spLocks noChangeShapeType="1"/>
          </p:cNvSpPr>
          <p:nvPr/>
        </p:nvSpPr>
        <p:spPr bwMode="auto">
          <a:xfrm flipH="1">
            <a:off x="6300788" y="3602385"/>
            <a:ext cx="576262" cy="4318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50" name="Rectangle 238"/>
          <p:cNvSpPr>
            <a:spLocks noChangeArrowheads="1"/>
          </p:cNvSpPr>
          <p:nvPr/>
        </p:nvSpPr>
        <p:spPr bwMode="auto">
          <a:xfrm>
            <a:off x="7070725" y="5496272"/>
            <a:ext cx="454025" cy="3810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64751" name="Line 239"/>
          <p:cNvSpPr>
            <a:spLocks noChangeShapeType="1"/>
          </p:cNvSpPr>
          <p:nvPr/>
        </p:nvSpPr>
        <p:spPr bwMode="auto">
          <a:xfrm flipV="1">
            <a:off x="6816725" y="4661247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52" name="Line 240"/>
          <p:cNvSpPr>
            <a:spLocks noChangeShapeType="1"/>
          </p:cNvSpPr>
          <p:nvPr/>
        </p:nvSpPr>
        <p:spPr bwMode="auto">
          <a:xfrm>
            <a:off x="6813550" y="5515322"/>
            <a:ext cx="0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53" name="Text Box 241"/>
          <p:cNvSpPr txBox="1">
            <a:spLocks noChangeArrowheads="1"/>
          </p:cNvSpPr>
          <p:nvPr/>
        </p:nvSpPr>
        <p:spPr bwMode="auto">
          <a:xfrm>
            <a:off x="6516688" y="5070822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64754" name="Line 242"/>
          <p:cNvSpPr>
            <a:spLocks noChangeShapeType="1"/>
          </p:cNvSpPr>
          <p:nvPr/>
        </p:nvSpPr>
        <p:spPr bwMode="auto">
          <a:xfrm>
            <a:off x="6621463" y="4677122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55" name="Line 243"/>
          <p:cNvSpPr>
            <a:spLocks noChangeShapeType="1"/>
          </p:cNvSpPr>
          <p:nvPr/>
        </p:nvSpPr>
        <p:spPr bwMode="auto">
          <a:xfrm>
            <a:off x="6621463" y="5869335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756" name="Text Box 244"/>
          <p:cNvSpPr txBox="1">
            <a:spLocks noChangeArrowheads="1"/>
          </p:cNvSpPr>
          <p:nvPr/>
        </p:nvSpPr>
        <p:spPr bwMode="auto">
          <a:xfrm>
            <a:off x="5651500" y="2306985"/>
            <a:ext cx="503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-2</a:t>
            </a:r>
          </a:p>
        </p:txBody>
      </p:sp>
    </p:spTree>
    <p:extLst>
      <p:ext uri="{BB962C8B-B14F-4D97-AF65-F5344CB8AC3E}">
        <p14:creationId xmlns:p14="http://schemas.microsoft.com/office/powerpoint/2010/main" val="2112179180"/>
      </p:ext>
    </p:extLst>
  </p:cSld>
  <p:clrMapOvr>
    <a:masterClrMapping/>
  </p:clrMapOvr>
  <p:transition>
    <p:zo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900113" y="115888"/>
            <a:ext cx="74739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>
                <a:latin typeface="Times New Roman" pitchFamily="18" charset="0"/>
                <a:ea typeface="隶书" pitchFamily="49" charset="-122"/>
              </a:rPr>
              <a:t>平衡二叉树的构造</a:t>
            </a:r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755650" y="908050"/>
            <a:ext cx="7260431" cy="141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kumimoji="0" lang="en-US" altLang="zh-CN" sz="2000" b="1" dirty="0">
                <a:solidFill>
                  <a:srgbClr val="993300"/>
                </a:solidFill>
                <a:latin typeface="宋体" charset="-122"/>
              </a:rPr>
              <a:t>RL</a:t>
            </a:r>
            <a:r>
              <a:rPr kumimoji="0" lang="zh-CN" altLang="en-US" sz="2000" b="1" dirty="0">
                <a:solidFill>
                  <a:srgbClr val="993300"/>
                </a:solidFill>
                <a:latin typeface="宋体" charset="-122"/>
              </a:rPr>
              <a:t>型调整过程</a:t>
            </a:r>
            <a:r>
              <a:rPr lang="zh-CN" altLang="en-US" sz="2000" b="1" dirty="0">
                <a:solidFill>
                  <a:srgbClr val="993300"/>
                </a:solidFill>
                <a:latin typeface="宋体" charset="-122"/>
              </a:rPr>
              <a:t>：</a:t>
            </a:r>
            <a:endParaRPr kumimoji="0" lang="en-US" altLang="zh-CN" sz="2000" b="1" dirty="0">
              <a:solidFill>
                <a:srgbClr val="993300"/>
              </a:solidFill>
              <a:latin typeface="宋体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2000" dirty="0">
                <a:latin typeface="Tahoma" pitchFamily="34" charset="0"/>
              </a:rPr>
              <a:t>② 将</a:t>
            </a:r>
            <a:r>
              <a:rPr lang="en-US" altLang="zh-CN" sz="2000" dirty="0">
                <a:latin typeface="Tahoma" pitchFamily="34" charset="0"/>
              </a:rPr>
              <a:t>BCA</a:t>
            </a:r>
            <a:r>
              <a:rPr lang="zh-CN" altLang="en-US" sz="2000" dirty="0">
                <a:latin typeface="Tahoma" pitchFamily="34" charset="0"/>
              </a:rPr>
              <a:t>向左旋转</a:t>
            </a:r>
            <a:r>
              <a:rPr lang="en-US" altLang="zh-CN" sz="2000" dirty="0">
                <a:latin typeface="Tahoma" pitchFamily="34" charset="0"/>
              </a:rPr>
              <a:t>90 </a:t>
            </a:r>
            <a:r>
              <a:rPr lang="zh-CN" altLang="en-US" sz="2000" dirty="0">
                <a:latin typeface="Tahoma" pitchFamily="34" charset="0"/>
              </a:rPr>
              <a:t>度，把</a:t>
            </a:r>
            <a:r>
              <a:rPr lang="en-US" altLang="zh-CN" sz="2000" dirty="0">
                <a:latin typeface="Tahoma" pitchFamily="34" charset="0"/>
              </a:rPr>
              <a:t>C</a:t>
            </a:r>
            <a:r>
              <a:rPr lang="zh-CN" altLang="en-US" sz="2000" dirty="0">
                <a:latin typeface="Tahoma" pitchFamily="34" charset="0"/>
              </a:rPr>
              <a:t>的左孩子变为</a:t>
            </a:r>
            <a:r>
              <a:rPr lang="en-US" altLang="zh-CN" sz="2000" dirty="0">
                <a:latin typeface="Tahoma" pitchFamily="34" charset="0"/>
              </a:rPr>
              <a:t>A </a:t>
            </a:r>
            <a:r>
              <a:rPr lang="zh-CN" altLang="en-US" sz="2000" dirty="0">
                <a:latin typeface="Tahoma" pitchFamily="34" charset="0"/>
              </a:rPr>
              <a:t>的右孩子，</a:t>
            </a:r>
            <a:r>
              <a:rPr lang="en-US" altLang="zh-CN" sz="2000" dirty="0">
                <a:latin typeface="Tahoma" pitchFamily="34" charset="0"/>
              </a:rPr>
              <a:t>A</a:t>
            </a:r>
            <a:r>
              <a:rPr lang="zh-CN" altLang="en-US" sz="2000" dirty="0">
                <a:latin typeface="Tahoma" pitchFamily="34" charset="0"/>
              </a:rPr>
              <a:t>变为</a:t>
            </a:r>
            <a:r>
              <a:rPr lang="en-US" altLang="zh-CN" sz="2000" dirty="0">
                <a:latin typeface="Tahoma" pitchFamily="34" charset="0"/>
              </a:rPr>
              <a:t>C</a:t>
            </a:r>
            <a:r>
              <a:rPr lang="zh-CN" altLang="en-US" sz="2000" dirty="0">
                <a:latin typeface="Tahoma" pitchFamily="34" charset="0"/>
              </a:rPr>
              <a:t>的左孩子；最后，</a:t>
            </a:r>
            <a:r>
              <a:rPr lang="en-US" altLang="zh-CN" sz="2000" dirty="0">
                <a:latin typeface="Tahoma" pitchFamily="34" charset="0"/>
              </a:rPr>
              <a:t>C</a:t>
            </a:r>
            <a:r>
              <a:rPr lang="zh-CN" altLang="en-US" sz="2000" dirty="0">
                <a:latin typeface="Tahoma" pitchFamily="34" charset="0"/>
              </a:rPr>
              <a:t>代替</a:t>
            </a:r>
            <a:r>
              <a:rPr lang="en-US" altLang="zh-CN" sz="2000" dirty="0">
                <a:latin typeface="Tahoma" pitchFamily="34" charset="0"/>
              </a:rPr>
              <a:t>A</a:t>
            </a:r>
            <a:r>
              <a:rPr lang="zh-CN" altLang="en-US" sz="2000" dirty="0">
                <a:latin typeface="Tahoma" pitchFamily="34" charset="0"/>
              </a:rPr>
              <a:t>的位置。</a:t>
            </a:r>
            <a:endParaRPr kumimoji="0" lang="zh-CN" altLang="en-US" sz="2000" dirty="0">
              <a:latin typeface="Tahoma" pitchFamily="34" charset="0"/>
            </a:endParaRPr>
          </a:p>
        </p:txBody>
      </p:sp>
      <p:sp>
        <p:nvSpPr>
          <p:cNvPr id="65540" name="Line 4"/>
          <p:cNvSpPr>
            <a:spLocks noChangeShapeType="1"/>
          </p:cNvSpPr>
          <p:nvPr/>
        </p:nvSpPr>
        <p:spPr bwMode="auto">
          <a:xfrm>
            <a:off x="4211638" y="2601912"/>
            <a:ext cx="0" cy="37052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49" name="Line 113"/>
          <p:cNvSpPr>
            <a:spLocks noChangeShapeType="1"/>
          </p:cNvSpPr>
          <p:nvPr/>
        </p:nvSpPr>
        <p:spPr bwMode="auto">
          <a:xfrm flipH="1">
            <a:off x="966788" y="3172296"/>
            <a:ext cx="719137" cy="4953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50" name="Line 114"/>
          <p:cNvSpPr>
            <a:spLocks noChangeShapeType="1"/>
          </p:cNvSpPr>
          <p:nvPr/>
        </p:nvSpPr>
        <p:spPr bwMode="auto">
          <a:xfrm>
            <a:off x="1973263" y="3172296"/>
            <a:ext cx="577850" cy="4222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51" name="Oval 115"/>
          <p:cNvSpPr>
            <a:spLocks noChangeArrowheads="1"/>
          </p:cNvSpPr>
          <p:nvPr/>
        </p:nvSpPr>
        <p:spPr bwMode="auto">
          <a:xfrm>
            <a:off x="1614488" y="288337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5652" name="Rectangle 116"/>
          <p:cNvSpPr>
            <a:spLocks noChangeArrowheads="1"/>
          </p:cNvSpPr>
          <p:nvPr/>
        </p:nvSpPr>
        <p:spPr bwMode="auto">
          <a:xfrm>
            <a:off x="685800" y="3640609"/>
            <a:ext cx="441325" cy="11636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AL</a:t>
            </a:r>
          </a:p>
        </p:txBody>
      </p:sp>
      <p:sp>
        <p:nvSpPr>
          <p:cNvPr id="65653" name="Line 117"/>
          <p:cNvSpPr>
            <a:spLocks noChangeShapeType="1"/>
          </p:cNvSpPr>
          <p:nvPr/>
        </p:nvSpPr>
        <p:spPr bwMode="auto">
          <a:xfrm flipV="1">
            <a:off x="471488" y="3646959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54" name="Line 118"/>
          <p:cNvSpPr>
            <a:spLocks noChangeShapeType="1"/>
          </p:cNvSpPr>
          <p:nvPr/>
        </p:nvSpPr>
        <p:spPr bwMode="auto">
          <a:xfrm>
            <a:off x="468313" y="4462934"/>
            <a:ext cx="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55" name="Text Box 119"/>
          <p:cNvSpPr txBox="1">
            <a:spLocks noChangeArrowheads="1"/>
          </p:cNvSpPr>
          <p:nvPr/>
        </p:nvSpPr>
        <p:spPr bwMode="auto">
          <a:xfrm>
            <a:off x="250825" y="4043834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65656" name="Line 120"/>
          <p:cNvSpPr>
            <a:spLocks noChangeShapeType="1"/>
          </p:cNvSpPr>
          <p:nvPr/>
        </p:nvSpPr>
        <p:spPr bwMode="auto">
          <a:xfrm>
            <a:off x="276225" y="3662834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57" name="Line 121"/>
          <p:cNvSpPr>
            <a:spLocks noChangeShapeType="1"/>
          </p:cNvSpPr>
          <p:nvPr/>
        </p:nvSpPr>
        <p:spPr bwMode="auto">
          <a:xfrm>
            <a:off x="276225" y="4810596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58" name="Rectangle 122"/>
          <p:cNvSpPr>
            <a:spLocks noChangeArrowheads="1"/>
          </p:cNvSpPr>
          <p:nvPr/>
        </p:nvSpPr>
        <p:spPr bwMode="auto">
          <a:xfrm>
            <a:off x="3635375" y="4899496"/>
            <a:ext cx="455613" cy="113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65659" name="Oval 123"/>
          <p:cNvSpPr>
            <a:spLocks noChangeArrowheads="1"/>
          </p:cNvSpPr>
          <p:nvPr/>
        </p:nvSpPr>
        <p:spPr bwMode="auto">
          <a:xfrm>
            <a:off x="1614488" y="288337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5660" name="Oval 124"/>
          <p:cNvSpPr>
            <a:spLocks noChangeArrowheads="1"/>
          </p:cNvSpPr>
          <p:nvPr/>
        </p:nvSpPr>
        <p:spPr bwMode="auto">
          <a:xfrm>
            <a:off x="3132138" y="4107334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65661" name="Rectangle 125"/>
          <p:cNvSpPr>
            <a:spLocks noChangeArrowheads="1"/>
          </p:cNvSpPr>
          <p:nvPr/>
        </p:nvSpPr>
        <p:spPr bwMode="auto">
          <a:xfrm>
            <a:off x="1619250" y="4250209"/>
            <a:ext cx="441325" cy="865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CL</a:t>
            </a:r>
          </a:p>
        </p:txBody>
      </p:sp>
      <p:sp>
        <p:nvSpPr>
          <p:cNvPr id="65662" name="Line 126"/>
          <p:cNvSpPr>
            <a:spLocks noChangeShapeType="1"/>
          </p:cNvSpPr>
          <p:nvPr/>
        </p:nvSpPr>
        <p:spPr bwMode="auto">
          <a:xfrm>
            <a:off x="2771775" y="3818409"/>
            <a:ext cx="431800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63" name="Line 127"/>
          <p:cNvSpPr>
            <a:spLocks noChangeShapeType="1"/>
          </p:cNvSpPr>
          <p:nvPr/>
        </p:nvSpPr>
        <p:spPr bwMode="auto">
          <a:xfrm>
            <a:off x="3492500" y="4467696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64" name="Line 128"/>
          <p:cNvSpPr>
            <a:spLocks noChangeShapeType="1"/>
          </p:cNvSpPr>
          <p:nvPr/>
        </p:nvSpPr>
        <p:spPr bwMode="auto">
          <a:xfrm flipH="1">
            <a:off x="2843213" y="4467696"/>
            <a:ext cx="360362" cy="45243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65" name="Line 129"/>
          <p:cNvSpPr>
            <a:spLocks noChangeShapeType="1"/>
          </p:cNvSpPr>
          <p:nvPr/>
        </p:nvSpPr>
        <p:spPr bwMode="auto">
          <a:xfrm>
            <a:off x="3032125" y="5085234"/>
            <a:ext cx="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66" name="Rectangle 130"/>
          <p:cNvSpPr>
            <a:spLocks noChangeArrowheads="1"/>
          </p:cNvSpPr>
          <p:nvPr/>
        </p:nvSpPr>
        <p:spPr bwMode="auto">
          <a:xfrm>
            <a:off x="2676525" y="4883621"/>
            <a:ext cx="455613" cy="82867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CR</a:t>
            </a:r>
          </a:p>
        </p:txBody>
      </p:sp>
      <p:sp>
        <p:nvSpPr>
          <p:cNvPr id="65667" name="Oval 131"/>
          <p:cNvSpPr>
            <a:spLocks noChangeArrowheads="1"/>
          </p:cNvSpPr>
          <p:nvPr/>
        </p:nvSpPr>
        <p:spPr bwMode="auto">
          <a:xfrm>
            <a:off x="2484438" y="3531071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65668" name="Line 132"/>
          <p:cNvSpPr>
            <a:spLocks noChangeShapeType="1"/>
          </p:cNvSpPr>
          <p:nvPr/>
        </p:nvSpPr>
        <p:spPr bwMode="auto">
          <a:xfrm flipH="1">
            <a:off x="1908175" y="3818409"/>
            <a:ext cx="576263" cy="4318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69" name="Rectangle 133"/>
          <p:cNvSpPr>
            <a:spLocks noChangeArrowheads="1"/>
          </p:cNvSpPr>
          <p:nvPr/>
        </p:nvSpPr>
        <p:spPr bwMode="auto">
          <a:xfrm>
            <a:off x="2678113" y="5712296"/>
            <a:ext cx="454025" cy="3810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65670" name="Line 134"/>
          <p:cNvSpPr>
            <a:spLocks noChangeShapeType="1"/>
          </p:cNvSpPr>
          <p:nvPr/>
        </p:nvSpPr>
        <p:spPr bwMode="auto">
          <a:xfrm flipV="1">
            <a:off x="2424113" y="4877271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71" name="Line 135"/>
          <p:cNvSpPr>
            <a:spLocks noChangeShapeType="1"/>
          </p:cNvSpPr>
          <p:nvPr/>
        </p:nvSpPr>
        <p:spPr bwMode="auto">
          <a:xfrm>
            <a:off x="2420938" y="5731346"/>
            <a:ext cx="0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72" name="Text Box 136"/>
          <p:cNvSpPr txBox="1">
            <a:spLocks noChangeArrowheads="1"/>
          </p:cNvSpPr>
          <p:nvPr/>
        </p:nvSpPr>
        <p:spPr bwMode="auto">
          <a:xfrm>
            <a:off x="2124075" y="5286846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65673" name="Line 137"/>
          <p:cNvSpPr>
            <a:spLocks noChangeShapeType="1"/>
          </p:cNvSpPr>
          <p:nvPr/>
        </p:nvSpPr>
        <p:spPr bwMode="auto">
          <a:xfrm>
            <a:off x="2228850" y="4893146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74" name="Line 138"/>
          <p:cNvSpPr>
            <a:spLocks noChangeShapeType="1"/>
          </p:cNvSpPr>
          <p:nvPr/>
        </p:nvSpPr>
        <p:spPr bwMode="auto">
          <a:xfrm>
            <a:off x="2228850" y="6085359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75" name="Text Box 139"/>
          <p:cNvSpPr txBox="1">
            <a:spLocks noChangeArrowheads="1"/>
          </p:cNvSpPr>
          <p:nvPr/>
        </p:nvSpPr>
        <p:spPr bwMode="auto">
          <a:xfrm>
            <a:off x="1258888" y="2523009"/>
            <a:ext cx="503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-2</a:t>
            </a:r>
          </a:p>
        </p:txBody>
      </p:sp>
      <p:sp>
        <p:nvSpPr>
          <p:cNvPr id="65677" name="Line 141"/>
          <p:cNvSpPr>
            <a:spLocks noChangeShapeType="1"/>
          </p:cNvSpPr>
          <p:nvPr/>
        </p:nvSpPr>
        <p:spPr bwMode="auto">
          <a:xfrm flipH="1">
            <a:off x="5076825" y="4180235"/>
            <a:ext cx="430213" cy="4318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78" name="Line 142"/>
          <p:cNvSpPr>
            <a:spLocks noChangeShapeType="1"/>
          </p:cNvSpPr>
          <p:nvPr/>
        </p:nvSpPr>
        <p:spPr bwMode="auto">
          <a:xfrm>
            <a:off x="5651500" y="4251672"/>
            <a:ext cx="360363" cy="4318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80" name="Rectangle 144"/>
          <p:cNvSpPr>
            <a:spLocks noChangeArrowheads="1"/>
          </p:cNvSpPr>
          <p:nvPr/>
        </p:nvSpPr>
        <p:spPr bwMode="auto">
          <a:xfrm>
            <a:off x="4862513" y="4656485"/>
            <a:ext cx="441325" cy="11636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AL</a:t>
            </a:r>
          </a:p>
        </p:txBody>
      </p:sp>
      <p:sp>
        <p:nvSpPr>
          <p:cNvPr id="65681" name="Line 145"/>
          <p:cNvSpPr>
            <a:spLocks noChangeShapeType="1"/>
          </p:cNvSpPr>
          <p:nvPr/>
        </p:nvSpPr>
        <p:spPr bwMode="auto">
          <a:xfrm flipV="1">
            <a:off x="4648200" y="4662835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82" name="Line 146"/>
          <p:cNvSpPr>
            <a:spLocks noChangeShapeType="1"/>
          </p:cNvSpPr>
          <p:nvPr/>
        </p:nvSpPr>
        <p:spPr bwMode="auto">
          <a:xfrm>
            <a:off x="4645025" y="5478810"/>
            <a:ext cx="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83" name="Text Box 147"/>
          <p:cNvSpPr txBox="1">
            <a:spLocks noChangeArrowheads="1"/>
          </p:cNvSpPr>
          <p:nvPr/>
        </p:nvSpPr>
        <p:spPr bwMode="auto">
          <a:xfrm>
            <a:off x="4427538" y="5059710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65684" name="Line 148"/>
          <p:cNvSpPr>
            <a:spLocks noChangeShapeType="1"/>
          </p:cNvSpPr>
          <p:nvPr/>
        </p:nvSpPr>
        <p:spPr bwMode="auto">
          <a:xfrm>
            <a:off x="4452938" y="467871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85" name="Line 149"/>
          <p:cNvSpPr>
            <a:spLocks noChangeShapeType="1"/>
          </p:cNvSpPr>
          <p:nvPr/>
        </p:nvSpPr>
        <p:spPr bwMode="auto">
          <a:xfrm>
            <a:off x="4452938" y="5826472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86" name="Rectangle 150"/>
          <p:cNvSpPr>
            <a:spLocks noChangeArrowheads="1"/>
          </p:cNvSpPr>
          <p:nvPr/>
        </p:nvSpPr>
        <p:spPr bwMode="auto">
          <a:xfrm>
            <a:off x="7788275" y="4683472"/>
            <a:ext cx="455613" cy="113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BR</a:t>
            </a:r>
          </a:p>
        </p:txBody>
      </p:sp>
      <p:sp>
        <p:nvSpPr>
          <p:cNvPr id="65687" name="Oval 151"/>
          <p:cNvSpPr>
            <a:spLocks noChangeArrowheads="1"/>
          </p:cNvSpPr>
          <p:nvPr/>
        </p:nvSpPr>
        <p:spPr bwMode="auto">
          <a:xfrm>
            <a:off x="5364163" y="3891310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5688" name="Oval 152"/>
          <p:cNvSpPr>
            <a:spLocks noChangeArrowheads="1"/>
          </p:cNvSpPr>
          <p:nvPr/>
        </p:nvSpPr>
        <p:spPr bwMode="auto">
          <a:xfrm>
            <a:off x="7285038" y="3891310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65689" name="Rectangle 153"/>
          <p:cNvSpPr>
            <a:spLocks noChangeArrowheads="1"/>
          </p:cNvSpPr>
          <p:nvPr/>
        </p:nvSpPr>
        <p:spPr bwMode="auto">
          <a:xfrm>
            <a:off x="5795963" y="4683472"/>
            <a:ext cx="441325" cy="865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CL</a:t>
            </a:r>
          </a:p>
        </p:txBody>
      </p:sp>
      <p:sp>
        <p:nvSpPr>
          <p:cNvPr id="65690" name="Line 154"/>
          <p:cNvSpPr>
            <a:spLocks noChangeShapeType="1"/>
          </p:cNvSpPr>
          <p:nvPr/>
        </p:nvSpPr>
        <p:spPr bwMode="auto">
          <a:xfrm>
            <a:off x="6659563" y="3388072"/>
            <a:ext cx="649287" cy="57626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91" name="Line 155"/>
          <p:cNvSpPr>
            <a:spLocks noChangeShapeType="1"/>
          </p:cNvSpPr>
          <p:nvPr/>
        </p:nvSpPr>
        <p:spPr bwMode="auto">
          <a:xfrm>
            <a:off x="7645400" y="4251672"/>
            <a:ext cx="409575" cy="393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92" name="Line 156"/>
          <p:cNvSpPr>
            <a:spLocks noChangeShapeType="1"/>
          </p:cNvSpPr>
          <p:nvPr/>
        </p:nvSpPr>
        <p:spPr bwMode="auto">
          <a:xfrm flipH="1">
            <a:off x="6996113" y="4251672"/>
            <a:ext cx="360362" cy="45243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93" name="Line 157"/>
          <p:cNvSpPr>
            <a:spLocks noChangeShapeType="1"/>
          </p:cNvSpPr>
          <p:nvPr/>
        </p:nvSpPr>
        <p:spPr bwMode="auto">
          <a:xfrm>
            <a:off x="7185025" y="4869210"/>
            <a:ext cx="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94" name="Rectangle 158"/>
          <p:cNvSpPr>
            <a:spLocks noChangeArrowheads="1"/>
          </p:cNvSpPr>
          <p:nvPr/>
        </p:nvSpPr>
        <p:spPr bwMode="auto">
          <a:xfrm>
            <a:off x="6829425" y="4667597"/>
            <a:ext cx="455613" cy="82867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rgbClr val="993300"/>
                </a:solidFill>
                <a:latin typeface="Tahoma" pitchFamily="34" charset="0"/>
              </a:rPr>
              <a:t>CR</a:t>
            </a:r>
          </a:p>
        </p:txBody>
      </p:sp>
      <p:sp>
        <p:nvSpPr>
          <p:cNvPr id="65695" name="Oval 159"/>
          <p:cNvSpPr>
            <a:spLocks noChangeArrowheads="1"/>
          </p:cNvSpPr>
          <p:nvPr/>
        </p:nvSpPr>
        <p:spPr bwMode="auto">
          <a:xfrm>
            <a:off x="6300788" y="3099147"/>
            <a:ext cx="381000" cy="381000"/>
          </a:xfrm>
          <a:prstGeom prst="ellipse">
            <a:avLst/>
          </a:prstGeom>
          <a:solidFill>
            <a:srgbClr val="993300"/>
          </a:solidFill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65696" name="Line 160"/>
          <p:cNvSpPr>
            <a:spLocks noChangeShapeType="1"/>
          </p:cNvSpPr>
          <p:nvPr/>
        </p:nvSpPr>
        <p:spPr bwMode="auto">
          <a:xfrm flipH="1">
            <a:off x="5724525" y="3388072"/>
            <a:ext cx="576263" cy="57626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97" name="Rectangle 161"/>
          <p:cNvSpPr>
            <a:spLocks noChangeArrowheads="1"/>
          </p:cNvSpPr>
          <p:nvPr/>
        </p:nvSpPr>
        <p:spPr bwMode="auto">
          <a:xfrm>
            <a:off x="6831013" y="5496272"/>
            <a:ext cx="454025" cy="3810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kumimoji="0" lang="en-US" altLang="zh-CN" sz="180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65698" name="Line 162"/>
          <p:cNvSpPr>
            <a:spLocks noChangeShapeType="1"/>
          </p:cNvSpPr>
          <p:nvPr/>
        </p:nvSpPr>
        <p:spPr bwMode="auto">
          <a:xfrm flipV="1">
            <a:off x="6577013" y="4661247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99" name="Line 163"/>
          <p:cNvSpPr>
            <a:spLocks noChangeShapeType="1"/>
          </p:cNvSpPr>
          <p:nvPr/>
        </p:nvSpPr>
        <p:spPr bwMode="auto">
          <a:xfrm>
            <a:off x="6573838" y="5515322"/>
            <a:ext cx="0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700" name="Text Box 164"/>
          <p:cNvSpPr txBox="1">
            <a:spLocks noChangeArrowheads="1"/>
          </p:cNvSpPr>
          <p:nvPr/>
        </p:nvSpPr>
        <p:spPr bwMode="auto">
          <a:xfrm>
            <a:off x="6276975" y="5070822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1800" b="0">
                <a:latin typeface="Tahoma" pitchFamily="34" charset="0"/>
              </a:rPr>
              <a:t>h-1</a:t>
            </a:r>
          </a:p>
        </p:txBody>
      </p:sp>
      <p:sp>
        <p:nvSpPr>
          <p:cNvPr id="65701" name="Line 165"/>
          <p:cNvSpPr>
            <a:spLocks noChangeShapeType="1"/>
          </p:cNvSpPr>
          <p:nvPr/>
        </p:nvSpPr>
        <p:spPr bwMode="auto">
          <a:xfrm>
            <a:off x="6381750" y="4677122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702" name="Line 166"/>
          <p:cNvSpPr>
            <a:spLocks noChangeShapeType="1"/>
          </p:cNvSpPr>
          <p:nvPr/>
        </p:nvSpPr>
        <p:spPr bwMode="auto">
          <a:xfrm>
            <a:off x="6381750" y="5869335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703" name="Text Box 167"/>
          <p:cNvSpPr txBox="1">
            <a:spLocks noChangeArrowheads="1"/>
          </p:cNvSpPr>
          <p:nvPr/>
        </p:nvSpPr>
        <p:spPr bwMode="auto">
          <a:xfrm>
            <a:off x="6227763" y="2667347"/>
            <a:ext cx="503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000">
                <a:solidFill>
                  <a:schemeClr val="tx2"/>
                </a:solidFill>
                <a:latin typeface="Tahoma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569138474"/>
      </p:ext>
    </p:extLst>
  </p:cSld>
  <p:clrMapOvr>
    <a:masterClrMapping/>
  </p:clrMapOvr>
  <p:transition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762000" y="3200400"/>
            <a:ext cx="609600" cy="304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2400" b="1">
                <a:latin typeface="Times New Roman" pitchFamily="18" charset="0"/>
              </a:rPr>
              <a:t>X</a:t>
            </a:r>
          </a:p>
        </p:txBody>
      </p:sp>
      <p:grpSp>
        <p:nvGrpSpPr>
          <p:cNvPr id="53251" name="Group 3"/>
          <p:cNvGrpSpPr>
            <a:grpSpLocks/>
          </p:cNvGrpSpPr>
          <p:nvPr/>
        </p:nvGrpSpPr>
        <p:grpSpPr bwMode="auto">
          <a:xfrm>
            <a:off x="762000" y="0"/>
            <a:ext cx="2514600" cy="3200400"/>
            <a:chOff x="480" y="240"/>
            <a:chExt cx="1584" cy="2208"/>
          </a:xfrm>
        </p:grpSpPr>
        <p:sp>
          <p:nvSpPr>
            <p:cNvPr id="53252" name="Oval 4"/>
            <p:cNvSpPr>
              <a:spLocks noChangeArrowheads="1"/>
            </p:cNvSpPr>
            <p:nvPr/>
          </p:nvSpPr>
          <p:spPr bwMode="auto">
            <a:xfrm>
              <a:off x="1248" y="480"/>
              <a:ext cx="432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FF3300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3253" name="Text Box 5"/>
            <p:cNvSpPr txBox="1">
              <a:spLocks noChangeArrowheads="1"/>
            </p:cNvSpPr>
            <p:nvPr/>
          </p:nvSpPr>
          <p:spPr bwMode="auto">
            <a:xfrm>
              <a:off x="1344" y="240"/>
              <a:ext cx="336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rgbClr val="CC0066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3254" name="Oval 6"/>
            <p:cNvSpPr>
              <a:spLocks noChangeArrowheads="1"/>
            </p:cNvSpPr>
            <p:nvPr/>
          </p:nvSpPr>
          <p:spPr bwMode="auto">
            <a:xfrm>
              <a:off x="816" y="1008"/>
              <a:ext cx="432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3255" name="Rectangle 7"/>
            <p:cNvSpPr>
              <a:spLocks noChangeArrowheads="1"/>
            </p:cNvSpPr>
            <p:nvPr/>
          </p:nvSpPr>
          <p:spPr bwMode="auto">
            <a:xfrm>
              <a:off x="480" y="1584"/>
              <a:ext cx="384" cy="86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3256" name="Rectangle 8"/>
            <p:cNvSpPr>
              <a:spLocks noChangeArrowheads="1"/>
            </p:cNvSpPr>
            <p:nvPr/>
          </p:nvSpPr>
          <p:spPr bwMode="auto">
            <a:xfrm>
              <a:off x="1152" y="1584"/>
              <a:ext cx="384" cy="86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3257" name="Rectangle 9"/>
            <p:cNvSpPr>
              <a:spLocks noChangeArrowheads="1"/>
            </p:cNvSpPr>
            <p:nvPr/>
          </p:nvSpPr>
          <p:spPr bwMode="auto">
            <a:xfrm>
              <a:off x="1680" y="960"/>
              <a:ext cx="384" cy="86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A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3258" name="Line 10"/>
            <p:cNvSpPr>
              <a:spLocks noChangeShapeType="1"/>
            </p:cNvSpPr>
            <p:nvPr/>
          </p:nvSpPr>
          <p:spPr bwMode="auto">
            <a:xfrm flipH="1">
              <a:off x="1152" y="864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59" name="Line 11"/>
            <p:cNvSpPr>
              <a:spLocks noChangeShapeType="1"/>
            </p:cNvSpPr>
            <p:nvPr/>
          </p:nvSpPr>
          <p:spPr bwMode="auto">
            <a:xfrm flipH="1">
              <a:off x="720" y="134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0" name="Line 12"/>
            <p:cNvSpPr>
              <a:spLocks noChangeShapeType="1"/>
            </p:cNvSpPr>
            <p:nvPr/>
          </p:nvSpPr>
          <p:spPr bwMode="auto">
            <a:xfrm>
              <a:off x="1152" y="139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1" name="Line 13"/>
            <p:cNvSpPr>
              <a:spLocks noChangeShapeType="1"/>
            </p:cNvSpPr>
            <p:nvPr/>
          </p:nvSpPr>
          <p:spPr bwMode="auto">
            <a:xfrm>
              <a:off x="1680" y="768"/>
              <a:ext cx="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2" name="Text Box 14"/>
            <p:cNvSpPr txBox="1">
              <a:spLocks noChangeArrowheads="1"/>
            </p:cNvSpPr>
            <p:nvPr/>
          </p:nvSpPr>
          <p:spPr bwMode="auto">
            <a:xfrm>
              <a:off x="624" y="1017"/>
              <a:ext cx="336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rgbClr val="CC0066"/>
                  </a:solidFill>
                  <a:latin typeface="Times New Roman" pitchFamily="18" charset="0"/>
                </a:rPr>
                <a:t>0</a:t>
              </a:r>
            </a:p>
          </p:txBody>
        </p:sp>
      </p:grpSp>
      <p:grpSp>
        <p:nvGrpSpPr>
          <p:cNvPr id="53263" name="Group 15"/>
          <p:cNvGrpSpPr>
            <a:grpSpLocks/>
          </p:cNvGrpSpPr>
          <p:nvPr/>
        </p:nvGrpSpPr>
        <p:grpSpPr bwMode="auto">
          <a:xfrm>
            <a:off x="3886200" y="1447800"/>
            <a:ext cx="1524000" cy="914400"/>
            <a:chOff x="2448" y="816"/>
            <a:chExt cx="768" cy="576"/>
          </a:xfrm>
        </p:grpSpPr>
        <p:sp>
          <p:nvSpPr>
            <p:cNvPr id="53264" name="AutoShape 16"/>
            <p:cNvSpPr>
              <a:spLocks noChangeArrowheads="1"/>
            </p:cNvSpPr>
            <p:nvPr/>
          </p:nvSpPr>
          <p:spPr bwMode="auto">
            <a:xfrm>
              <a:off x="2448" y="1152"/>
              <a:ext cx="768" cy="240"/>
            </a:xfrm>
            <a:prstGeom prst="notchedRightArrow">
              <a:avLst>
                <a:gd name="adj1" fmla="val 50000"/>
                <a:gd name="adj2" fmla="val 80000"/>
              </a:avLst>
            </a:prstGeom>
            <a:noFill/>
            <a:ln w="9525">
              <a:solidFill>
                <a:srgbClr val="CC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zh-CN" altLang="zh-CN" sz="2400">
                <a:solidFill>
                  <a:srgbClr val="CC0066"/>
                </a:solidFill>
                <a:latin typeface="Times New Roman" pitchFamily="18" charset="0"/>
              </a:endParaRPr>
            </a:p>
          </p:txBody>
        </p:sp>
        <p:sp>
          <p:nvSpPr>
            <p:cNvPr id="53265" name="Text Box 17"/>
            <p:cNvSpPr txBox="1">
              <a:spLocks noChangeArrowheads="1"/>
            </p:cNvSpPr>
            <p:nvPr/>
          </p:nvSpPr>
          <p:spPr bwMode="auto">
            <a:xfrm>
              <a:off x="2496" y="816"/>
              <a:ext cx="6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 b="1" dirty="0">
                  <a:solidFill>
                    <a:srgbClr val="CC0066"/>
                  </a:solidFill>
                  <a:latin typeface="Times New Roman" pitchFamily="18" charset="0"/>
                  <a:hlinkClick r:id="rId5" action="ppaction://hlinksldjump"/>
                </a:rPr>
                <a:t>LL</a:t>
              </a:r>
              <a:r>
                <a:rPr kumimoji="1" lang="zh-CN" altLang="en-US" sz="3200" b="1" dirty="0">
                  <a:solidFill>
                    <a:srgbClr val="CC0066"/>
                  </a:solidFill>
                  <a:latin typeface="Times New Roman" pitchFamily="18" charset="0"/>
                  <a:hlinkClick r:id="rId5" action="ppaction://hlinksldjump"/>
                </a:rPr>
                <a:t>型</a:t>
              </a:r>
              <a:endParaRPr kumimoji="1" lang="zh-CN" altLang="en-US" sz="3200" b="1" dirty="0">
                <a:solidFill>
                  <a:srgbClr val="CC0066"/>
                </a:solidFill>
                <a:latin typeface="Times New Roman" pitchFamily="18" charset="0"/>
              </a:endParaRPr>
            </a:p>
          </p:txBody>
        </p:sp>
      </p:grpSp>
      <p:sp>
        <p:nvSpPr>
          <p:cNvPr id="53266" name="Text Box 18"/>
          <p:cNvSpPr txBox="1">
            <a:spLocks noChangeArrowheads="1"/>
          </p:cNvSpPr>
          <p:nvPr/>
        </p:nvSpPr>
        <p:spPr bwMode="auto">
          <a:xfrm>
            <a:off x="2895600" y="2819400"/>
            <a:ext cx="3200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 dirty="0">
                <a:latin typeface="Times New Roman" pitchFamily="18" charset="0"/>
              </a:rPr>
              <a:t>B</a:t>
            </a:r>
            <a:r>
              <a:rPr kumimoji="1" lang="en-US" altLang="zh-CN" sz="3200" b="1" baseline="-25000" dirty="0">
                <a:latin typeface="Times New Roman" pitchFamily="18" charset="0"/>
              </a:rPr>
              <a:t>L</a:t>
            </a:r>
            <a:r>
              <a:rPr kumimoji="1" lang="en-US" altLang="zh-CN" sz="3200" b="1" dirty="0">
                <a:latin typeface="Times New Roman" pitchFamily="18" charset="0"/>
              </a:rPr>
              <a:t>&lt;</a:t>
            </a:r>
            <a:r>
              <a:rPr kumimoji="1" lang="en-US" altLang="zh-CN" sz="3200" b="1" dirty="0">
                <a:solidFill>
                  <a:srgbClr val="CC0066"/>
                </a:solidFill>
                <a:latin typeface="Times New Roman" pitchFamily="18" charset="0"/>
              </a:rPr>
              <a:t>B</a:t>
            </a:r>
            <a:r>
              <a:rPr kumimoji="1" lang="en-US" altLang="zh-CN" sz="3200" b="1" dirty="0">
                <a:latin typeface="Times New Roman" pitchFamily="18" charset="0"/>
              </a:rPr>
              <a:t>&lt;B</a:t>
            </a:r>
            <a:r>
              <a:rPr kumimoji="1" lang="en-US" altLang="zh-CN" sz="3200" b="1" baseline="-25000" dirty="0">
                <a:latin typeface="Times New Roman" pitchFamily="18" charset="0"/>
              </a:rPr>
              <a:t>R</a:t>
            </a:r>
            <a:r>
              <a:rPr kumimoji="1" lang="en-US" altLang="zh-CN" sz="3200" b="1" dirty="0">
                <a:latin typeface="Times New Roman" pitchFamily="18" charset="0"/>
              </a:rPr>
              <a:t>&lt;</a:t>
            </a:r>
            <a:r>
              <a:rPr kumimoji="1" lang="en-US" altLang="zh-CN" sz="3200" b="1" dirty="0">
                <a:solidFill>
                  <a:srgbClr val="336600"/>
                </a:solidFill>
                <a:latin typeface="Times New Roman" pitchFamily="18" charset="0"/>
              </a:rPr>
              <a:t>A</a:t>
            </a:r>
            <a:r>
              <a:rPr kumimoji="1" lang="en-US" altLang="zh-CN" sz="3200" b="1" dirty="0">
                <a:latin typeface="Times New Roman" pitchFamily="18" charset="0"/>
              </a:rPr>
              <a:t>&lt;A</a:t>
            </a:r>
            <a:r>
              <a:rPr kumimoji="1" lang="en-US" altLang="zh-CN" sz="3200" b="1" baseline="-25000" dirty="0">
                <a:latin typeface="Times New Roman" pitchFamily="18" charset="0"/>
              </a:rPr>
              <a:t>R</a:t>
            </a:r>
          </a:p>
        </p:txBody>
      </p:sp>
      <p:grpSp>
        <p:nvGrpSpPr>
          <p:cNvPr id="53267" name="Group 19"/>
          <p:cNvGrpSpPr>
            <a:grpSpLocks/>
          </p:cNvGrpSpPr>
          <p:nvPr/>
        </p:nvGrpSpPr>
        <p:grpSpPr bwMode="auto">
          <a:xfrm>
            <a:off x="6172200" y="457200"/>
            <a:ext cx="2438400" cy="2819400"/>
            <a:chOff x="4224" y="528"/>
            <a:chExt cx="1536" cy="1920"/>
          </a:xfrm>
        </p:grpSpPr>
        <p:sp>
          <p:nvSpPr>
            <p:cNvPr id="53268" name="Oval 20"/>
            <p:cNvSpPr>
              <a:spLocks noChangeArrowheads="1"/>
            </p:cNvSpPr>
            <p:nvPr/>
          </p:nvSpPr>
          <p:spPr bwMode="auto">
            <a:xfrm>
              <a:off x="5136" y="1008"/>
              <a:ext cx="432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3269" name="Oval 21"/>
            <p:cNvSpPr>
              <a:spLocks noChangeArrowheads="1"/>
            </p:cNvSpPr>
            <p:nvPr/>
          </p:nvSpPr>
          <p:spPr bwMode="auto">
            <a:xfrm>
              <a:off x="4704" y="528"/>
              <a:ext cx="432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3270" name="Rectangle 22"/>
            <p:cNvSpPr>
              <a:spLocks noChangeArrowheads="1"/>
            </p:cNvSpPr>
            <p:nvPr/>
          </p:nvSpPr>
          <p:spPr bwMode="auto">
            <a:xfrm>
              <a:off x="4224" y="1104"/>
              <a:ext cx="384" cy="86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3271" name="Rectangle 23"/>
            <p:cNvSpPr>
              <a:spLocks noChangeArrowheads="1"/>
            </p:cNvSpPr>
            <p:nvPr/>
          </p:nvSpPr>
          <p:spPr bwMode="auto">
            <a:xfrm>
              <a:off x="4800" y="1584"/>
              <a:ext cx="384" cy="86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3272" name="Rectangle 24"/>
            <p:cNvSpPr>
              <a:spLocks noChangeArrowheads="1"/>
            </p:cNvSpPr>
            <p:nvPr/>
          </p:nvSpPr>
          <p:spPr bwMode="auto">
            <a:xfrm>
              <a:off x="5376" y="1584"/>
              <a:ext cx="384" cy="86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A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3273" name="Line 25"/>
            <p:cNvSpPr>
              <a:spLocks noChangeShapeType="1"/>
            </p:cNvSpPr>
            <p:nvPr/>
          </p:nvSpPr>
          <p:spPr bwMode="auto">
            <a:xfrm flipH="1">
              <a:off x="4608" y="912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4" name="Line 26"/>
            <p:cNvSpPr>
              <a:spLocks noChangeShapeType="1"/>
            </p:cNvSpPr>
            <p:nvPr/>
          </p:nvSpPr>
          <p:spPr bwMode="auto">
            <a:xfrm flipH="1">
              <a:off x="5040" y="134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5" name="Line 27"/>
            <p:cNvSpPr>
              <a:spLocks noChangeShapeType="1"/>
            </p:cNvSpPr>
            <p:nvPr/>
          </p:nvSpPr>
          <p:spPr bwMode="auto">
            <a:xfrm>
              <a:off x="5472" y="139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6" name="Line 28"/>
            <p:cNvSpPr>
              <a:spLocks noChangeShapeType="1"/>
            </p:cNvSpPr>
            <p:nvPr/>
          </p:nvSpPr>
          <p:spPr bwMode="auto">
            <a:xfrm>
              <a:off x="5088" y="91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7" name="Rectangle 29"/>
            <p:cNvSpPr>
              <a:spLocks noChangeArrowheads="1"/>
            </p:cNvSpPr>
            <p:nvPr/>
          </p:nvSpPr>
          <p:spPr bwMode="auto">
            <a:xfrm>
              <a:off x="4224" y="1968"/>
              <a:ext cx="384" cy="19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400" b="1">
                  <a:latin typeface="Times New Roman" pitchFamily="18" charset="0"/>
                </a:rPr>
                <a:t>X</a:t>
              </a:r>
            </a:p>
          </p:txBody>
        </p:sp>
      </p:grpSp>
      <p:grpSp>
        <p:nvGrpSpPr>
          <p:cNvPr id="53278" name="Group 30"/>
          <p:cNvGrpSpPr>
            <a:grpSpLocks/>
          </p:cNvGrpSpPr>
          <p:nvPr/>
        </p:nvGrpSpPr>
        <p:grpSpPr bwMode="auto">
          <a:xfrm>
            <a:off x="228600" y="3810000"/>
            <a:ext cx="2438400" cy="2743200"/>
            <a:chOff x="336" y="2400"/>
            <a:chExt cx="1536" cy="1728"/>
          </a:xfrm>
        </p:grpSpPr>
        <p:sp>
          <p:nvSpPr>
            <p:cNvPr id="53279" name="Oval 31"/>
            <p:cNvSpPr>
              <a:spLocks noChangeArrowheads="1"/>
            </p:cNvSpPr>
            <p:nvPr/>
          </p:nvSpPr>
          <p:spPr bwMode="auto">
            <a:xfrm>
              <a:off x="1248" y="2832"/>
              <a:ext cx="432" cy="38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3280" name="Oval 32"/>
            <p:cNvSpPr>
              <a:spLocks noChangeArrowheads="1"/>
            </p:cNvSpPr>
            <p:nvPr/>
          </p:nvSpPr>
          <p:spPr bwMode="auto">
            <a:xfrm>
              <a:off x="816" y="2400"/>
              <a:ext cx="432" cy="38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FF3300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3281" name="Rectangle 33"/>
            <p:cNvSpPr>
              <a:spLocks noChangeArrowheads="1"/>
            </p:cNvSpPr>
            <p:nvPr/>
          </p:nvSpPr>
          <p:spPr bwMode="auto">
            <a:xfrm>
              <a:off x="336" y="2918"/>
              <a:ext cx="384" cy="77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A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3282" name="Rectangle 34"/>
            <p:cNvSpPr>
              <a:spLocks noChangeArrowheads="1"/>
            </p:cNvSpPr>
            <p:nvPr/>
          </p:nvSpPr>
          <p:spPr bwMode="auto">
            <a:xfrm>
              <a:off x="912" y="3350"/>
              <a:ext cx="384" cy="77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3283" name="Rectangle 35"/>
            <p:cNvSpPr>
              <a:spLocks noChangeArrowheads="1"/>
            </p:cNvSpPr>
            <p:nvPr/>
          </p:nvSpPr>
          <p:spPr bwMode="auto">
            <a:xfrm>
              <a:off x="1488" y="3350"/>
              <a:ext cx="384" cy="77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3284" name="Line 36"/>
            <p:cNvSpPr>
              <a:spLocks noChangeShapeType="1"/>
            </p:cNvSpPr>
            <p:nvPr/>
          </p:nvSpPr>
          <p:spPr bwMode="auto">
            <a:xfrm flipH="1">
              <a:off x="720" y="2746"/>
              <a:ext cx="192" cy="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5" name="Line 37"/>
            <p:cNvSpPr>
              <a:spLocks noChangeShapeType="1"/>
            </p:cNvSpPr>
            <p:nvPr/>
          </p:nvSpPr>
          <p:spPr bwMode="auto">
            <a:xfrm flipH="1">
              <a:off x="1152" y="3134"/>
              <a:ext cx="144" cy="2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6" name="Line 38"/>
            <p:cNvSpPr>
              <a:spLocks noChangeShapeType="1"/>
            </p:cNvSpPr>
            <p:nvPr/>
          </p:nvSpPr>
          <p:spPr bwMode="auto">
            <a:xfrm>
              <a:off x="1584" y="3178"/>
              <a:ext cx="144" cy="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7" name="Line 39"/>
            <p:cNvSpPr>
              <a:spLocks noChangeShapeType="1"/>
            </p:cNvSpPr>
            <p:nvPr/>
          </p:nvSpPr>
          <p:spPr bwMode="auto">
            <a:xfrm>
              <a:off x="1200" y="2746"/>
              <a:ext cx="144" cy="1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3288" name="Rectangle 40"/>
          <p:cNvSpPr>
            <a:spLocks noChangeArrowheads="1"/>
          </p:cNvSpPr>
          <p:nvPr/>
        </p:nvSpPr>
        <p:spPr bwMode="auto">
          <a:xfrm>
            <a:off x="2057400" y="6553200"/>
            <a:ext cx="609600" cy="2746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2400" b="1">
                <a:latin typeface="Times New Roman" pitchFamily="18" charset="0"/>
              </a:rPr>
              <a:t>X</a:t>
            </a:r>
          </a:p>
        </p:txBody>
      </p:sp>
      <p:sp>
        <p:nvSpPr>
          <p:cNvPr id="53289" name="Text Box 41"/>
          <p:cNvSpPr txBox="1">
            <a:spLocks noChangeArrowheads="1"/>
          </p:cNvSpPr>
          <p:nvPr/>
        </p:nvSpPr>
        <p:spPr bwMode="auto">
          <a:xfrm>
            <a:off x="3048000" y="5973763"/>
            <a:ext cx="3200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latin typeface="Times New Roman" pitchFamily="18" charset="0"/>
              </a:rPr>
              <a:t>A</a:t>
            </a:r>
            <a:r>
              <a:rPr kumimoji="1" lang="en-US" altLang="zh-CN" sz="3200" b="1" baseline="-25000">
                <a:latin typeface="Times New Roman" pitchFamily="18" charset="0"/>
              </a:rPr>
              <a:t>L</a:t>
            </a:r>
            <a:r>
              <a:rPr kumimoji="1" lang="en-US" altLang="zh-CN" sz="3200" b="1">
                <a:latin typeface="Times New Roman" pitchFamily="18" charset="0"/>
              </a:rPr>
              <a:t>&lt;</a:t>
            </a:r>
            <a:r>
              <a:rPr kumimoji="1" lang="en-US" altLang="zh-CN" sz="3200" b="1">
                <a:solidFill>
                  <a:srgbClr val="336600"/>
                </a:solidFill>
                <a:latin typeface="Times New Roman" pitchFamily="18" charset="0"/>
              </a:rPr>
              <a:t>A</a:t>
            </a:r>
            <a:r>
              <a:rPr kumimoji="1" lang="en-US" altLang="zh-CN" sz="3200" b="1">
                <a:latin typeface="Times New Roman" pitchFamily="18" charset="0"/>
              </a:rPr>
              <a:t>&lt;B</a:t>
            </a:r>
            <a:r>
              <a:rPr kumimoji="1" lang="en-US" altLang="zh-CN" sz="3200" b="1" baseline="-25000">
                <a:latin typeface="Times New Roman" pitchFamily="18" charset="0"/>
              </a:rPr>
              <a:t>L</a:t>
            </a:r>
            <a:r>
              <a:rPr kumimoji="1" lang="en-US" altLang="zh-CN" sz="3200" b="1">
                <a:latin typeface="Times New Roman" pitchFamily="18" charset="0"/>
              </a:rPr>
              <a:t>&lt;</a:t>
            </a:r>
            <a:r>
              <a:rPr kumimoji="1" lang="en-US" altLang="zh-CN" sz="3200" b="1">
                <a:solidFill>
                  <a:srgbClr val="CC0066"/>
                </a:solidFill>
                <a:latin typeface="Times New Roman" pitchFamily="18" charset="0"/>
              </a:rPr>
              <a:t>B</a:t>
            </a:r>
            <a:r>
              <a:rPr kumimoji="1" lang="en-US" altLang="zh-CN" sz="3200" b="1">
                <a:latin typeface="Times New Roman" pitchFamily="18" charset="0"/>
              </a:rPr>
              <a:t>&lt;B</a:t>
            </a:r>
            <a:r>
              <a:rPr kumimoji="1" lang="en-US" altLang="zh-CN" sz="3200" b="1" baseline="-25000">
                <a:latin typeface="Times New Roman" pitchFamily="18" charset="0"/>
              </a:rPr>
              <a:t>R</a:t>
            </a:r>
          </a:p>
        </p:txBody>
      </p:sp>
      <p:grpSp>
        <p:nvGrpSpPr>
          <p:cNvPr id="53290" name="Group 42"/>
          <p:cNvGrpSpPr>
            <a:grpSpLocks/>
          </p:cNvGrpSpPr>
          <p:nvPr/>
        </p:nvGrpSpPr>
        <p:grpSpPr bwMode="auto">
          <a:xfrm>
            <a:off x="3810000" y="4800600"/>
            <a:ext cx="1524000" cy="914400"/>
            <a:chOff x="2448" y="816"/>
            <a:chExt cx="768" cy="576"/>
          </a:xfrm>
        </p:grpSpPr>
        <p:sp>
          <p:nvSpPr>
            <p:cNvPr id="53291" name="AutoShape 43"/>
            <p:cNvSpPr>
              <a:spLocks noChangeArrowheads="1"/>
            </p:cNvSpPr>
            <p:nvPr/>
          </p:nvSpPr>
          <p:spPr bwMode="auto">
            <a:xfrm>
              <a:off x="2448" y="1152"/>
              <a:ext cx="768" cy="240"/>
            </a:xfrm>
            <a:prstGeom prst="notchedRightArrow">
              <a:avLst>
                <a:gd name="adj1" fmla="val 50000"/>
                <a:gd name="adj2" fmla="val 80000"/>
              </a:avLst>
            </a:prstGeom>
            <a:noFill/>
            <a:ln w="9525">
              <a:solidFill>
                <a:srgbClr val="CC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zh-CN" altLang="zh-CN" sz="2400">
                <a:solidFill>
                  <a:srgbClr val="FFCC66"/>
                </a:solidFill>
                <a:latin typeface="Times New Roman" pitchFamily="18" charset="0"/>
              </a:endParaRPr>
            </a:p>
          </p:txBody>
        </p:sp>
        <p:sp>
          <p:nvSpPr>
            <p:cNvPr id="53292" name="Text Box 44"/>
            <p:cNvSpPr txBox="1">
              <a:spLocks noChangeArrowheads="1"/>
            </p:cNvSpPr>
            <p:nvPr/>
          </p:nvSpPr>
          <p:spPr bwMode="auto">
            <a:xfrm>
              <a:off x="2496" y="816"/>
              <a:ext cx="6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 b="1" dirty="0">
                  <a:solidFill>
                    <a:srgbClr val="CC0066"/>
                  </a:solidFill>
                  <a:latin typeface="Times New Roman" pitchFamily="18" charset="0"/>
                  <a:hlinkClick r:id="rId6" action="ppaction://hlinksldjump"/>
                </a:rPr>
                <a:t>RR</a:t>
              </a:r>
              <a:r>
                <a:rPr kumimoji="1" lang="zh-CN" altLang="en-US" sz="3200" b="1" dirty="0">
                  <a:solidFill>
                    <a:srgbClr val="CC0066"/>
                  </a:solidFill>
                  <a:latin typeface="Times New Roman" pitchFamily="18" charset="0"/>
                  <a:hlinkClick r:id="rId6" action="ppaction://hlinksldjump"/>
                </a:rPr>
                <a:t>型</a:t>
              </a:r>
              <a:endParaRPr kumimoji="1" lang="zh-CN" altLang="en-US" sz="3200" b="1" dirty="0">
                <a:solidFill>
                  <a:srgbClr val="CC0066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3293" name="Group 45"/>
          <p:cNvGrpSpPr>
            <a:grpSpLocks/>
          </p:cNvGrpSpPr>
          <p:nvPr/>
        </p:nvGrpSpPr>
        <p:grpSpPr bwMode="auto">
          <a:xfrm>
            <a:off x="6172200" y="3852863"/>
            <a:ext cx="2514600" cy="2852737"/>
            <a:chOff x="3792" y="2283"/>
            <a:chExt cx="1584" cy="1797"/>
          </a:xfrm>
        </p:grpSpPr>
        <p:sp>
          <p:nvSpPr>
            <p:cNvPr id="53294" name="Oval 46"/>
            <p:cNvSpPr>
              <a:spLocks noChangeArrowheads="1"/>
            </p:cNvSpPr>
            <p:nvPr/>
          </p:nvSpPr>
          <p:spPr bwMode="auto">
            <a:xfrm>
              <a:off x="4560" y="2283"/>
              <a:ext cx="432" cy="39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3295" name="Oval 47"/>
            <p:cNvSpPr>
              <a:spLocks noChangeArrowheads="1"/>
            </p:cNvSpPr>
            <p:nvPr/>
          </p:nvSpPr>
          <p:spPr bwMode="auto">
            <a:xfrm>
              <a:off x="4128" y="2765"/>
              <a:ext cx="432" cy="39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3296" name="Rectangle 48"/>
            <p:cNvSpPr>
              <a:spLocks noChangeArrowheads="1"/>
            </p:cNvSpPr>
            <p:nvPr/>
          </p:nvSpPr>
          <p:spPr bwMode="auto">
            <a:xfrm>
              <a:off x="3792" y="3291"/>
              <a:ext cx="384" cy="7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A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3297" name="Rectangle 49"/>
            <p:cNvSpPr>
              <a:spLocks noChangeArrowheads="1"/>
            </p:cNvSpPr>
            <p:nvPr/>
          </p:nvSpPr>
          <p:spPr bwMode="auto">
            <a:xfrm>
              <a:off x="4464" y="3291"/>
              <a:ext cx="384" cy="7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3298" name="Rectangle 50"/>
            <p:cNvSpPr>
              <a:spLocks noChangeArrowheads="1"/>
            </p:cNvSpPr>
            <p:nvPr/>
          </p:nvSpPr>
          <p:spPr bwMode="auto">
            <a:xfrm>
              <a:off x="4992" y="2811"/>
              <a:ext cx="384" cy="7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3299" name="Line 51"/>
            <p:cNvSpPr>
              <a:spLocks noChangeShapeType="1"/>
            </p:cNvSpPr>
            <p:nvPr/>
          </p:nvSpPr>
          <p:spPr bwMode="auto">
            <a:xfrm flipH="1">
              <a:off x="4464" y="2634"/>
              <a:ext cx="192" cy="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00" name="Line 52"/>
            <p:cNvSpPr>
              <a:spLocks noChangeShapeType="1"/>
            </p:cNvSpPr>
            <p:nvPr/>
          </p:nvSpPr>
          <p:spPr bwMode="auto">
            <a:xfrm flipH="1">
              <a:off x="4032" y="3072"/>
              <a:ext cx="144" cy="2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01" name="Line 53"/>
            <p:cNvSpPr>
              <a:spLocks noChangeShapeType="1"/>
            </p:cNvSpPr>
            <p:nvPr/>
          </p:nvSpPr>
          <p:spPr bwMode="auto">
            <a:xfrm>
              <a:off x="4464" y="3116"/>
              <a:ext cx="144" cy="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02" name="Line 54"/>
            <p:cNvSpPr>
              <a:spLocks noChangeShapeType="1"/>
            </p:cNvSpPr>
            <p:nvPr/>
          </p:nvSpPr>
          <p:spPr bwMode="auto">
            <a:xfrm>
              <a:off x="4944" y="2609"/>
              <a:ext cx="96" cy="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03" name="Rectangle 55"/>
            <p:cNvSpPr>
              <a:spLocks noChangeArrowheads="1"/>
            </p:cNvSpPr>
            <p:nvPr/>
          </p:nvSpPr>
          <p:spPr bwMode="auto">
            <a:xfrm>
              <a:off x="4992" y="3600"/>
              <a:ext cx="384" cy="19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400" b="1">
                  <a:latin typeface="Times New Roman" pitchFamily="18" charset="0"/>
                </a:rPr>
                <a:t>X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3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3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3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3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3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3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3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 autoUpdateAnimBg="0"/>
      <p:bldP spid="53266" grpId="0" autoUpdateAnimBg="0"/>
      <p:bldP spid="53288" grpId="0" animBg="1" autoUpdateAnimBg="0"/>
      <p:bldP spid="53289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295400" y="2971800"/>
            <a:ext cx="533400" cy="304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2400" b="1">
                <a:latin typeface="Times New Roman" pitchFamily="18" charset="0"/>
              </a:rPr>
              <a:t>X</a:t>
            </a: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2209800" y="2971800"/>
            <a:ext cx="533400" cy="304800"/>
          </a:xfrm>
          <a:prstGeom prst="rect">
            <a:avLst/>
          </a:prstGeom>
          <a:solidFill>
            <a:srgbClr val="00CC99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2400" b="1">
                <a:solidFill>
                  <a:srgbClr val="FF6600"/>
                </a:solidFill>
                <a:latin typeface="Times New Roman" pitchFamily="18" charset="0"/>
              </a:rPr>
              <a:t>X</a:t>
            </a:r>
          </a:p>
        </p:txBody>
      </p:sp>
      <p:grpSp>
        <p:nvGrpSpPr>
          <p:cNvPr id="54276" name="Group 4"/>
          <p:cNvGrpSpPr>
            <a:grpSpLocks/>
          </p:cNvGrpSpPr>
          <p:nvPr/>
        </p:nvGrpSpPr>
        <p:grpSpPr bwMode="auto">
          <a:xfrm>
            <a:off x="533400" y="0"/>
            <a:ext cx="2895600" cy="2971800"/>
            <a:chOff x="336" y="0"/>
            <a:chExt cx="1824" cy="1872"/>
          </a:xfrm>
        </p:grpSpPr>
        <p:sp>
          <p:nvSpPr>
            <p:cNvPr id="54277" name="Oval 5"/>
            <p:cNvSpPr>
              <a:spLocks noChangeArrowheads="1"/>
            </p:cNvSpPr>
            <p:nvPr/>
          </p:nvSpPr>
          <p:spPr bwMode="auto">
            <a:xfrm>
              <a:off x="1200" y="144"/>
              <a:ext cx="432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FF3300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4278" name="Oval 6"/>
            <p:cNvSpPr>
              <a:spLocks noChangeArrowheads="1"/>
            </p:cNvSpPr>
            <p:nvPr/>
          </p:nvSpPr>
          <p:spPr bwMode="auto">
            <a:xfrm>
              <a:off x="720" y="528"/>
              <a:ext cx="432" cy="28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4279" name="Rectangle 7"/>
            <p:cNvSpPr>
              <a:spLocks noChangeArrowheads="1"/>
            </p:cNvSpPr>
            <p:nvPr/>
          </p:nvSpPr>
          <p:spPr bwMode="auto">
            <a:xfrm>
              <a:off x="816" y="1344"/>
              <a:ext cx="336" cy="5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C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4280" name="Rectangle 8"/>
            <p:cNvSpPr>
              <a:spLocks noChangeArrowheads="1"/>
            </p:cNvSpPr>
            <p:nvPr/>
          </p:nvSpPr>
          <p:spPr bwMode="auto">
            <a:xfrm>
              <a:off x="336" y="960"/>
              <a:ext cx="384" cy="91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4281" name="Rectangle 9"/>
            <p:cNvSpPr>
              <a:spLocks noChangeArrowheads="1"/>
            </p:cNvSpPr>
            <p:nvPr/>
          </p:nvSpPr>
          <p:spPr bwMode="auto">
            <a:xfrm>
              <a:off x="1392" y="1344"/>
              <a:ext cx="336" cy="5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C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4282" name="Line 10"/>
            <p:cNvSpPr>
              <a:spLocks noChangeShapeType="1"/>
            </p:cNvSpPr>
            <p:nvPr/>
          </p:nvSpPr>
          <p:spPr bwMode="auto">
            <a:xfrm flipH="1">
              <a:off x="1056" y="384"/>
              <a:ext cx="192" cy="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3" name="Line 11"/>
            <p:cNvSpPr>
              <a:spLocks noChangeShapeType="1"/>
            </p:cNvSpPr>
            <p:nvPr/>
          </p:nvSpPr>
          <p:spPr bwMode="auto">
            <a:xfrm flipH="1">
              <a:off x="624" y="768"/>
              <a:ext cx="144" cy="2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4" name="Line 12"/>
            <p:cNvSpPr>
              <a:spLocks noChangeShapeType="1"/>
            </p:cNvSpPr>
            <p:nvPr/>
          </p:nvSpPr>
          <p:spPr bwMode="auto">
            <a:xfrm>
              <a:off x="1056" y="785"/>
              <a:ext cx="144" cy="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5" name="Line 13"/>
            <p:cNvSpPr>
              <a:spLocks noChangeShapeType="1"/>
            </p:cNvSpPr>
            <p:nvPr/>
          </p:nvSpPr>
          <p:spPr bwMode="auto">
            <a:xfrm>
              <a:off x="1584" y="384"/>
              <a:ext cx="19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6" name="Oval 14"/>
            <p:cNvSpPr>
              <a:spLocks noChangeArrowheads="1"/>
            </p:cNvSpPr>
            <p:nvPr/>
          </p:nvSpPr>
          <p:spPr bwMode="auto">
            <a:xfrm>
              <a:off x="1056" y="960"/>
              <a:ext cx="432" cy="29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0066CC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54287" name="Rectangle 15"/>
            <p:cNvSpPr>
              <a:spLocks noChangeArrowheads="1"/>
            </p:cNvSpPr>
            <p:nvPr/>
          </p:nvSpPr>
          <p:spPr bwMode="auto">
            <a:xfrm>
              <a:off x="1776" y="528"/>
              <a:ext cx="384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A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4288" name="Line 16"/>
            <p:cNvSpPr>
              <a:spLocks noChangeShapeType="1"/>
            </p:cNvSpPr>
            <p:nvPr/>
          </p:nvSpPr>
          <p:spPr bwMode="auto">
            <a:xfrm flipH="1">
              <a:off x="960" y="1200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9" name="Line 17"/>
            <p:cNvSpPr>
              <a:spLocks noChangeShapeType="1"/>
            </p:cNvSpPr>
            <p:nvPr/>
          </p:nvSpPr>
          <p:spPr bwMode="auto">
            <a:xfrm>
              <a:off x="1440" y="120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90" name="Text Box 18"/>
            <p:cNvSpPr txBox="1">
              <a:spLocks noChangeArrowheads="1"/>
            </p:cNvSpPr>
            <p:nvPr/>
          </p:nvSpPr>
          <p:spPr bwMode="auto">
            <a:xfrm>
              <a:off x="528" y="480"/>
              <a:ext cx="19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rgbClr val="CC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4291" name="Text Box 19"/>
            <p:cNvSpPr txBox="1">
              <a:spLocks noChangeArrowheads="1"/>
            </p:cNvSpPr>
            <p:nvPr/>
          </p:nvSpPr>
          <p:spPr bwMode="auto">
            <a:xfrm>
              <a:off x="1056" y="0"/>
              <a:ext cx="2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rgbClr val="CC0066"/>
                  </a:solidFill>
                  <a:latin typeface="Times New Roman" pitchFamily="18" charset="0"/>
                </a:rPr>
                <a:t>1</a:t>
              </a:r>
            </a:p>
          </p:txBody>
        </p:sp>
      </p:grpSp>
      <p:grpSp>
        <p:nvGrpSpPr>
          <p:cNvPr id="54292" name="Group 20"/>
          <p:cNvGrpSpPr>
            <a:grpSpLocks/>
          </p:cNvGrpSpPr>
          <p:nvPr/>
        </p:nvGrpSpPr>
        <p:grpSpPr bwMode="auto">
          <a:xfrm>
            <a:off x="3733800" y="990600"/>
            <a:ext cx="1524000" cy="914400"/>
            <a:chOff x="2448" y="816"/>
            <a:chExt cx="768" cy="576"/>
          </a:xfrm>
        </p:grpSpPr>
        <p:sp>
          <p:nvSpPr>
            <p:cNvPr id="54293" name="AutoShape 21"/>
            <p:cNvSpPr>
              <a:spLocks noChangeArrowheads="1"/>
            </p:cNvSpPr>
            <p:nvPr/>
          </p:nvSpPr>
          <p:spPr bwMode="auto">
            <a:xfrm>
              <a:off x="2448" y="1152"/>
              <a:ext cx="768" cy="240"/>
            </a:xfrm>
            <a:prstGeom prst="notchedRightArrow">
              <a:avLst>
                <a:gd name="adj1" fmla="val 50000"/>
                <a:gd name="adj2" fmla="val 80000"/>
              </a:avLst>
            </a:prstGeom>
            <a:noFill/>
            <a:ln w="9525">
              <a:solidFill>
                <a:srgbClr val="CC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zh-CN" altLang="zh-CN" sz="2400">
                <a:solidFill>
                  <a:srgbClr val="FFCC66"/>
                </a:solidFill>
                <a:latin typeface="Times New Roman" pitchFamily="18" charset="0"/>
              </a:endParaRPr>
            </a:p>
          </p:txBody>
        </p:sp>
        <p:sp>
          <p:nvSpPr>
            <p:cNvPr id="54294" name="Text Box 22"/>
            <p:cNvSpPr txBox="1">
              <a:spLocks noChangeArrowheads="1"/>
            </p:cNvSpPr>
            <p:nvPr/>
          </p:nvSpPr>
          <p:spPr bwMode="auto">
            <a:xfrm>
              <a:off x="2496" y="816"/>
              <a:ext cx="6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 b="1" dirty="0">
                  <a:solidFill>
                    <a:srgbClr val="CC0066"/>
                  </a:solidFill>
                  <a:latin typeface="Times New Roman" pitchFamily="18" charset="0"/>
                  <a:hlinkClick r:id="rId4" action="ppaction://hlinksldjump"/>
                </a:rPr>
                <a:t>LR</a:t>
              </a:r>
              <a:r>
                <a:rPr kumimoji="1" lang="zh-CN" altLang="en-US" sz="3200" b="1" dirty="0">
                  <a:solidFill>
                    <a:srgbClr val="CC0066"/>
                  </a:solidFill>
                  <a:latin typeface="Times New Roman" pitchFamily="18" charset="0"/>
                  <a:hlinkClick r:id="rId4" action="ppaction://hlinksldjump"/>
                </a:rPr>
                <a:t>型</a:t>
              </a:r>
              <a:endParaRPr kumimoji="1" lang="zh-CN" altLang="en-US" sz="3200" b="1" dirty="0">
                <a:solidFill>
                  <a:srgbClr val="CC0066"/>
                </a:solidFill>
                <a:latin typeface="Times New Roman" pitchFamily="18" charset="0"/>
              </a:endParaRPr>
            </a:p>
          </p:txBody>
        </p:sp>
      </p:grpSp>
      <p:sp>
        <p:nvSpPr>
          <p:cNvPr id="54295" name="Text Box 23"/>
          <p:cNvSpPr txBox="1">
            <a:spLocks noChangeArrowheads="1"/>
          </p:cNvSpPr>
          <p:nvPr/>
        </p:nvSpPr>
        <p:spPr bwMode="auto">
          <a:xfrm>
            <a:off x="2971800" y="2819400"/>
            <a:ext cx="4648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latin typeface="Times New Roman" pitchFamily="18" charset="0"/>
              </a:rPr>
              <a:t>B</a:t>
            </a:r>
            <a:r>
              <a:rPr kumimoji="1" lang="en-US" altLang="zh-CN" sz="3200" b="1" baseline="-25000">
                <a:latin typeface="Times New Roman" pitchFamily="18" charset="0"/>
              </a:rPr>
              <a:t>L</a:t>
            </a:r>
            <a:r>
              <a:rPr kumimoji="1" lang="en-US" altLang="zh-CN" sz="3200" b="1">
                <a:latin typeface="Times New Roman" pitchFamily="18" charset="0"/>
              </a:rPr>
              <a:t>&lt;</a:t>
            </a:r>
            <a:r>
              <a:rPr kumimoji="1" lang="en-US" altLang="zh-CN" sz="3200" b="1">
                <a:solidFill>
                  <a:srgbClr val="336600"/>
                </a:solidFill>
                <a:latin typeface="Times New Roman" pitchFamily="18" charset="0"/>
              </a:rPr>
              <a:t>B</a:t>
            </a:r>
            <a:r>
              <a:rPr kumimoji="1" lang="en-US" altLang="zh-CN" sz="3200" b="1">
                <a:latin typeface="Times New Roman" pitchFamily="18" charset="0"/>
              </a:rPr>
              <a:t>&lt;C</a:t>
            </a:r>
            <a:r>
              <a:rPr kumimoji="1" lang="en-US" altLang="zh-CN" sz="3200" b="1" baseline="-25000">
                <a:latin typeface="Times New Roman" pitchFamily="18" charset="0"/>
              </a:rPr>
              <a:t>L</a:t>
            </a:r>
            <a:r>
              <a:rPr kumimoji="1" lang="en-US" altLang="zh-CN" sz="3200" b="1">
                <a:latin typeface="Times New Roman" pitchFamily="18" charset="0"/>
              </a:rPr>
              <a:t>&lt;</a:t>
            </a:r>
            <a:r>
              <a:rPr kumimoji="1" lang="en-US" altLang="zh-CN" sz="3200" b="1">
                <a:solidFill>
                  <a:srgbClr val="CC0066"/>
                </a:solidFill>
                <a:latin typeface="Times New Roman" pitchFamily="18" charset="0"/>
              </a:rPr>
              <a:t>C</a:t>
            </a:r>
            <a:r>
              <a:rPr kumimoji="1" lang="en-US" altLang="zh-CN" sz="3200" b="1">
                <a:latin typeface="Times New Roman" pitchFamily="18" charset="0"/>
              </a:rPr>
              <a:t>&lt; C</a:t>
            </a:r>
            <a:r>
              <a:rPr kumimoji="1" lang="en-US" altLang="zh-CN" sz="3200" b="1" baseline="-25000">
                <a:latin typeface="Times New Roman" pitchFamily="18" charset="0"/>
              </a:rPr>
              <a:t>R</a:t>
            </a:r>
            <a:r>
              <a:rPr kumimoji="1" lang="en-US" altLang="zh-CN" sz="3200" b="1">
                <a:latin typeface="Times New Roman" pitchFamily="18" charset="0"/>
              </a:rPr>
              <a:t>&lt;</a:t>
            </a:r>
            <a:r>
              <a:rPr kumimoji="1" lang="en-US" altLang="zh-CN" sz="3200" b="1">
                <a:solidFill>
                  <a:srgbClr val="CC00FF"/>
                </a:solidFill>
                <a:latin typeface="Times New Roman" pitchFamily="18" charset="0"/>
              </a:rPr>
              <a:t> A</a:t>
            </a:r>
            <a:r>
              <a:rPr kumimoji="1" lang="en-US" altLang="zh-CN" sz="3200" b="1">
                <a:latin typeface="Times New Roman" pitchFamily="18" charset="0"/>
              </a:rPr>
              <a:t>&lt;A</a:t>
            </a:r>
            <a:r>
              <a:rPr kumimoji="1" lang="en-US" altLang="zh-CN" sz="3200" b="1" baseline="-25000">
                <a:latin typeface="Times New Roman" pitchFamily="18" charset="0"/>
              </a:rPr>
              <a:t>R</a:t>
            </a:r>
          </a:p>
        </p:txBody>
      </p:sp>
      <p:grpSp>
        <p:nvGrpSpPr>
          <p:cNvPr id="54296" name="Group 24"/>
          <p:cNvGrpSpPr>
            <a:grpSpLocks/>
          </p:cNvGrpSpPr>
          <p:nvPr/>
        </p:nvGrpSpPr>
        <p:grpSpPr bwMode="auto">
          <a:xfrm>
            <a:off x="5638800" y="228600"/>
            <a:ext cx="3352800" cy="2514600"/>
            <a:chOff x="3648" y="144"/>
            <a:chExt cx="2112" cy="1584"/>
          </a:xfrm>
        </p:grpSpPr>
        <p:sp>
          <p:nvSpPr>
            <p:cNvPr id="54297" name="Oval 25"/>
            <p:cNvSpPr>
              <a:spLocks noChangeArrowheads="1"/>
            </p:cNvSpPr>
            <p:nvPr/>
          </p:nvSpPr>
          <p:spPr bwMode="auto">
            <a:xfrm>
              <a:off x="4944" y="528"/>
              <a:ext cx="432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FF3300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4298" name="Oval 26"/>
            <p:cNvSpPr>
              <a:spLocks noChangeArrowheads="1"/>
            </p:cNvSpPr>
            <p:nvPr/>
          </p:nvSpPr>
          <p:spPr bwMode="auto">
            <a:xfrm>
              <a:off x="4032" y="528"/>
              <a:ext cx="432" cy="28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4299" name="Rectangle 27"/>
            <p:cNvSpPr>
              <a:spLocks noChangeArrowheads="1"/>
            </p:cNvSpPr>
            <p:nvPr/>
          </p:nvSpPr>
          <p:spPr bwMode="auto">
            <a:xfrm>
              <a:off x="4224" y="1008"/>
              <a:ext cx="336" cy="5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C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4300" name="Rectangle 28"/>
            <p:cNvSpPr>
              <a:spLocks noChangeArrowheads="1"/>
            </p:cNvSpPr>
            <p:nvPr/>
          </p:nvSpPr>
          <p:spPr bwMode="auto">
            <a:xfrm>
              <a:off x="3648" y="1008"/>
              <a:ext cx="384" cy="7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4301" name="Rectangle 29"/>
            <p:cNvSpPr>
              <a:spLocks noChangeArrowheads="1"/>
            </p:cNvSpPr>
            <p:nvPr/>
          </p:nvSpPr>
          <p:spPr bwMode="auto">
            <a:xfrm>
              <a:off x="4800" y="1008"/>
              <a:ext cx="336" cy="5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C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4302" name="Line 30"/>
            <p:cNvSpPr>
              <a:spLocks noChangeShapeType="1"/>
            </p:cNvSpPr>
            <p:nvPr/>
          </p:nvSpPr>
          <p:spPr bwMode="auto">
            <a:xfrm flipH="1">
              <a:off x="4368" y="384"/>
              <a:ext cx="192" cy="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3" name="Line 31"/>
            <p:cNvSpPr>
              <a:spLocks noChangeShapeType="1"/>
            </p:cNvSpPr>
            <p:nvPr/>
          </p:nvSpPr>
          <p:spPr bwMode="auto">
            <a:xfrm flipH="1">
              <a:off x="3936" y="768"/>
              <a:ext cx="144" cy="2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4" name="Line 32"/>
            <p:cNvSpPr>
              <a:spLocks noChangeShapeType="1"/>
            </p:cNvSpPr>
            <p:nvPr/>
          </p:nvSpPr>
          <p:spPr bwMode="auto">
            <a:xfrm>
              <a:off x="4368" y="785"/>
              <a:ext cx="48" cy="2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5" name="Line 33"/>
            <p:cNvSpPr>
              <a:spLocks noChangeShapeType="1"/>
            </p:cNvSpPr>
            <p:nvPr/>
          </p:nvSpPr>
          <p:spPr bwMode="auto">
            <a:xfrm>
              <a:off x="4896" y="384"/>
              <a:ext cx="19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6" name="Oval 34"/>
            <p:cNvSpPr>
              <a:spLocks noChangeArrowheads="1"/>
            </p:cNvSpPr>
            <p:nvPr/>
          </p:nvSpPr>
          <p:spPr bwMode="auto">
            <a:xfrm>
              <a:off x="4512" y="144"/>
              <a:ext cx="432" cy="29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0066CC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54307" name="Rectangle 35"/>
            <p:cNvSpPr>
              <a:spLocks noChangeArrowheads="1"/>
            </p:cNvSpPr>
            <p:nvPr/>
          </p:nvSpPr>
          <p:spPr bwMode="auto">
            <a:xfrm>
              <a:off x="5376" y="1008"/>
              <a:ext cx="384" cy="7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A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4308" name="Text Box 36"/>
            <p:cNvSpPr txBox="1">
              <a:spLocks noChangeArrowheads="1"/>
            </p:cNvSpPr>
            <p:nvPr/>
          </p:nvSpPr>
          <p:spPr bwMode="auto">
            <a:xfrm>
              <a:off x="5376" y="432"/>
              <a:ext cx="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54309" name="Rectangle 37"/>
            <p:cNvSpPr>
              <a:spLocks noChangeArrowheads="1"/>
            </p:cNvSpPr>
            <p:nvPr/>
          </p:nvSpPr>
          <p:spPr bwMode="auto">
            <a:xfrm>
              <a:off x="4224" y="1536"/>
              <a:ext cx="336" cy="19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400" b="1"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54310" name="Rectangle 38"/>
            <p:cNvSpPr>
              <a:spLocks noChangeArrowheads="1"/>
            </p:cNvSpPr>
            <p:nvPr/>
          </p:nvSpPr>
          <p:spPr bwMode="auto">
            <a:xfrm>
              <a:off x="4800" y="1536"/>
              <a:ext cx="336" cy="192"/>
            </a:xfrm>
            <a:prstGeom prst="rect">
              <a:avLst/>
            </a:prstGeom>
            <a:solidFill>
              <a:srgbClr val="00CC99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400" b="1">
                  <a:solidFill>
                    <a:srgbClr val="FF6600"/>
                  </a:solidFill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54311" name="Line 39"/>
            <p:cNvSpPr>
              <a:spLocks noChangeShapeType="1"/>
            </p:cNvSpPr>
            <p:nvPr/>
          </p:nvSpPr>
          <p:spPr bwMode="auto">
            <a:xfrm flipH="1">
              <a:off x="4896" y="768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12" name="Line 40"/>
            <p:cNvSpPr>
              <a:spLocks noChangeShapeType="1"/>
            </p:cNvSpPr>
            <p:nvPr/>
          </p:nvSpPr>
          <p:spPr bwMode="auto">
            <a:xfrm>
              <a:off x="5328" y="768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4313" name="Group 41"/>
          <p:cNvGrpSpPr>
            <a:grpSpLocks/>
          </p:cNvGrpSpPr>
          <p:nvPr/>
        </p:nvGrpSpPr>
        <p:grpSpPr bwMode="auto">
          <a:xfrm>
            <a:off x="304800" y="3581400"/>
            <a:ext cx="3048000" cy="2514600"/>
            <a:chOff x="528" y="2400"/>
            <a:chExt cx="1920" cy="1584"/>
          </a:xfrm>
        </p:grpSpPr>
        <p:sp>
          <p:nvSpPr>
            <p:cNvPr id="54314" name="Oval 42"/>
            <p:cNvSpPr>
              <a:spLocks noChangeArrowheads="1"/>
            </p:cNvSpPr>
            <p:nvPr/>
          </p:nvSpPr>
          <p:spPr bwMode="auto">
            <a:xfrm>
              <a:off x="1248" y="2448"/>
              <a:ext cx="432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FF3300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4315" name="Oval 43"/>
            <p:cNvSpPr>
              <a:spLocks noChangeArrowheads="1"/>
            </p:cNvSpPr>
            <p:nvPr/>
          </p:nvSpPr>
          <p:spPr bwMode="auto">
            <a:xfrm>
              <a:off x="1632" y="2786"/>
              <a:ext cx="432" cy="28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4316" name="Rectangle 44"/>
            <p:cNvSpPr>
              <a:spLocks noChangeArrowheads="1"/>
            </p:cNvSpPr>
            <p:nvPr/>
          </p:nvSpPr>
          <p:spPr bwMode="auto">
            <a:xfrm>
              <a:off x="1056" y="3456"/>
              <a:ext cx="336" cy="5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C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4317" name="Rectangle 45"/>
            <p:cNvSpPr>
              <a:spLocks noChangeArrowheads="1"/>
            </p:cNvSpPr>
            <p:nvPr/>
          </p:nvSpPr>
          <p:spPr bwMode="auto">
            <a:xfrm>
              <a:off x="528" y="2880"/>
              <a:ext cx="384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A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4318" name="Rectangle 46"/>
            <p:cNvSpPr>
              <a:spLocks noChangeArrowheads="1"/>
            </p:cNvSpPr>
            <p:nvPr/>
          </p:nvSpPr>
          <p:spPr bwMode="auto">
            <a:xfrm>
              <a:off x="1536" y="3456"/>
              <a:ext cx="336" cy="5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C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4319" name="Line 47"/>
            <p:cNvSpPr>
              <a:spLocks noChangeShapeType="1"/>
            </p:cNvSpPr>
            <p:nvPr/>
          </p:nvSpPr>
          <p:spPr bwMode="auto">
            <a:xfrm flipH="1">
              <a:off x="816" y="2688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20" name="Line 48"/>
            <p:cNvSpPr>
              <a:spLocks noChangeShapeType="1"/>
            </p:cNvSpPr>
            <p:nvPr/>
          </p:nvSpPr>
          <p:spPr bwMode="auto">
            <a:xfrm>
              <a:off x="1632" y="2688"/>
              <a:ext cx="14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21" name="Oval 49"/>
            <p:cNvSpPr>
              <a:spLocks noChangeArrowheads="1"/>
            </p:cNvSpPr>
            <p:nvPr/>
          </p:nvSpPr>
          <p:spPr bwMode="auto">
            <a:xfrm>
              <a:off x="1248" y="3072"/>
              <a:ext cx="432" cy="29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0066CC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54322" name="Rectangle 50"/>
            <p:cNvSpPr>
              <a:spLocks noChangeArrowheads="1"/>
            </p:cNvSpPr>
            <p:nvPr/>
          </p:nvSpPr>
          <p:spPr bwMode="auto">
            <a:xfrm>
              <a:off x="2064" y="3168"/>
              <a:ext cx="384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4323" name="Line 51"/>
            <p:cNvSpPr>
              <a:spLocks noChangeShapeType="1"/>
            </p:cNvSpPr>
            <p:nvPr/>
          </p:nvSpPr>
          <p:spPr bwMode="auto">
            <a:xfrm flipH="1">
              <a:off x="1152" y="331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24" name="Line 52"/>
            <p:cNvSpPr>
              <a:spLocks noChangeShapeType="1"/>
            </p:cNvSpPr>
            <p:nvPr/>
          </p:nvSpPr>
          <p:spPr bwMode="auto">
            <a:xfrm>
              <a:off x="1632" y="3312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25" name="Text Box 53"/>
            <p:cNvSpPr txBox="1">
              <a:spLocks noChangeArrowheads="1"/>
            </p:cNvSpPr>
            <p:nvPr/>
          </p:nvSpPr>
          <p:spPr bwMode="auto">
            <a:xfrm>
              <a:off x="2064" y="2736"/>
              <a:ext cx="19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rgbClr val="CC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4326" name="Text Box 54"/>
            <p:cNvSpPr txBox="1">
              <a:spLocks noChangeArrowheads="1"/>
            </p:cNvSpPr>
            <p:nvPr/>
          </p:nvSpPr>
          <p:spPr bwMode="auto">
            <a:xfrm>
              <a:off x="1008" y="2400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54327" name="Line 55"/>
            <p:cNvSpPr>
              <a:spLocks noChangeShapeType="1"/>
            </p:cNvSpPr>
            <p:nvPr/>
          </p:nvSpPr>
          <p:spPr bwMode="auto">
            <a:xfrm flipH="1">
              <a:off x="1584" y="3024"/>
              <a:ext cx="14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28" name="Line 56"/>
            <p:cNvSpPr>
              <a:spLocks noChangeShapeType="1"/>
            </p:cNvSpPr>
            <p:nvPr/>
          </p:nvSpPr>
          <p:spPr bwMode="auto">
            <a:xfrm>
              <a:off x="2064" y="3024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4329" name="Rectangle 57"/>
          <p:cNvSpPr>
            <a:spLocks noChangeArrowheads="1"/>
          </p:cNvSpPr>
          <p:nvPr/>
        </p:nvSpPr>
        <p:spPr bwMode="auto">
          <a:xfrm>
            <a:off x="1143000" y="6096000"/>
            <a:ext cx="533400" cy="304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2400" b="1">
                <a:latin typeface="Times New Roman" pitchFamily="18" charset="0"/>
              </a:rPr>
              <a:t>X</a:t>
            </a:r>
          </a:p>
        </p:txBody>
      </p:sp>
      <p:sp>
        <p:nvSpPr>
          <p:cNvPr id="54330" name="Rectangle 58"/>
          <p:cNvSpPr>
            <a:spLocks noChangeArrowheads="1"/>
          </p:cNvSpPr>
          <p:nvPr/>
        </p:nvSpPr>
        <p:spPr bwMode="auto">
          <a:xfrm>
            <a:off x="1905000" y="6096000"/>
            <a:ext cx="533400" cy="304800"/>
          </a:xfrm>
          <a:prstGeom prst="rect">
            <a:avLst/>
          </a:prstGeom>
          <a:solidFill>
            <a:srgbClr val="00CC99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2400" b="1">
                <a:solidFill>
                  <a:srgbClr val="FF6600"/>
                </a:solidFill>
                <a:latin typeface="Times New Roman" pitchFamily="18" charset="0"/>
              </a:rPr>
              <a:t>X</a:t>
            </a:r>
          </a:p>
        </p:txBody>
      </p:sp>
      <p:grpSp>
        <p:nvGrpSpPr>
          <p:cNvPr id="54331" name="Group 59"/>
          <p:cNvGrpSpPr>
            <a:grpSpLocks/>
          </p:cNvGrpSpPr>
          <p:nvPr/>
        </p:nvGrpSpPr>
        <p:grpSpPr bwMode="auto">
          <a:xfrm>
            <a:off x="3810000" y="4343400"/>
            <a:ext cx="1371600" cy="914400"/>
            <a:chOff x="2448" y="816"/>
            <a:chExt cx="768" cy="576"/>
          </a:xfrm>
        </p:grpSpPr>
        <p:sp>
          <p:nvSpPr>
            <p:cNvPr id="54332" name="AutoShape 60"/>
            <p:cNvSpPr>
              <a:spLocks noChangeArrowheads="1"/>
            </p:cNvSpPr>
            <p:nvPr/>
          </p:nvSpPr>
          <p:spPr bwMode="auto">
            <a:xfrm>
              <a:off x="2448" y="1152"/>
              <a:ext cx="768" cy="240"/>
            </a:xfrm>
            <a:prstGeom prst="notchedRightArrow">
              <a:avLst>
                <a:gd name="adj1" fmla="val 50000"/>
                <a:gd name="adj2" fmla="val 80000"/>
              </a:avLst>
            </a:prstGeom>
            <a:noFill/>
            <a:ln w="9525">
              <a:solidFill>
                <a:srgbClr val="CC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zh-CN" altLang="zh-CN" sz="2400">
                <a:solidFill>
                  <a:srgbClr val="FFCC66"/>
                </a:solidFill>
                <a:latin typeface="Times New Roman" pitchFamily="18" charset="0"/>
              </a:endParaRPr>
            </a:p>
          </p:txBody>
        </p:sp>
        <p:sp>
          <p:nvSpPr>
            <p:cNvPr id="54333" name="Text Box 61"/>
            <p:cNvSpPr txBox="1">
              <a:spLocks noChangeArrowheads="1"/>
            </p:cNvSpPr>
            <p:nvPr/>
          </p:nvSpPr>
          <p:spPr bwMode="auto">
            <a:xfrm>
              <a:off x="2496" y="816"/>
              <a:ext cx="6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 b="1" dirty="0">
                  <a:solidFill>
                    <a:srgbClr val="CC0066"/>
                  </a:solidFill>
                  <a:latin typeface="Times New Roman" pitchFamily="18" charset="0"/>
                  <a:hlinkClick r:id="rId5" action="ppaction://hlinksldjump"/>
                </a:rPr>
                <a:t>RL</a:t>
              </a:r>
              <a:r>
                <a:rPr kumimoji="1" lang="zh-CN" altLang="en-US" sz="3200" b="1" dirty="0">
                  <a:solidFill>
                    <a:srgbClr val="CC0066"/>
                  </a:solidFill>
                  <a:latin typeface="Times New Roman" pitchFamily="18" charset="0"/>
                  <a:hlinkClick r:id="rId5" action="ppaction://hlinksldjump"/>
                </a:rPr>
                <a:t>型</a:t>
              </a:r>
              <a:endParaRPr kumimoji="1" lang="zh-CN" altLang="en-US" sz="3200" b="1" dirty="0">
                <a:solidFill>
                  <a:srgbClr val="CC0066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4334" name="Group 62"/>
          <p:cNvGrpSpPr>
            <a:grpSpLocks/>
          </p:cNvGrpSpPr>
          <p:nvPr/>
        </p:nvGrpSpPr>
        <p:grpSpPr bwMode="auto">
          <a:xfrm>
            <a:off x="5486400" y="3581400"/>
            <a:ext cx="3352800" cy="2514600"/>
            <a:chOff x="3648" y="144"/>
            <a:chExt cx="2112" cy="1584"/>
          </a:xfrm>
        </p:grpSpPr>
        <p:sp>
          <p:nvSpPr>
            <p:cNvPr id="54335" name="Oval 63"/>
            <p:cNvSpPr>
              <a:spLocks noChangeArrowheads="1"/>
            </p:cNvSpPr>
            <p:nvPr/>
          </p:nvSpPr>
          <p:spPr bwMode="auto">
            <a:xfrm>
              <a:off x="4944" y="528"/>
              <a:ext cx="432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4336" name="Oval 64"/>
            <p:cNvSpPr>
              <a:spLocks noChangeArrowheads="1"/>
            </p:cNvSpPr>
            <p:nvPr/>
          </p:nvSpPr>
          <p:spPr bwMode="auto">
            <a:xfrm>
              <a:off x="4032" y="528"/>
              <a:ext cx="432" cy="28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FF3300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4337" name="Rectangle 65"/>
            <p:cNvSpPr>
              <a:spLocks noChangeArrowheads="1"/>
            </p:cNvSpPr>
            <p:nvPr/>
          </p:nvSpPr>
          <p:spPr bwMode="auto">
            <a:xfrm>
              <a:off x="4224" y="1008"/>
              <a:ext cx="336" cy="5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C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4338" name="Rectangle 66"/>
            <p:cNvSpPr>
              <a:spLocks noChangeArrowheads="1"/>
            </p:cNvSpPr>
            <p:nvPr/>
          </p:nvSpPr>
          <p:spPr bwMode="auto">
            <a:xfrm>
              <a:off x="3648" y="1008"/>
              <a:ext cx="384" cy="7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A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4339" name="Rectangle 67"/>
            <p:cNvSpPr>
              <a:spLocks noChangeArrowheads="1"/>
            </p:cNvSpPr>
            <p:nvPr/>
          </p:nvSpPr>
          <p:spPr bwMode="auto">
            <a:xfrm>
              <a:off x="4800" y="1008"/>
              <a:ext cx="336" cy="5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C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4340" name="Line 68"/>
            <p:cNvSpPr>
              <a:spLocks noChangeShapeType="1"/>
            </p:cNvSpPr>
            <p:nvPr/>
          </p:nvSpPr>
          <p:spPr bwMode="auto">
            <a:xfrm flipH="1">
              <a:off x="4368" y="384"/>
              <a:ext cx="192" cy="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41" name="Line 69"/>
            <p:cNvSpPr>
              <a:spLocks noChangeShapeType="1"/>
            </p:cNvSpPr>
            <p:nvPr/>
          </p:nvSpPr>
          <p:spPr bwMode="auto">
            <a:xfrm flipH="1">
              <a:off x="3936" y="768"/>
              <a:ext cx="144" cy="2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42" name="Line 70"/>
            <p:cNvSpPr>
              <a:spLocks noChangeShapeType="1"/>
            </p:cNvSpPr>
            <p:nvPr/>
          </p:nvSpPr>
          <p:spPr bwMode="auto">
            <a:xfrm>
              <a:off x="4368" y="785"/>
              <a:ext cx="48" cy="2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43" name="Line 71"/>
            <p:cNvSpPr>
              <a:spLocks noChangeShapeType="1"/>
            </p:cNvSpPr>
            <p:nvPr/>
          </p:nvSpPr>
          <p:spPr bwMode="auto">
            <a:xfrm>
              <a:off x="4896" y="384"/>
              <a:ext cx="19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44" name="Oval 72"/>
            <p:cNvSpPr>
              <a:spLocks noChangeArrowheads="1"/>
            </p:cNvSpPr>
            <p:nvPr/>
          </p:nvSpPr>
          <p:spPr bwMode="auto">
            <a:xfrm>
              <a:off x="4512" y="144"/>
              <a:ext cx="432" cy="29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0066CC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54345" name="Rectangle 73"/>
            <p:cNvSpPr>
              <a:spLocks noChangeArrowheads="1"/>
            </p:cNvSpPr>
            <p:nvPr/>
          </p:nvSpPr>
          <p:spPr bwMode="auto">
            <a:xfrm>
              <a:off x="5376" y="1008"/>
              <a:ext cx="384" cy="7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4346" name="Text Box 74"/>
            <p:cNvSpPr txBox="1">
              <a:spLocks noChangeArrowheads="1"/>
            </p:cNvSpPr>
            <p:nvPr/>
          </p:nvSpPr>
          <p:spPr bwMode="auto">
            <a:xfrm>
              <a:off x="5376" y="432"/>
              <a:ext cx="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54347" name="Rectangle 75"/>
            <p:cNvSpPr>
              <a:spLocks noChangeArrowheads="1"/>
            </p:cNvSpPr>
            <p:nvPr/>
          </p:nvSpPr>
          <p:spPr bwMode="auto">
            <a:xfrm>
              <a:off x="4224" y="1536"/>
              <a:ext cx="336" cy="19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400" b="1"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54348" name="Rectangle 76"/>
            <p:cNvSpPr>
              <a:spLocks noChangeArrowheads="1"/>
            </p:cNvSpPr>
            <p:nvPr/>
          </p:nvSpPr>
          <p:spPr bwMode="auto">
            <a:xfrm>
              <a:off x="4800" y="1536"/>
              <a:ext cx="336" cy="192"/>
            </a:xfrm>
            <a:prstGeom prst="rect">
              <a:avLst/>
            </a:prstGeom>
            <a:solidFill>
              <a:srgbClr val="00CC99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400" b="1">
                  <a:solidFill>
                    <a:srgbClr val="FF6600"/>
                  </a:solidFill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54349" name="Line 77"/>
            <p:cNvSpPr>
              <a:spLocks noChangeShapeType="1"/>
            </p:cNvSpPr>
            <p:nvPr/>
          </p:nvSpPr>
          <p:spPr bwMode="auto">
            <a:xfrm flipH="1">
              <a:off x="4896" y="768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50" name="Line 78"/>
            <p:cNvSpPr>
              <a:spLocks noChangeShapeType="1"/>
            </p:cNvSpPr>
            <p:nvPr/>
          </p:nvSpPr>
          <p:spPr bwMode="auto">
            <a:xfrm>
              <a:off x="5328" y="768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4351" name="Text Box 79"/>
          <p:cNvSpPr txBox="1">
            <a:spLocks noChangeArrowheads="1"/>
          </p:cNvSpPr>
          <p:nvPr/>
        </p:nvSpPr>
        <p:spPr bwMode="auto">
          <a:xfrm>
            <a:off x="2971800" y="6248400"/>
            <a:ext cx="4648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latin typeface="Times New Roman" pitchFamily="18" charset="0"/>
              </a:rPr>
              <a:t>A</a:t>
            </a:r>
            <a:r>
              <a:rPr kumimoji="1" lang="en-US" altLang="zh-CN" sz="3200" b="1" baseline="-25000">
                <a:latin typeface="Times New Roman" pitchFamily="18" charset="0"/>
              </a:rPr>
              <a:t>L</a:t>
            </a:r>
            <a:r>
              <a:rPr kumimoji="1" lang="en-US" altLang="zh-CN" sz="3200" b="1">
                <a:latin typeface="Times New Roman" pitchFamily="18" charset="0"/>
              </a:rPr>
              <a:t>&lt;</a:t>
            </a:r>
            <a:r>
              <a:rPr kumimoji="1" lang="en-US" altLang="zh-CN" sz="3200" b="1">
                <a:solidFill>
                  <a:srgbClr val="CC00FF"/>
                </a:solidFill>
                <a:latin typeface="Times New Roman" pitchFamily="18" charset="0"/>
              </a:rPr>
              <a:t>A</a:t>
            </a:r>
            <a:r>
              <a:rPr kumimoji="1" lang="en-US" altLang="zh-CN" sz="3200" b="1">
                <a:latin typeface="Times New Roman" pitchFamily="18" charset="0"/>
              </a:rPr>
              <a:t>&lt;C</a:t>
            </a:r>
            <a:r>
              <a:rPr kumimoji="1" lang="en-US" altLang="zh-CN" sz="3200" b="1" baseline="-25000">
                <a:latin typeface="Times New Roman" pitchFamily="18" charset="0"/>
              </a:rPr>
              <a:t>L</a:t>
            </a:r>
            <a:r>
              <a:rPr kumimoji="1" lang="en-US" altLang="zh-CN" sz="3200" b="1">
                <a:latin typeface="Times New Roman" pitchFamily="18" charset="0"/>
              </a:rPr>
              <a:t>&lt;</a:t>
            </a:r>
            <a:r>
              <a:rPr kumimoji="1" lang="en-US" altLang="zh-CN" sz="3200" b="1">
                <a:solidFill>
                  <a:srgbClr val="CC0066"/>
                </a:solidFill>
                <a:latin typeface="Times New Roman" pitchFamily="18" charset="0"/>
              </a:rPr>
              <a:t>C</a:t>
            </a:r>
            <a:r>
              <a:rPr kumimoji="1" lang="en-US" altLang="zh-CN" sz="3200" b="1">
                <a:latin typeface="Times New Roman" pitchFamily="18" charset="0"/>
              </a:rPr>
              <a:t>&lt; C</a:t>
            </a:r>
            <a:r>
              <a:rPr kumimoji="1" lang="en-US" altLang="zh-CN" sz="3200" b="1" baseline="-25000">
                <a:latin typeface="Times New Roman" pitchFamily="18" charset="0"/>
              </a:rPr>
              <a:t>R</a:t>
            </a:r>
            <a:r>
              <a:rPr kumimoji="1" lang="en-US" altLang="zh-CN" sz="3200" b="1">
                <a:latin typeface="Times New Roman" pitchFamily="18" charset="0"/>
              </a:rPr>
              <a:t>&lt;</a:t>
            </a:r>
            <a:r>
              <a:rPr kumimoji="1" lang="en-US" altLang="zh-CN" sz="3200" b="1">
                <a:solidFill>
                  <a:srgbClr val="336600"/>
                </a:solidFill>
                <a:latin typeface="Times New Roman" pitchFamily="18" charset="0"/>
              </a:rPr>
              <a:t> B</a:t>
            </a:r>
            <a:r>
              <a:rPr kumimoji="1" lang="en-US" altLang="zh-CN" sz="3200" b="1">
                <a:latin typeface="Times New Roman" pitchFamily="18" charset="0"/>
              </a:rPr>
              <a:t>&lt;B</a:t>
            </a:r>
            <a:r>
              <a:rPr kumimoji="1" lang="en-US" altLang="zh-CN" sz="3200" b="1" baseline="-25000">
                <a:latin typeface="Times New Roman" pitchFamily="18" charset="0"/>
              </a:rPr>
              <a:t>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4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4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4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4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4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4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4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4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4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4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animBg="1" autoUpdateAnimBg="0"/>
      <p:bldP spid="54275" grpId="0" animBg="1" autoUpdateAnimBg="0"/>
      <p:bldP spid="54295" grpId="0" autoUpdateAnimBg="0"/>
      <p:bldP spid="54329" grpId="0" animBg="1" autoUpdateAnimBg="0"/>
      <p:bldP spid="54330" grpId="0" animBg="1" autoUpdateAnimBg="0"/>
      <p:bldP spid="54351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905" y="332656"/>
            <a:ext cx="7128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17200">
              <a:lnSpc>
                <a:spcPct val="150000"/>
              </a:lnSpc>
            </a:pPr>
            <a:r>
              <a:rPr lang="zh-CN" altLang="en-US" sz="3200" dirty="0"/>
              <a:t>我们可以通过</a:t>
            </a:r>
            <a:r>
              <a:rPr lang="zh-CN" altLang="en-US" sz="3200" b="1" dirty="0">
                <a:solidFill>
                  <a:srgbClr val="FF0000"/>
                </a:solidFill>
              </a:rPr>
              <a:t>“遍历所得的中序序列不变”</a:t>
            </a:r>
            <a:r>
              <a:rPr lang="zh-CN" altLang="en-US" sz="3200" dirty="0"/>
              <a:t>来证明上述</a:t>
            </a:r>
            <a:r>
              <a:rPr lang="en-US" altLang="zh-CN" sz="3200" dirty="0"/>
              <a:t>4</a:t>
            </a:r>
            <a:r>
              <a:rPr lang="zh-CN" altLang="en-US" sz="3200" dirty="0"/>
              <a:t>种旋转操作的正确性。</a:t>
            </a:r>
          </a:p>
        </p:txBody>
      </p:sp>
    </p:spTree>
    <p:extLst>
      <p:ext uri="{BB962C8B-B14F-4D97-AF65-F5344CB8AC3E}">
        <p14:creationId xmlns:p14="http://schemas.microsoft.com/office/powerpoint/2010/main" val="25337655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381000" y="130175"/>
            <a:ext cx="830580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lnSpc>
                <a:spcPct val="85000"/>
              </a:lnSpc>
              <a:spcBef>
                <a:spcPct val="50000"/>
              </a:spcBef>
            </a:pPr>
            <a:r>
              <a:rPr kumimoji="1" lang="zh-CN" altLang="en-US" sz="3200">
                <a:latin typeface="楷体_GB2312" pitchFamily="49" charset="-122"/>
                <a:ea typeface="楷体_GB2312" pitchFamily="49" charset="-122"/>
              </a:rPr>
              <a:t>例：按下列关键字的次序生成一棵</a:t>
            </a:r>
            <a:r>
              <a:rPr kumimoji="1" lang="en-US" altLang="zh-CN" sz="3200">
                <a:latin typeface="楷体_GB2312" pitchFamily="49" charset="-122"/>
                <a:ea typeface="楷体_GB2312" pitchFamily="49" charset="-122"/>
              </a:rPr>
              <a:t>AVL</a:t>
            </a:r>
            <a:r>
              <a:rPr kumimoji="1" lang="zh-CN" altLang="en-US" sz="3200">
                <a:latin typeface="楷体_GB2312" pitchFamily="49" charset="-122"/>
                <a:ea typeface="楷体_GB2312" pitchFamily="49" charset="-122"/>
              </a:rPr>
              <a:t>树。</a:t>
            </a:r>
          </a:p>
          <a:p>
            <a:pPr eaLnBrk="0" hangingPunct="0">
              <a:lnSpc>
                <a:spcPct val="85000"/>
              </a:lnSpc>
              <a:spcBef>
                <a:spcPct val="50000"/>
              </a:spcBef>
            </a:pPr>
            <a:r>
              <a:rPr kumimoji="1" lang="zh-CN" altLang="en-US" sz="3200">
                <a:latin typeface="Times New Roman" pitchFamily="18" charset="0"/>
              </a:rPr>
              <a:t>   </a:t>
            </a:r>
            <a:r>
              <a:rPr kumimoji="1" lang="en-US" altLang="zh-CN" sz="3200">
                <a:latin typeface="Times New Roman" pitchFamily="18" charset="0"/>
              </a:rPr>
              <a:t>{13</a:t>
            </a:r>
            <a:r>
              <a:rPr kumimoji="1" lang="zh-CN" altLang="en-US" sz="3200">
                <a:latin typeface="Times New Roman" pitchFamily="18" charset="0"/>
              </a:rPr>
              <a:t>，</a:t>
            </a:r>
            <a:r>
              <a:rPr kumimoji="1" lang="en-US" altLang="zh-CN" sz="3200">
                <a:latin typeface="Times New Roman" pitchFamily="18" charset="0"/>
              </a:rPr>
              <a:t>24</a:t>
            </a:r>
            <a:r>
              <a:rPr kumimoji="1" lang="zh-CN" altLang="en-US" sz="3200">
                <a:latin typeface="Times New Roman" pitchFamily="18" charset="0"/>
              </a:rPr>
              <a:t>，</a:t>
            </a:r>
            <a:r>
              <a:rPr kumimoji="1" lang="en-US" altLang="zh-CN" sz="3200">
                <a:latin typeface="Times New Roman" pitchFamily="18" charset="0"/>
              </a:rPr>
              <a:t>37</a:t>
            </a:r>
            <a:r>
              <a:rPr kumimoji="1" lang="zh-CN" altLang="en-US" sz="3200">
                <a:latin typeface="Times New Roman" pitchFamily="18" charset="0"/>
              </a:rPr>
              <a:t>，</a:t>
            </a:r>
            <a:r>
              <a:rPr kumimoji="1" lang="en-US" altLang="zh-CN" sz="3200">
                <a:latin typeface="Times New Roman" pitchFamily="18" charset="0"/>
              </a:rPr>
              <a:t>90</a:t>
            </a:r>
            <a:r>
              <a:rPr kumimoji="1" lang="zh-CN" altLang="en-US" sz="3200">
                <a:latin typeface="Times New Roman" pitchFamily="18" charset="0"/>
              </a:rPr>
              <a:t>，</a:t>
            </a:r>
            <a:r>
              <a:rPr kumimoji="1" lang="en-US" altLang="zh-CN" sz="3200">
                <a:latin typeface="Times New Roman" pitchFamily="18" charset="0"/>
              </a:rPr>
              <a:t>53</a:t>
            </a:r>
            <a:r>
              <a:rPr kumimoji="1" lang="zh-CN" altLang="en-US" sz="3200">
                <a:latin typeface="Times New Roman" pitchFamily="18" charset="0"/>
              </a:rPr>
              <a:t>，</a:t>
            </a:r>
            <a:r>
              <a:rPr kumimoji="1" lang="en-US" altLang="zh-CN" sz="3200">
                <a:latin typeface="Times New Roman" pitchFamily="18" charset="0"/>
              </a:rPr>
              <a:t>28</a:t>
            </a:r>
            <a:r>
              <a:rPr kumimoji="1" lang="zh-CN" altLang="en-US" sz="3200">
                <a:latin typeface="Times New Roman" pitchFamily="18" charset="0"/>
              </a:rPr>
              <a:t>，</a:t>
            </a:r>
            <a:r>
              <a:rPr kumimoji="1" lang="en-US" altLang="zh-CN" sz="3200">
                <a:latin typeface="Times New Roman" pitchFamily="18" charset="0"/>
              </a:rPr>
              <a:t>98}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609600" y="2438400"/>
            <a:ext cx="60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66"/>
                </a:solidFill>
                <a:latin typeface="Times New Roman" pitchFamily="18" charset="0"/>
              </a:rPr>
              <a:t>13</a:t>
            </a:r>
          </a:p>
        </p:txBody>
      </p:sp>
      <p:sp>
        <p:nvSpPr>
          <p:cNvPr id="55300" name="Oval 4"/>
          <p:cNvSpPr>
            <a:spLocks noChangeArrowheads="1"/>
          </p:cNvSpPr>
          <p:nvPr/>
        </p:nvSpPr>
        <p:spPr bwMode="auto">
          <a:xfrm>
            <a:off x="2627313" y="2349500"/>
            <a:ext cx="712787" cy="617538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kumimoji="1" lang="en-US" altLang="zh-CN" sz="2400" b="1">
                <a:solidFill>
                  <a:schemeClr val="tx2"/>
                </a:solidFill>
                <a:latin typeface="Times New Roman" pitchFamily="18" charset="0"/>
              </a:rPr>
              <a:t>13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381000" y="1600200"/>
            <a:ext cx="8382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200" b="1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插入点</a:t>
            </a:r>
            <a:r>
              <a:rPr kumimoji="1" lang="zh-CN" altLang="en-US" sz="3200" b="1">
                <a:solidFill>
                  <a:srgbClr val="FFCCFF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r>
              <a:rPr kumimoji="1" lang="zh-CN" altLang="en-US" sz="3200" b="1">
                <a:solidFill>
                  <a:srgbClr val="9900CC"/>
                </a:solidFill>
                <a:latin typeface="Times New Roman" pitchFamily="18" charset="0"/>
                <a:ea typeface="楷体_GB2312" pitchFamily="49" charset="-122"/>
              </a:rPr>
              <a:t>插入后结果</a:t>
            </a:r>
            <a:r>
              <a:rPr kumimoji="1" lang="zh-CN" altLang="en-US" sz="3200" b="1">
                <a:solidFill>
                  <a:srgbClr val="FFCCFF"/>
                </a:solidFill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kumimoji="1" lang="zh-CN" altLang="en-US" sz="3200" b="1">
                <a:latin typeface="Times New Roman" pitchFamily="18" charset="0"/>
                <a:ea typeface="楷体_GB2312" pitchFamily="49" charset="-122"/>
              </a:rPr>
              <a:t>失衡原因</a:t>
            </a:r>
            <a:r>
              <a:rPr kumimoji="1" lang="zh-CN" altLang="en-US" sz="3200" b="1">
                <a:solidFill>
                  <a:srgbClr val="FFCCFF"/>
                </a:solidFill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kumimoji="1" lang="zh-CN" altLang="en-US" sz="32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调整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609600" y="3657600"/>
            <a:ext cx="60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66"/>
                </a:solidFill>
                <a:latin typeface="Times New Roman" pitchFamily="18" charset="0"/>
              </a:rPr>
              <a:t>24</a:t>
            </a: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539750" y="5576888"/>
            <a:ext cx="6096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66"/>
                </a:solidFill>
                <a:latin typeface="Times New Roman" pitchFamily="18" charset="0"/>
              </a:rPr>
              <a:t>37</a:t>
            </a:r>
          </a:p>
        </p:txBody>
      </p:sp>
      <p:grpSp>
        <p:nvGrpSpPr>
          <p:cNvPr id="55304" name="Group 8"/>
          <p:cNvGrpSpPr>
            <a:grpSpLocks/>
          </p:cNvGrpSpPr>
          <p:nvPr/>
        </p:nvGrpSpPr>
        <p:grpSpPr bwMode="auto">
          <a:xfrm>
            <a:off x="5105400" y="4948238"/>
            <a:ext cx="1219200" cy="1143000"/>
            <a:chOff x="2544" y="2736"/>
            <a:chExt cx="768" cy="720"/>
          </a:xfrm>
        </p:grpSpPr>
        <p:sp>
          <p:nvSpPr>
            <p:cNvPr id="55305" name="AutoShape 9"/>
            <p:cNvSpPr>
              <a:spLocks noChangeArrowheads="1"/>
            </p:cNvSpPr>
            <p:nvPr/>
          </p:nvSpPr>
          <p:spPr bwMode="auto">
            <a:xfrm>
              <a:off x="2544" y="3120"/>
              <a:ext cx="672" cy="336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5306" name="Text Box 10"/>
            <p:cNvSpPr txBox="1">
              <a:spLocks noChangeArrowheads="1"/>
            </p:cNvSpPr>
            <p:nvPr/>
          </p:nvSpPr>
          <p:spPr bwMode="auto">
            <a:xfrm>
              <a:off x="2544" y="2736"/>
              <a:ext cx="76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2800">
                  <a:solidFill>
                    <a:srgbClr val="CC0066"/>
                  </a:solidFill>
                  <a:latin typeface="Times New Roman" pitchFamily="18" charset="0"/>
                </a:rPr>
                <a:t>RR</a:t>
              </a:r>
              <a:r>
                <a:rPr kumimoji="1" lang="zh-CN" altLang="zh-CN" sz="2800">
                  <a:solidFill>
                    <a:srgbClr val="CC0066"/>
                  </a:solidFill>
                  <a:latin typeface="Times New Roman" pitchFamily="18" charset="0"/>
                </a:rPr>
                <a:t>型</a:t>
              </a:r>
              <a:endParaRPr kumimoji="1" lang="zh-CN" altLang="en-US" sz="2800">
                <a:solidFill>
                  <a:srgbClr val="CC0066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5307" name="Group 11"/>
          <p:cNvGrpSpPr>
            <a:grpSpLocks/>
          </p:cNvGrpSpPr>
          <p:nvPr/>
        </p:nvGrpSpPr>
        <p:grpSpPr bwMode="auto">
          <a:xfrm>
            <a:off x="2555875" y="3213100"/>
            <a:ext cx="1360488" cy="1223963"/>
            <a:chOff x="2794" y="1616"/>
            <a:chExt cx="857" cy="771"/>
          </a:xfrm>
        </p:grpSpPr>
        <p:sp>
          <p:nvSpPr>
            <p:cNvPr id="55308" name="Oval 12"/>
            <p:cNvSpPr>
              <a:spLocks noChangeArrowheads="1"/>
            </p:cNvSpPr>
            <p:nvPr/>
          </p:nvSpPr>
          <p:spPr bwMode="auto">
            <a:xfrm>
              <a:off x="2794" y="1616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13</a:t>
              </a:r>
            </a:p>
          </p:txBody>
        </p:sp>
        <p:sp>
          <p:nvSpPr>
            <p:cNvPr id="55309" name="Oval 13"/>
            <p:cNvSpPr>
              <a:spLocks noChangeArrowheads="1"/>
            </p:cNvSpPr>
            <p:nvPr/>
          </p:nvSpPr>
          <p:spPr bwMode="auto">
            <a:xfrm>
              <a:off x="3202" y="1998"/>
              <a:ext cx="449" cy="38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24</a:t>
              </a:r>
            </a:p>
          </p:txBody>
        </p:sp>
        <p:sp>
          <p:nvSpPr>
            <p:cNvPr id="55310" name="Line 14"/>
            <p:cNvSpPr>
              <a:spLocks noChangeShapeType="1"/>
            </p:cNvSpPr>
            <p:nvPr/>
          </p:nvSpPr>
          <p:spPr bwMode="auto">
            <a:xfrm>
              <a:off x="3152" y="1962"/>
              <a:ext cx="136" cy="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2339975" y="4725988"/>
            <a:ext cx="1871663" cy="2016125"/>
            <a:chOff x="3107" y="1480"/>
            <a:chExt cx="1179" cy="1270"/>
          </a:xfrm>
        </p:grpSpPr>
        <p:grpSp>
          <p:nvGrpSpPr>
            <p:cNvPr id="55312" name="Group 16"/>
            <p:cNvGrpSpPr>
              <a:grpSpLocks/>
            </p:cNvGrpSpPr>
            <p:nvPr/>
          </p:nvGrpSpPr>
          <p:grpSpPr bwMode="auto">
            <a:xfrm>
              <a:off x="3107" y="1570"/>
              <a:ext cx="857" cy="771"/>
              <a:chOff x="2794" y="1616"/>
              <a:chExt cx="857" cy="771"/>
            </a:xfrm>
          </p:grpSpPr>
          <p:sp>
            <p:nvSpPr>
              <p:cNvPr id="55313" name="Oval 17"/>
              <p:cNvSpPr>
                <a:spLocks noChangeArrowheads="1"/>
              </p:cNvSpPr>
              <p:nvPr/>
            </p:nvSpPr>
            <p:spPr bwMode="auto">
              <a:xfrm>
                <a:off x="2794" y="1616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13</a:t>
                </a:r>
              </a:p>
            </p:txBody>
          </p:sp>
          <p:sp>
            <p:nvSpPr>
              <p:cNvPr id="55314" name="Oval 18"/>
              <p:cNvSpPr>
                <a:spLocks noChangeArrowheads="1"/>
              </p:cNvSpPr>
              <p:nvPr/>
            </p:nvSpPr>
            <p:spPr bwMode="auto">
              <a:xfrm>
                <a:off x="3202" y="1998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24</a:t>
                </a:r>
              </a:p>
            </p:txBody>
          </p:sp>
          <p:sp>
            <p:nvSpPr>
              <p:cNvPr id="55315" name="Line 19"/>
              <p:cNvSpPr>
                <a:spLocks noChangeShapeType="1"/>
              </p:cNvSpPr>
              <p:nvPr/>
            </p:nvSpPr>
            <p:spPr bwMode="auto">
              <a:xfrm>
                <a:off x="3155" y="1963"/>
                <a:ext cx="134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5316" name="Oval 20"/>
            <p:cNvSpPr>
              <a:spLocks noChangeArrowheads="1"/>
            </p:cNvSpPr>
            <p:nvPr/>
          </p:nvSpPr>
          <p:spPr bwMode="auto">
            <a:xfrm>
              <a:off x="3837" y="2361"/>
              <a:ext cx="449" cy="38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37</a:t>
              </a:r>
            </a:p>
          </p:txBody>
        </p:sp>
        <p:sp>
          <p:nvSpPr>
            <p:cNvPr id="55317" name="Line 21"/>
            <p:cNvSpPr>
              <a:spLocks noChangeShapeType="1"/>
            </p:cNvSpPr>
            <p:nvPr/>
          </p:nvSpPr>
          <p:spPr bwMode="auto">
            <a:xfrm>
              <a:off x="3865" y="2304"/>
              <a:ext cx="58" cy="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5318" name="Text Box 22"/>
            <p:cNvSpPr txBox="1">
              <a:spLocks noChangeArrowheads="1"/>
            </p:cNvSpPr>
            <p:nvPr/>
          </p:nvSpPr>
          <p:spPr bwMode="auto">
            <a:xfrm>
              <a:off x="3515" y="1480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5319" name="Text Box 23"/>
            <p:cNvSpPr txBox="1">
              <a:spLocks noChangeArrowheads="1"/>
            </p:cNvSpPr>
            <p:nvPr/>
          </p:nvSpPr>
          <p:spPr bwMode="auto">
            <a:xfrm>
              <a:off x="3923" y="1872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B</a:t>
              </a:r>
            </a:p>
          </p:txBody>
        </p:sp>
      </p:grpSp>
      <p:grpSp>
        <p:nvGrpSpPr>
          <p:cNvPr id="55320" name="Group 24"/>
          <p:cNvGrpSpPr>
            <a:grpSpLocks/>
          </p:cNvGrpSpPr>
          <p:nvPr/>
        </p:nvGrpSpPr>
        <p:grpSpPr bwMode="auto">
          <a:xfrm>
            <a:off x="6588125" y="4941888"/>
            <a:ext cx="1865313" cy="1338262"/>
            <a:chOff x="2789" y="1570"/>
            <a:chExt cx="1175" cy="843"/>
          </a:xfrm>
        </p:grpSpPr>
        <p:grpSp>
          <p:nvGrpSpPr>
            <p:cNvPr id="55321" name="Group 25"/>
            <p:cNvGrpSpPr>
              <a:grpSpLocks/>
            </p:cNvGrpSpPr>
            <p:nvPr/>
          </p:nvGrpSpPr>
          <p:grpSpPr bwMode="auto">
            <a:xfrm>
              <a:off x="3107" y="1616"/>
              <a:ext cx="857" cy="771"/>
              <a:chOff x="2794" y="1616"/>
              <a:chExt cx="857" cy="771"/>
            </a:xfrm>
          </p:grpSpPr>
          <p:sp>
            <p:nvSpPr>
              <p:cNvPr id="55322" name="Oval 26"/>
              <p:cNvSpPr>
                <a:spLocks noChangeArrowheads="1"/>
              </p:cNvSpPr>
              <p:nvPr/>
            </p:nvSpPr>
            <p:spPr bwMode="auto">
              <a:xfrm>
                <a:off x="2794" y="1616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24</a:t>
                </a:r>
              </a:p>
            </p:txBody>
          </p:sp>
          <p:sp>
            <p:nvSpPr>
              <p:cNvPr id="55323" name="Oval 27"/>
              <p:cNvSpPr>
                <a:spLocks noChangeArrowheads="1"/>
              </p:cNvSpPr>
              <p:nvPr/>
            </p:nvSpPr>
            <p:spPr bwMode="auto">
              <a:xfrm>
                <a:off x="3202" y="1998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37</a:t>
                </a:r>
              </a:p>
            </p:txBody>
          </p:sp>
          <p:sp>
            <p:nvSpPr>
              <p:cNvPr id="55324" name="Line 28"/>
              <p:cNvSpPr>
                <a:spLocks noChangeShapeType="1"/>
              </p:cNvSpPr>
              <p:nvPr/>
            </p:nvSpPr>
            <p:spPr bwMode="auto">
              <a:xfrm>
                <a:off x="3161" y="1953"/>
                <a:ext cx="132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5325" name="Oval 29"/>
            <p:cNvSpPr>
              <a:spLocks noChangeArrowheads="1"/>
            </p:cNvSpPr>
            <p:nvPr/>
          </p:nvSpPr>
          <p:spPr bwMode="auto">
            <a:xfrm>
              <a:off x="2789" y="2024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13</a:t>
              </a:r>
            </a:p>
          </p:txBody>
        </p:sp>
        <p:sp>
          <p:nvSpPr>
            <p:cNvPr id="55326" name="Text Box 30"/>
            <p:cNvSpPr txBox="1">
              <a:spLocks noChangeArrowheads="1"/>
            </p:cNvSpPr>
            <p:nvPr/>
          </p:nvSpPr>
          <p:spPr bwMode="auto">
            <a:xfrm>
              <a:off x="3152" y="2115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 dirty="0">
                  <a:solidFill>
                    <a:srgbClr val="CC0066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5327" name="Text Box 31"/>
            <p:cNvSpPr txBox="1">
              <a:spLocks noChangeArrowheads="1"/>
            </p:cNvSpPr>
            <p:nvPr/>
          </p:nvSpPr>
          <p:spPr bwMode="auto">
            <a:xfrm>
              <a:off x="3515" y="1570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5328" name="Line 32"/>
            <p:cNvSpPr>
              <a:spLocks noChangeShapeType="1"/>
            </p:cNvSpPr>
            <p:nvPr/>
          </p:nvSpPr>
          <p:spPr bwMode="auto">
            <a:xfrm flipH="1">
              <a:off x="3120" y="1970"/>
              <a:ext cx="110" cy="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5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5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utoUpdateAnimBg="0"/>
      <p:bldP spid="55300" grpId="0" animBg="1" autoUpdateAnimBg="0"/>
      <p:bldP spid="55301" grpId="0" autoUpdateAnimBg="0"/>
      <p:bldP spid="55302" grpId="0" autoUpdateAnimBg="0"/>
      <p:bldP spid="5530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323850" y="3933825"/>
            <a:ext cx="60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66"/>
                </a:solidFill>
                <a:latin typeface="Times New Roman" pitchFamily="18" charset="0"/>
              </a:rPr>
              <a:t>53</a:t>
            </a:r>
          </a:p>
        </p:txBody>
      </p:sp>
      <p:grpSp>
        <p:nvGrpSpPr>
          <p:cNvPr id="56323" name="Group 3"/>
          <p:cNvGrpSpPr>
            <a:grpSpLocks/>
          </p:cNvGrpSpPr>
          <p:nvPr/>
        </p:nvGrpSpPr>
        <p:grpSpPr bwMode="auto">
          <a:xfrm>
            <a:off x="4648200" y="4114800"/>
            <a:ext cx="1219200" cy="1143000"/>
            <a:chOff x="2544" y="2736"/>
            <a:chExt cx="768" cy="720"/>
          </a:xfrm>
        </p:grpSpPr>
        <p:sp>
          <p:nvSpPr>
            <p:cNvPr id="56324" name="AutoShape 4"/>
            <p:cNvSpPr>
              <a:spLocks noChangeArrowheads="1"/>
            </p:cNvSpPr>
            <p:nvPr/>
          </p:nvSpPr>
          <p:spPr bwMode="auto">
            <a:xfrm>
              <a:off x="2544" y="3120"/>
              <a:ext cx="672" cy="336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6325" name="Text Box 5"/>
            <p:cNvSpPr txBox="1">
              <a:spLocks noChangeArrowheads="1"/>
            </p:cNvSpPr>
            <p:nvPr/>
          </p:nvSpPr>
          <p:spPr bwMode="auto">
            <a:xfrm>
              <a:off x="2544" y="2736"/>
              <a:ext cx="76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2800">
                  <a:solidFill>
                    <a:srgbClr val="CC0066"/>
                  </a:solidFill>
                  <a:latin typeface="Times New Roman" pitchFamily="18" charset="0"/>
                </a:rPr>
                <a:t>RL</a:t>
              </a:r>
              <a:r>
                <a:rPr kumimoji="1" lang="zh-CN" altLang="zh-CN" sz="2800">
                  <a:solidFill>
                    <a:srgbClr val="CC0066"/>
                  </a:solidFill>
                  <a:latin typeface="Times New Roman" pitchFamily="18" charset="0"/>
                </a:rPr>
                <a:t>型</a:t>
              </a:r>
              <a:endParaRPr kumimoji="1" lang="zh-CN" altLang="en-US" sz="2800">
                <a:solidFill>
                  <a:srgbClr val="CC0066"/>
                </a:solidFill>
                <a:latin typeface="Times New Roman" pitchFamily="18" charset="0"/>
              </a:endParaRPr>
            </a:p>
          </p:txBody>
        </p:sp>
      </p:grp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468313" y="692150"/>
            <a:ext cx="60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66"/>
                </a:solidFill>
                <a:latin typeface="Times New Roman" pitchFamily="18" charset="0"/>
              </a:rPr>
              <a:t>90</a:t>
            </a:r>
          </a:p>
        </p:txBody>
      </p:sp>
      <p:grpSp>
        <p:nvGrpSpPr>
          <p:cNvPr id="56327" name="Group 7"/>
          <p:cNvGrpSpPr>
            <a:grpSpLocks/>
          </p:cNvGrpSpPr>
          <p:nvPr/>
        </p:nvGrpSpPr>
        <p:grpSpPr bwMode="auto">
          <a:xfrm>
            <a:off x="1835150" y="434975"/>
            <a:ext cx="2441575" cy="1841500"/>
            <a:chOff x="3878" y="346"/>
            <a:chExt cx="1538" cy="1160"/>
          </a:xfrm>
        </p:grpSpPr>
        <p:grpSp>
          <p:nvGrpSpPr>
            <p:cNvPr id="56328" name="Group 8"/>
            <p:cNvGrpSpPr>
              <a:grpSpLocks/>
            </p:cNvGrpSpPr>
            <p:nvPr/>
          </p:nvGrpSpPr>
          <p:grpSpPr bwMode="auto">
            <a:xfrm>
              <a:off x="4196" y="346"/>
              <a:ext cx="857" cy="771"/>
              <a:chOff x="2794" y="1616"/>
              <a:chExt cx="857" cy="771"/>
            </a:xfrm>
          </p:grpSpPr>
          <p:sp>
            <p:nvSpPr>
              <p:cNvPr id="56329" name="Oval 9"/>
              <p:cNvSpPr>
                <a:spLocks noChangeArrowheads="1"/>
              </p:cNvSpPr>
              <p:nvPr/>
            </p:nvSpPr>
            <p:spPr bwMode="auto">
              <a:xfrm>
                <a:off x="2794" y="1616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24</a:t>
                </a:r>
              </a:p>
            </p:txBody>
          </p:sp>
          <p:sp>
            <p:nvSpPr>
              <p:cNvPr id="56330" name="Oval 10"/>
              <p:cNvSpPr>
                <a:spLocks noChangeArrowheads="1"/>
              </p:cNvSpPr>
              <p:nvPr/>
            </p:nvSpPr>
            <p:spPr bwMode="auto">
              <a:xfrm>
                <a:off x="3202" y="1998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37</a:t>
                </a:r>
              </a:p>
            </p:txBody>
          </p:sp>
          <p:sp>
            <p:nvSpPr>
              <p:cNvPr id="56331" name="Line 11"/>
              <p:cNvSpPr>
                <a:spLocks noChangeShapeType="1"/>
              </p:cNvSpPr>
              <p:nvPr/>
            </p:nvSpPr>
            <p:spPr bwMode="auto">
              <a:xfrm>
                <a:off x="3156" y="1961"/>
                <a:ext cx="159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6332" name="Oval 12"/>
            <p:cNvSpPr>
              <a:spLocks noChangeArrowheads="1"/>
            </p:cNvSpPr>
            <p:nvPr/>
          </p:nvSpPr>
          <p:spPr bwMode="auto">
            <a:xfrm>
              <a:off x="3878" y="754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13</a:t>
              </a:r>
            </a:p>
          </p:txBody>
        </p:sp>
        <p:sp>
          <p:nvSpPr>
            <p:cNvPr id="56333" name="Line 13"/>
            <p:cNvSpPr>
              <a:spLocks noChangeShapeType="1"/>
            </p:cNvSpPr>
            <p:nvPr/>
          </p:nvSpPr>
          <p:spPr bwMode="auto">
            <a:xfrm flipH="1">
              <a:off x="4150" y="691"/>
              <a:ext cx="137" cy="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6334" name="Oval 14"/>
            <p:cNvSpPr>
              <a:spLocks noChangeArrowheads="1"/>
            </p:cNvSpPr>
            <p:nvPr/>
          </p:nvSpPr>
          <p:spPr bwMode="auto">
            <a:xfrm>
              <a:off x="4967" y="1117"/>
              <a:ext cx="449" cy="38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90</a:t>
              </a:r>
            </a:p>
          </p:txBody>
        </p:sp>
        <p:sp>
          <p:nvSpPr>
            <p:cNvPr id="56335" name="Line 15"/>
            <p:cNvSpPr>
              <a:spLocks noChangeShapeType="1"/>
            </p:cNvSpPr>
            <p:nvPr/>
          </p:nvSpPr>
          <p:spPr bwMode="auto">
            <a:xfrm>
              <a:off x="4970" y="1069"/>
              <a:ext cx="88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56336" name="Group 16"/>
          <p:cNvGrpSpPr>
            <a:grpSpLocks/>
          </p:cNvGrpSpPr>
          <p:nvPr/>
        </p:nvGrpSpPr>
        <p:grpSpPr bwMode="auto">
          <a:xfrm>
            <a:off x="1554163" y="3573463"/>
            <a:ext cx="2730500" cy="2562225"/>
            <a:chOff x="3383" y="255"/>
            <a:chExt cx="1720" cy="1614"/>
          </a:xfrm>
        </p:grpSpPr>
        <p:grpSp>
          <p:nvGrpSpPr>
            <p:cNvPr id="56337" name="Group 17"/>
            <p:cNvGrpSpPr>
              <a:grpSpLocks/>
            </p:cNvGrpSpPr>
            <p:nvPr/>
          </p:nvGrpSpPr>
          <p:grpSpPr bwMode="auto">
            <a:xfrm>
              <a:off x="3701" y="255"/>
              <a:ext cx="857" cy="771"/>
              <a:chOff x="2794" y="1616"/>
              <a:chExt cx="857" cy="771"/>
            </a:xfrm>
          </p:grpSpPr>
          <p:sp>
            <p:nvSpPr>
              <p:cNvPr id="56338" name="Oval 18"/>
              <p:cNvSpPr>
                <a:spLocks noChangeArrowheads="1"/>
              </p:cNvSpPr>
              <p:nvPr/>
            </p:nvSpPr>
            <p:spPr bwMode="auto">
              <a:xfrm>
                <a:off x="2794" y="1616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24</a:t>
                </a:r>
              </a:p>
            </p:txBody>
          </p:sp>
          <p:sp>
            <p:nvSpPr>
              <p:cNvPr id="56339" name="Oval 19"/>
              <p:cNvSpPr>
                <a:spLocks noChangeArrowheads="1"/>
              </p:cNvSpPr>
              <p:nvPr/>
            </p:nvSpPr>
            <p:spPr bwMode="auto">
              <a:xfrm>
                <a:off x="3202" y="1998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37</a:t>
                </a:r>
              </a:p>
            </p:txBody>
          </p:sp>
          <p:sp>
            <p:nvSpPr>
              <p:cNvPr id="56340" name="Line 20"/>
              <p:cNvSpPr>
                <a:spLocks noChangeShapeType="1"/>
              </p:cNvSpPr>
              <p:nvPr/>
            </p:nvSpPr>
            <p:spPr bwMode="auto">
              <a:xfrm>
                <a:off x="3196" y="1941"/>
                <a:ext cx="93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6341" name="Oval 21"/>
            <p:cNvSpPr>
              <a:spLocks noChangeArrowheads="1"/>
            </p:cNvSpPr>
            <p:nvPr/>
          </p:nvSpPr>
          <p:spPr bwMode="auto">
            <a:xfrm>
              <a:off x="3383" y="663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13</a:t>
              </a:r>
            </a:p>
          </p:txBody>
        </p:sp>
        <p:sp>
          <p:nvSpPr>
            <p:cNvPr id="56342" name="Line 22"/>
            <p:cNvSpPr>
              <a:spLocks noChangeShapeType="1"/>
            </p:cNvSpPr>
            <p:nvPr/>
          </p:nvSpPr>
          <p:spPr bwMode="auto">
            <a:xfrm flipH="1">
              <a:off x="3655" y="595"/>
              <a:ext cx="129" cy="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6343" name="Oval 23"/>
            <p:cNvSpPr>
              <a:spLocks noChangeArrowheads="1"/>
            </p:cNvSpPr>
            <p:nvPr/>
          </p:nvSpPr>
          <p:spPr bwMode="auto">
            <a:xfrm>
              <a:off x="4472" y="1026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90</a:t>
              </a:r>
            </a:p>
          </p:txBody>
        </p:sp>
        <p:sp>
          <p:nvSpPr>
            <p:cNvPr id="56344" name="Line 24"/>
            <p:cNvSpPr>
              <a:spLocks noChangeShapeType="1"/>
            </p:cNvSpPr>
            <p:nvPr/>
          </p:nvSpPr>
          <p:spPr bwMode="auto">
            <a:xfrm>
              <a:off x="4506" y="958"/>
              <a:ext cx="73" cy="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6345" name="Oval 25"/>
            <p:cNvSpPr>
              <a:spLocks noChangeArrowheads="1"/>
            </p:cNvSpPr>
            <p:nvPr/>
          </p:nvSpPr>
          <p:spPr bwMode="auto">
            <a:xfrm>
              <a:off x="4150" y="1480"/>
              <a:ext cx="449" cy="38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53</a:t>
              </a:r>
            </a:p>
          </p:txBody>
        </p:sp>
        <p:sp>
          <p:nvSpPr>
            <p:cNvPr id="56346" name="Line 26"/>
            <p:cNvSpPr>
              <a:spLocks noChangeShapeType="1"/>
            </p:cNvSpPr>
            <p:nvPr/>
          </p:nvSpPr>
          <p:spPr bwMode="auto">
            <a:xfrm flipH="1">
              <a:off x="4476" y="1371"/>
              <a:ext cx="86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6347" name="Text Box 27"/>
            <p:cNvSpPr txBox="1">
              <a:spLocks noChangeArrowheads="1"/>
            </p:cNvSpPr>
            <p:nvPr/>
          </p:nvSpPr>
          <p:spPr bwMode="auto">
            <a:xfrm>
              <a:off x="4513" y="572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6348" name="Text Box 28"/>
            <p:cNvSpPr txBox="1">
              <a:spLocks noChangeArrowheads="1"/>
            </p:cNvSpPr>
            <p:nvPr/>
          </p:nvSpPr>
          <p:spPr bwMode="auto">
            <a:xfrm>
              <a:off x="4876" y="1071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6349" name="Text Box 29"/>
            <p:cNvSpPr txBox="1">
              <a:spLocks noChangeArrowheads="1"/>
            </p:cNvSpPr>
            <p:nvPr/>
          </p:nvSpPr>
          <p:spPr bwMode="auto">
            <a:xfrm>
              <a:off x="4558" y="1554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56350" name="Text Box 30"/>
            <p:cNvSpPr txBox="1">
              <a:spLocks noChangeArrowheads="1"/>
            </p:cNvSpPr>
            <p:nvPr/>
          </p:nvSpPr>
          <p:spPr bwMode="auto">
            <a:xfrm>
              <a:off x="3878" y="754"/>
              <a:ext cx="36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9900CC"/>
                  </a:solidFill>
                  <a:latin typeface="Times New Roman" pitchFamily="18" charset="0"/>
                </a:rPr>
                <a:t>-2</a:t>
              </a:r>
            </a:p>
          </p:txBody>
        </p:sp>
      </p:grpSp>
      <p:grpSp>
        <p:nvGrpSpPr>
          <p:cNvPr id="56351" name="Group 31"/>
          <p:cNvGrpSpPr>
            <a:grpSpLocks/>
          </p:cNvGrpSpPr>
          <p:nvPr/>
        </p:nvGrpSpPr>
        <p:grpSpPr bwMode="auto">
          <a:xfrm>
            <a:off x="6234113" y="3573463"/>
            <a:ext cx="2730500" cy="1912937"/>
            <a:chOff x="3606" y="210"/>
            <a:chExt cx="1720" cy="1205"/>
          </a:xfrm>
        </p:grpSpPr>
        <p:grpSp>
          <p:nvGrpSpPr>
            <p:cNvPr id="56352" name="Group 32"/>
            <p:cNvGrpSpPr>
              <a:grpSpLocks/>
            </p:cNvGrpSpPr>
            <p:nvPr/>
          </p:nvGrpSpPr>
          <p:grpSpPr bwMode="auto">
            <a:xfrm>
              <a:off x="3924" y="210"/>
              <a:ext cx="857" cy="771"/>
              <a:chOff x="2794" y="1616"/>
              <a:chExt cx="857" cy="771"/>
            </a:xfrm>
          </p:grpSpPr>
          <p:sp>
            <p:nvSpPr>
              <p:cNvPr id="56353" name="Oval 33"/>
              <p:cNvSpPr>
                <a:spLocks noChangeArrowheads="1"/>
              </p:cNvSpPr>
              <p:nvPr/>
            </p:nvSpPr>
            <p:spPr bwMode="auto">
              <a:xfrm>
                <a:off x="2794" y="1616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24</a:t>
                </a:r>
              </a:p>
            </p:txBody>
          </p:sp>
          <p:sp>
            <p:nvSpPr>
              <p:cNvPr id="56354" name="Oval 34"/>
              <p:cNvSpPr>
                <a:spLocks noChangeArrowheads="1"/>
              </p:cNvSpPr>
              <p:nvPr/>
            </p:nvSpPr>
            <p:spPr bwMode="auto">
              <a:xfrm>
                <a:off x="3202" y="1998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rgbClr val="9900CC"/>
                    </a:solidFill>
                    <a:latin typeface="Times New Roman" pitchFamily="18" charset="0"/>
                  </a:rPr>
                  <a:t>53</a:t>
                </a:r>
              </a:p>
            </p:txBody>
          </p:sp>
          <p:sp>
            <p:nvSpPr>
              <p:cNvPr id="56355" name="Line 35"/>
              <p:cNvSpPr>
                <a:spLocks noChangeShapeType="1"/>
              </p:cNvSpPr>
              <p:nvPr/>
            </p:nvSpPr>
            <p:spPr bwMode="auto">
              <a:xfrm>
                <a:off x="3111" y="1986"/>
                <a:ext cx="177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6356" name="Oval 36"/>
            <p:cNvSpPr>
              <a:spLocks noChangeArrowheads="1"/>
            </p:cNvSpPr>
            <p:nvPr/>
          </p:nvSpPr>
          <p:spPr bwMode="auto">
            <a:xfrm>
              <a:off x="3606" y="618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13</a:t>
              </a:r>
            </a:p>
          </p:txBody>
        </p:sp>
        <p:sp>
          <p:nvSpPr>
            <p:cNvPr id="56357" name="Line 37"/>
            <p:cNvSpPr>
              <a:spLocks noChangeShapeType="1"/>
            </p:cNvSpPr>
            <p:nvPr/>
          </p:nvSpPr>
          <p:spPr bwMode="auto">
            <a:xfrm flipH="1">
              <a:off x="3924" y="580"/>
              <a:ext cx="132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6358" name="Oval 38"/>
            <p:cNvSpPr>
              <a:spLocks noChangeArrowheads="1"/>
            </p:cNvSpPr>
            <p:nvPr/>
          </p:nvSpPr>
          <p:spPr bwMode="auto">
            <a:xfrm>
              <a:off x="4695" y="981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rgbClr val="9900CC"/>
                  </a:solidFill>
                  <a:latin typeface="Times New Roman" pitchFamily="18" charset="0"/>
                </a:rPr>
                <a:t>90</a:t>
              </a:r>
            </a:p>
          </p:txBody>
        </p:sp>
        <p:sp>
          <p:nvSpPr>
            <p:cNvPr id="56359" name="Line 39"/>
            <p:cNvSpPr>
              <a:spLocks noChangeShapeType="1"/>
            </p:cNvSpPr>
            <p:nvPr/>
          </p:nvSpPr>
          <p:spPr bwMode="auto">
            <a:xfrm>
              <a:off x="4740" y="890"/>
              <a:ext cx="109" cy="1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6360" name="Oval 40"/>
            <p:cNvSpPr>
              <a:spLocks noChangeArrowheads="1"/>
            </p:cNvSpPr>
            <p:nvPr/>
          </p:nvSpPr>
          <p:spPr bwMode="auto">
            <a:xfrm>
              <a:off x="4014" y="1026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rgbClr val="9900CC"/>
                  </a:solidFill>
                  <a:latin typeface="Times New Roman" pitchFamily="18" charset="0"/>
                </a:rPr>
                <a:t>37</a:t>
              </a:r>
            </a:p>
          </p:txBody>
        </p:sp>
        <p:sp>
          <p:nvSpPr>
            <p:cNvPr id="56361" name="Line 41"/>
            <p:cNvSpPr>
              <a:spLocks noChangeShapeType="1"/>
            </p:cNvSpPr>
            <p:nvPr/>
          </p:nvSpPr>
          <p:spPr bwMode="auto">
            <a:xfrm flipH="1">
              <a:off x="4283" y="935"/>
              <a:ext cx="135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6362" name="Text Box 42"/>
            <p:cNvSpPr txBox="1">
              <a:spLocks noChangeArrowheads="1"/>
            </p:cNvSpPr>
            <p:nvPr/>
          </p:nvSpPr>
          <p:spPr bwMode="auto">
            <a:xfrm>
              <a:off x="4736" y="527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56363" name="Text Box 43"/>
            <p:cNvSpPr txBox="1">
              <a:spLocks noChangeArrowheads="1"/>
            </p:cNvSpPr>
            <p:nvPr/>
          </p:nvSpPr>
          <p:spPr bwMode="auto">
            <a:xfrm>
              <a:off x="5099" y="1026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6364" name="Text Box 44"/>
            <p:cNvSpPr txBox="1">
              <a:spLocks noChangeArrowheads="1"/>
            </p:cNvSpPr>
            <p:nvPr/>
          </p:nvSpPr>
          <p:spPr bwMode="auto">
            <a:xfrm>
              <a:off x="3787" y="1117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152400" y="838200"/>
            <a:ext cx="60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66"/>
                </a:solidFill>
                <a:latin typeface="Times New Roman" pitchFamily="18" charset="0"/>
              </a:rPr>
              <a:t>28</a:t>
            </a:r>
          </a:p>
        </p:txBody>
      </p:sp>
      <p:grpSp>
        <p:nvGrpSpPr>
          <p:cNvPr id="57347" name="Group 3"/>
          <p:cNvGrpSpPr>
            <a:grpSpLocks/>
          </p:cNvGrpSpPr>
          <p:nvPr/>
        </p:nvGrpSpPr>
        <p:grpSpPr bwMode="auto">
          <a:xfrm>
            <a:off x="4211638" y="476250"/>
            <a:ext cx="1219200" cy="1143000"/>
            <a:chOff x="2544" y="2736"/>
            <a:chExt cx="768" cy="720"/>
          </a:xfrm>
        </p:grpSpPr>
        <p:sp>
          <p:nvSpPr>
            <p:cNvPr id="57348" name="AutoShape 4"/>
            <p:cNvSpPr>
              <a:spLocks noChangeArrowheads="1"/>
            </p:cNvSpPr>
            <p:nvPr/>
          </p:nvSpPr>
          <p:spPr bwMode="auto">
            <a:xfrm>
              <a:off x="2544" y="3120"/>
              <a:ext cx="672" cy="336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49" name="Text Box 5"/>
            <p:cNvSpPr txBox="1">
              <a:spLocks noChangeArrowheads="1"/>
            </p:cNvSpPr>
            <p:nvPr/>
          </p:nvSpPr>
          <p:spPr bwMode="auto">
            <a:xfrm>
              <a:off x="2544" y="2736"/>
              <a:ext cx="76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2800">
                  <a:solidFill>
                    <a:srgbClr val="CC0066"/>
                  </a:solidFill>
                  <a:latin typeface="Times New Roman" pitchFamily="18" charset="0"/>
                </a:rPr>
                <a:t>RL</a:t>
              </a:r>
              <a:r>
                <a:rPr kumimoji="1" lang="zh-CN" altLang="zh-CN" sz="2800">
                  <a:solidFill>
                    <a:srgbClr val="CC0066"/>
                  </a:solidFill>
                  <a:latin typeface="Times New Roman" pitchFamily="18" charset="0"/>
                </a:rPr>
                <a:t>型</a:t>
              </a:r>
              <a:endParaRPr kumimoji="1" lang="zh-CN" altLang="en-US" sz="2800">
                <a:solidFill>
                  <a:srgbClr val="CC0066"/>
                </a:solidFill>
                <a:latin typeface="Times New Roman" pitchFamily="18" charset="0"/>
              </a:endParaRPr>
            </a:p>
          </p:txBody>
        </p:sp>
      </p:grp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76200" y="4586288"/>
            <a:ext cx="914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66"/>
                </a:solidFill>
                <a:latin typeface="Times New Roman" pitchFamily="18" charset="0"/>
              </a:rPr>
              <a:t>98</a:t>
            </a:r>
          </a:p>
        </p:txBody>
      </p:sp>
      <p:grpSp>
        <p:nvGrpSpPr>
          <p:cNvPr id="57351" name="Group 7"/>
          <p:cNvGrpSpPr>
            <a:grpSpLocks/>
          </p:cNvGrpSpPr>
          <p:nvPr/>
        </p:nvGrpSpPr>
        <p:grpSpPr bwMode="auto">
          <a:xfrm>
            <a:off x="4427538" y="4149725"/>
            <a:ext cx="1219200" cy="1143000"/>
            <a:chOff x="2544" y="2736"/>
            <a:chExt cx="768" cy="720"/>
          </a:xfrm>
        </p:grpSpPr>
        <p:sp>
          <p:nvSpPr>
            <p:cNvPr id="57352" name="AutoShape 8"/>
            <p:cNvSpPr>
              <a:spLocks noChangeArrowheads="1"/>
            </p:cNvSpPr>
            <p:nvPr/>
          </p:nvSpPr>
          <p:spPr bwMode="auto">
            <a:xfrm>
              <a:off x="2544" y="3120"/>
              <a:ext cx="672" cy="336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53" name="Text Box 9"/>
            <p:cNvSpPr txBox="1">
              <a:spLocks noChangeArrowheads="1"/>
            </p:cNvSpPr>
            <p:nvPr/>
          </p:nvSpPr>
          <p:spPr bwMode="auto">
            <a:xfrm>
              <a:off x="2544" y="2736"/>
              <a:ext cx="76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2800">
                  <a:solidFill>
                    <a:srgbClr val="CC0066"/>
                  </a:solidFill>
                  <a:latin typeface="Times New Roman" pitchFamily="18" charset="0"/>
                </a:rPr>
                <a:t>RR</a:t>
              </a:r>
              <a:r>
                <a:rPr kumimoji="1" lang="zh-CN" altLang="zh-CN" sz="2800">
                  <a:solidFill>
                    <a:srgbClr val="CC0066"/>
                  </a:solidFill>
                  <a:latin typeface="Times New Roman" pitchFamily="18" charset="0"/>
                </a:rPr>
                <a:t>型</a:t>
              </a:r>
              <a:endParaRPr kumimoji="1" lang="zh-CN" altLang="en-US" sz="2800">
                <a:solidFill>
                  <a:srgbClr val="CC0066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7354" name="Group 10"/>
          <p:cNvGrpSpPr>
            <a:grpSpLocks/>
          </p:cNvGrpSpPr>
          <p:nvPr/>
        </p:nvGrpSpPr>
        <p:grpSpPr bwMode="auto">
          <a:xfrm>
            <a:off x="1187450" y="260350"/>
            <a:ext cx="2441575" cy="2663825"/>
            <a:chOff x="748" y="164"/>
            <a:chExt cx="1538" cy="1678"/>
          </a:xfrm>
        </p:grpSpPr>
        <p:grpSp>
          <p:nvGrpSpPr>
            <p:cNvPr id="57355" name="Group 11"/>
            <p:cNvGrpSpPr>
              <a:grpSpLocks/>
            </p:cNvGrpSpPr>
            <p:nvPr/>
          </p:nvGrpSpPr>
          <p:grpSpPr bwMode="auto">
            <a:xfrm>
              <a:off x="1066" y="210"/>
              <a:ext cx="857" cy="771"/>
              <a:chOff x="2794" y="1616"/>
              <a:chExt cx="857" cy="771"/>
            </a:xfrm>
          </p:grpSpPr>
          <p:sp>
            <p:nvSpPr>
              <p:cNvPr id="57356" name="Oval 12"/>
              <p:cNvSpPr>
                <a:spLocks noChangeArrowheads="1"/>
              </p:cNvSpPr>
              <p:nvPr/>
            </p:nvSpPr>
            <p:spPr bwMode="auto">
              <a:xfrm>
                <a:off x="2794" y="1616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24</a:t>
                </a:r>
              </a:p>
            </p:txBody>
          </p:sp>
          <p:sp>
            <p:nvSpPr>
              <p:cNvPr id="57357" name="Oval 13"/>
              <p:cNvSpPr>
                <a:spLocks noChangeArrowheads="1"/>
              </p:cNvSpPr>
              <p:nvPr/>
            </p:nvSpPr>
            <p:spPr bwMode="auto">
              <a:xfrm>
                <a:off x="3202" y="1998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53</a:t>
                </a:r>
              </a:p>
            </p:txBody>
          </p:sp>
          <p:sp>
            <p:nvSpPr>
              <p:cNvPr id="57358" name="Line 14"/>
              <p:cNvSpPr>
                <a:spLocks noChangeShapeType="1"/>
              </p:cNvSpPr>
              <p:nvPr/>
            </p:nvSpPr>
            <p:spPr bwMode="auto">
              <a:xfrm>
                <a:off x="3179" y="1952"/>
                <a:ext cx="109" cy="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359" name="Oval 15"/>
            <p:cNvSpPr>
              <a:spLocks noChangeArrowheads="1"/>
            </p:cNvSpPr>
            <p:nvPr/>
          </p:nvSpPr>
          <p:spPr bwMode="auto">
            <a:xfrm>
              <a:off x="748" y="618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13</a:t>
              </a:r>
            </a:p>
          </p:txBody>
        </p:sp>
        <p:sp>
          <p:nvSpPr>
            <p:cNvPr id="57360" name="Line 16"/>
            <p:cNvSpPr>
              <a:spLocks noChangeShapeType="1"/>
            </p:cNvSpPr>
            <p:nvPr/>
          </p:nvSpPr>
          <p:spPr bwMode="auto">
            <a:xfrm flipH="1">
              <a:off x="1020" y="528"/>
              <a:ext cx="99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61" name="Oval 17"/>
            <p:cNvSpPr>
              <a:spLocks noChangeArrowheads="1"/>
            </p:cNvSpPr>
            <p:nvPr/>
          </p:nvSpPr>
          <p:spPr bwMode="auto">
            <a:xfrm>
              <a:off x="1837" y="981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90</a:t>
              </a:r>
            </a:p>
          </p:txBody>
        </p:sp>
        <p:sp>
          <p:nvSpPr>
            <p:cNvPr id="57362" name="Line 18"/>
            <p:cNvSpPr>
              <a:spLocks noChangeShapeType="1"/>
            </p:cNvSpPr>
            <p:nvPr/>
          </p:nvSpPr>
          <p:spPr bwMode="auto">
            <a:xfrm>
              <a:off x="1882" y="890"/>
              <a:ext cx="109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63" name="Oval 19"/>
            <p:cNvSpPr>
              <a:spLocks noChangeArrowheads="1"/>
            </p:cNvSpPr>
            <p:nvPr/>
          </p:nvSpPr>
          <p:spPr bwMode="auto">
            <a:xfrm>
              <a:off x="1156" y="1026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37</a:t>
              </a:r>
            </a:p>
          </p:txBody>
        </p:sp>
        <p:sp>
          <p:nvSpPr>
            <p:cNvPr id="57364" name="Line 20"/>
            <p:cNvSpPr>
              <a:spLocks noChangeShapeType="1"/>
            </p:cNvSpPr>
            <p:nvPr/>
          </p:nvSpPr>
          <p:spPr bwMode="auto">
            <a:xfrm flipH="1">
              <a:off x="1383" y="890"/>
              <a:ext cx="136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65" name="Text Box 21"/>
            <p:cNvSpPr txBox="1">
              <a:spLocks noChangeArrowheads="1"/>
            </p:cNvSpPr>
            <p:nvPr/>
          </p:nvSpPr>
          <p:spPr bwMode="auto">
            <a:xfrm>
              <a:off x="1878" y="527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7366" name="Text Box 22"/>
            <p:cNvSpPr txBox="1">
              <a:spLocks noChangeArrowheads="1"/>
            </p:cNvSpPr>
            <p:nvPr/>
          </p:nvSpPr>
          <p:spPr bwMode="auto">
            <a:xfrm>
              <a:off x="1564" y="1162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57367" name="Text Box 23"/>
            <p:cNvSpPr txBox="1">
              <a:spLocks noChangeArrowheads="1"/>
            </p:cNvSpPr>
            <p:nvPr/>
          </p:nvSpPr>
          <p:spPr bwMode="auto">
            <a:xfrm>
              <a:off x="1474" y="210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7368" name="Oval 24"/>
            <p:cNvSpPr>
              <a:spLocks noChangeArrowheads="1"/>
            </p:cNvSpPr>
            <p:nvPr/>
          </p:nvSpPr>
          <p:spPr bwMode="auto">
            <a:xfrm>
              <a:off x="793" y="1453"/>
              <a:ext cx="449" cy="38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28</a:t>
              </a:r>
            </a:p>
          </p:txBody>
        </p:sp>
        <p:sp>
          <p:nvSpPr>
            <p:cNvPr id="57369" name="Line 25"/>
            <p:cNvSpPr>
              <a:spLocks noChangeShapeType="1"/>
            </p:cNvSpPr>
            <p:nvPr/>
          </p:nvSpPr>
          <p:spPr bwMode="auto">
            <a:xfrm flipH="1">
              <a:off x="1119" y="1314"/>
              <a:ext cx="72" cy="1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70" name="Text Box 26"/>
            <p:cNvSpPr txBox="1">
              <a:spLocks noChangeArrowheads="1"/>
            </p:cNvSpPr>
            <p:nvPr/>
          </p:nvSpPr>
          <p:spPr bwMode="auto">
            <a:xfrm>
              <a:off x="793" y="164"/>
              <a:ext cx="31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9900CC"/>
                  </a:solidFill>
                  <a:latin typeface="Times New Roman" pitchFamily="18" charset="0"/>
                </a:rPr>
                <a:t>-2</a:t>
              </a:r>
            </a:p>
          </p:txBody>
        </p:sp>
      </p:grpSp>
      <p:grpSp>
        <p:nvGrpSpPr>
          <p:cNvPr id="57371" name="Group 27"/>
          <p:cNvGrpSpPr>
            <a:grpSpLocks/>
          </p:cNvGrpSpPr>
          <p:nvPr/>
        </p:nvGrpSpPr>
        <p:grpSpPr bwMode="auto">
          <a:xfrm>
            <a:off x="5724525" y="434975"/>
            <a:ext cx="3081338" cy="1985963"/>
            <a:chOff x="2023" y="1162"/>
            <a:chExt cx="1941" cy="1251"/>
          </a:xfrm>
        </p:grpSpPr>
        <p:grpSp>
          <p:nvGrpSpPr>
            <p:cNvPr id="57372" name="Group 28"/>
            <p:cNvGrpSpPr>
              <a:grpSpLocks/>
            </p:cNvGrpSpPr>
            <p:nvPr/>
          </p:nvGrpSpPr>
          <p:grpSpPr bwMode="auto">
            <a:xfrm>
              <a:off x="2699" y="1162"/>
              <a:ext cx="857" cy="771"/>
              <a:chOff x="2794" y="1616"/>
              <a:chExt cx="857" cy="771"/>
            </a:xfrm>
          </p:grpSpPr>
          <p:sp>
            <p:nvSpPr>
              <p:cNvPr id="57373" name="Oval 29"/>
              <p:cNvSpPr>
                <a:spLocks noChangeArrowheads="1"/>
              </p:cNvSpPr>
              <p:nvPr/>
            </p:nvSpPr>
            <p:spPr bwMode="auto">
              <a:xfrm>
                <a:off x="2794" y="1616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rgbClr val="9900CC"/>
                    </a:solidFill>
                    <a:latin typeface="Times New Roman" pitchFamily="18" charset="0"/>
                  </a:rPr>
                  <a:t>37</a:t>
                </a:r>
              </a:p>
            </p:txBody>
          </p:sp>
          <p:sp>
            <p:nvSpPr>
              <p:cNvPr id="57374" name="Oval 30"/>
              <p:cNvSpPr>
                <a:spLocks noChangeArrowheads="1"/>
              </p:cNvSpPr>
              <p:nvPr/>
            </p:nvSpPr>
            <p:spPr bwMode="auto">
              <a:xfrm>
                <a:off x="3202" y="1998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53</a:t>
                </a:r>
              </a:p>
            </p:txBody>
          </p:sp>
          <p:sp>
            <p:nvSpPr>
              <p:cNvPr id="57375" name="Line 31"/>
              <p:cNvSpPr>
                <a:spLocks noChangeShapeType="1"/>
              </p:cNvSpPr>
              <p:nvPr/>
            </p:nvSpPr>
            <p:spPr bwMode="auto">
              <a:xfrm>
                <a:off x="3128" y="1973"/>
                <a:ext cx="172" cy="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376" name="Oval 32"/>
            <p:cNvSpPr>
              <a:spLocks noChangeArrowheads="1"/>
            </p:cNvSpPr>
            <p:nvPr/>
          </p:nvSpPr>
          <p:spPr bwMode="auto">
            <a:xfrm>
              <a:off x="2381" y="1570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rgbClr val="9900CC"/>
                  </a:solidFill>
                  <a:latin typeface="Times New Roman" pitchFamily="18" charset="0"/>
                </a:rPr>
                <a:t>24</a:t>
              </a:r>
            </a:p>
          </p:txBody>
        </p:sp>
        <p:sp>
          <p:nvSpPr>
            <p:cNvPr id="57377" name="Line 33"/>
            <p:cNvSpPr>
              <a:spLocks noChangeShapeType="1"/>
            </p:cNvSpPr>
            <p:nvPr/>
          </p:nvSpPr>
          <p:spPr bwMode="auto">
            <a:xfrm flipH="1">
              <a:off x="2657" y="1480"/>
              <a:ext cx="9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78" name="Oval 34"/>
            <p:cNvSpPr>
              <a:spLocks noChangeArrowheads="1"/>
            </p:cNvSpPr>
            <p:nvPr/>
          </p:nvSpPr>
          <p:spPr bwMode="auto">
            <a:xfrm>
              <a:off x="3515" y="1998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90</a:t>
              </a:r>
            </a:p>
          </p:txBody>
        </p:sp>
        <p:sp>
          <p:nvSpPr>
            <p:cNvPr id="57379" name="Line 35"/>
            <p:cNvSpPr>
              <a:spLocks noChangeShapeType="1"/>
            </p:cNvSpPr>
            <p:nvPr/>
          </p:nvSpPr>
          <p:spPr bwMode="auto">
            <a:xfrm>
              <a:off x="3519" y="1843"/>
              <a:ext cx="132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80" name="Oval 36"/>
            <p:cNvSpPr>
              <a:spLocks noChangeArrowheads="1"/>
            </p:cNvSpPr>
            <p:nvPr/>
          </p:nvSpPr>
          <p:spPr bwMode="auto">
            <a:xfrm>
              <a:off x="2699" y="2024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rgbClr val="9900CC"/>
                  </a:solidFill>
                  <a:latin typeface="Times New Roman" pitchFamily="18" charset="0"/>
                </a:rPr>
                <a:t>28</a:t>
              </a:r>
            </a:p>
          </p:txBody>
        </p:sp>
        <p:sp>
          <p:nvSpPr>
            <p:cNvPr id="57381" name="Text Box 37"/>
            <p:cNvSpPr txBox="1">
              <a:spLocks noChangeArrowheads="1"/>
            </p:cNvSpPr>
            <p:nvPr/>
          </p:nvSpPr>
          <p:spPr bwMode="auto">
            <a:xfrm>
              <a:off x="3515" y="1570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7382" name="Text Box 38"/>
            <p:cNvSpPr txBox="1">
              <a:spLocks noChangeArrowheads="1"/>
            </p:cNvSpPr>
            <p:nvPr/>
          </p:nvSpPr>
          <p:spPr bwMode="auto">
            <a:xfrm>
              <a:off x="2154" y="1570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7383" name="Text Box 39"/>
            <p:cNvSpPr txBox="1">
              <a:spLocks noChangeArrowheads="1"/>
            </p:cNvSpPr>
            <p:nvPr/>
          </p:nvSpPr>
          <p:spPr bwMode="auto">
            <a:xfrm>
              <a:off x="3111" y="1163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57384" name="Oval 40"/>
            <p:cNvSpPr>
              <a:spLocks noChangeArrowheads="1"/>
            </p:cNvSpPr>
            <p:nvPr/>
          </p:nvSpPr>
          <p:spPr bwMode="auto">
            <a:xfrm>
              <a:off x="2023" y="1998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13</a:t>
              </a:r>
            </a:p>
          </p:txBody>
        </p:sp>
        <p:sp>
          <p:nvSpPr>
            <p:cNvPr id="57385" name="Line 41"/>
            <p:cNvSpPr>
              <a:spLocks noChangeShapeType="1"/>
            </p:cNvSpPr>
            <p:nvPr/>
          </p:nvSpPr>
          <p:spPr bwMode="auto">
            <a:xfrm flipH="1">
              <a:off x="2365" y="1919"/>
              <a:ext cx="91" cy="1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86" name="Line 42"/>
            <p:cNvSpPr>
              <a:spLocks noChangeShapeType="1"/>
            </p:cNvSpPr>
            <p:nvPr/>
          </p:nvSpPr>
          <p:spPr bwMode="auto">
            <a:xfrm>
              <a:off x="2712" y="1938"/>
              <a:ext cx="132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57387" name="Group 43"/>
          <p:cNvGrpSpPr>
            <a:grpSpLocks/>
          </p:cNvGrpSpPr>
          <p:nvPr/>
        </p:nvGrpSpPr>
        <p:grpSpPr bwMode="auto">
          <a:xfrm>
            <a:off x="898525" y="3706813"/>
            <a:ext cx="3744913" cy="2674937"/>
            <a:chOff x="2018" y="1227"/>
            <a:chExt cx="2359" cy="1685"/>
          </a:xfrm>
        </p:grpSpPr>
        <p:grpSp>
          <p:nvGrpSpPr>
            <p:cNvPr id="57388" name="Group 44"/>
            <p:cNvGrpSpPr>
              <a:grpSpLocks/>
            </p:cNvGrpSpPr>
            <p:nvPr/>
          </p:nvGrpSpPr>
          <p:grpSpPr bwMode="auto">
            <a:xfrm>
              <a:off x="2694" y="1227"/>
              <a:ext cx="857" cy="771"/>
              <a:chOff x="2794" y="1616"/>
              <a:chExt cx="857" cy="771"/>
            </a:xfrm>
          </p:grpSpPr>
          <p:sp>
            <p:nvSpPr>
              <p:cNvPr id="57389" name="Oval 45"/>
              <p:cNvSpPr>
                <a:spLocks noChangeArrowheads="1"/>
              </p:cNvSpPr>
              <p:nvPr/>
            </p:nvSpPr>
            <p:spPr bwMode="auto">
              <a:xfrm>
                <a:off x="2794" y="1616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37</a:t>
                </a:r>
              </a:p>
            </p:txBody>
          </p:sp>
          <p:sp>
            <p:nvSpPr>
              <p:cNvPr id="57390" name="Oval 46"/>
              <p:cNvSpPr>
                <a:spLocks noChangeArrowheads="1"/>
              </p:cNvSpPr>
              <p:nvPr/>
            </p:nvSpPr>
            <p:spPr bwMode="auto">
              <a:xfrm>
                <a:off x="3202" y="1998"/>
                <a:ext cx="449" cy="389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pPr algn="ctr"/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53</a:t>
                </a:r>
              </a:p>
            </p:txBody>
          </p:sp>
          <p:sp>
            <p:nvSpPr>
              <p:cNvPr id="57391" name="Line 47"/>
              <p:cNvSpPr>
                <a:spLocks noChangeShapeType="1"/>
              </p:cNvSpPr>
              <p:nvPr/>
            </p:nvSpPr>
            <p:spPr bwMode="auto">
              <a:xfrm>
                <a:off x="3173" y="1947"/>
                <a:ext cx="98" cy="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392" name="Oval 48"/>
            <p:cNvSpPr>
              <a:spLocks noChangeArrowheads="1"/>
            </p:cNvSpPr>
            <p:nvPr/>
          </p:nvSpPr>
          <p:spPr bwMode="auto">
            <a:xfrm>
              <a:off x="2376" y="1635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24</a:t>
              </a:r>
            </a:p>
          </p:txBody>
        </p:sp>
        <p:sp>
          <p:nvSpPr>
            <p:cNvPr id="57393" name="Line 49"/>
            <p:cNvSpPr>
              <a:spLocks noChangeShapeType="1"/>
            </p:cNvSpPr>
            <p:nvPr/>
          </p:nvSpPr>
          <p:spPr bwMode="auto">
            <a:xfrm flipH="1">
              <a:off x="2652" y="1567"/>
              <a:ext cx="132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94" name="Oval 50"/>
            <p:cNvSpPr>
              <a:spLocks noChangeArrowheads="1"/>
            </p:cNvSpPr>
            <p:nvPr/>
          </p:nvSpPr>
          <p:spPr bwMode="auto">
            <a:xfrm>
              <a:off x="3510" y="2063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90</a:t>
              </a:r>
            </a:p>
          </p:txBody>
        </p:sp>
        <p:sp>
          <p:nvSpPr>
            <p:cNvPr id="57395" name="Line 51"/>
            <p:cNvSpPr>
              <a:spLocks noChangeShapeType="1"/>
            </p:cNvSpPr>
            <p:nvPr/>
          </p:nvSpPr>
          <p:spPr bwMode="auto">
            <a:xfrm>
              <a:off x="3514" y="1908"/>
              <a:ext cx="132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96" name="Oval 52"/>
            <p:cNvSpPr>
              <a:spLocks noChangeArrowheads="1"/>
            </p:cNvSpPr>
            <p:nvPr/>
          </p:nvSpPr>
          <p:spPr bwMode="auto">
            <a:xfrm>
              <a:off x="2694" y="2089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28</a:t>
              </a:r>
            </a:p>
          </p:txBody>
        </p:sp>
        <p:sp>
          <p:nvSpPr>
            <p:cNvPr id="57397" name="Text Box 53"/>
            <p:cNvSpPr txBox="1">
              <a:spLocks noChangeArrowheads="1"/>
            </p:cNvSpPr>
            <p:nvPr/>
          </p:nvSpPr>
          <p:spPr bwMode="auto">
            <a:xfrm>
              <a:off x="3510" y="1635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7398" name="Text Box 54"/>
            <p:cNvSpPr txBox="1">
              <a:spLocks noChangeArrowheads="1"/>
            </p:cNvSpPr>
            <p:nvPr/>
          </p:nvSpPr>
          <p:spPr bwMode="auto">
            <a:xfrm>
              <a:off x="3923" y="2024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C0066"/>
                  </a:solidFill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7399" name="Text Box 55"/>
            <p:cNvSpPr txBox="1">
              <a:spLocks noChangeArrowheads="1"/>
            </p:cNvSpPr>
            <p:nvPr/>
          </p:nvSpPr>
          <p:spPr bwMode="auto">
            <a:xfrm>
              <a:off x="3424" y="1464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9900CC"/>
                  </a:solidFill>
                  <a:latin typeface="Times New Roman" pitchFamily="18" charset="0"/>
                </a:rPr>
                <a:t>-2</a:t>
              </a:r>
            </a:p>
          </p:txBody>
        </p:sp>
        <p:sp>
          <p:nvSpPr>
            <p:cNvPr id="57400" name="Oval 56"/>
            <p:cNvSpPr>
              <a:spLocks noChangeArrowheads="1"/>
            </p:cNvSpPr>
            <p:nvPr/>
          </p:nvSpPr>
          <p:spPr bwMode="auto">
            <a:xfrm>
              <a:off x="2018" y="2063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13</a:t>
              </a:r>
            </a:p>
          </p:txBody>
        </p:sp>
        <p:sp>
          <p:nvSpPr>
            <p:cNvPr id="57401" name="Line 57"/>
            <p:cNvSpPr>
              <a:spLocks noChangeShapeType="1"/>
            </p:cNvSpPr>
            <p:nvPr/>
          </p:nvSpPr>
          <p:spPr bwMode="auto">
            <a:xfrm flipH="1">
              <a:off x="2325" y="1951"/>
              <a:ext cx="115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402" name="Line 58"/>
            <p:cNvSpPr>
              <a:spLocks noChangeShapeType="1"/>
            </p:cNvSpPr>
            <p:nvPr/>
          </p:nvSpPr>
          <p:spPr bwMode="auto">
            <a:xfrm>
              <a:off x="2743" y="1963"/>
              <a:ext cx="133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403" name="Oval 59"/>
            <p:cNvSpPr>
              <a:spLocks noChangeArrowheads="1"/>
            </p:cNvSpPr>
            <p:nvPr/>
          </p:nvSpPr>
          <p:spPr bwMode="auto">
            <a:xfrm>
              <a:off x="3923" y="2523"/>
              <a:ext cx="454" cy="38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98</a:t>
              </a:r>
            </a:p>
          </p:txBody>
        </p:sp>
        <p:sp>
          <p:nvSpPr>
            <p:cNvPr id="57404" name="Line 60"/>
            <p:cNvSpPr>
              <a:spLocks noChangeShapeType="1"/>
            </p:cNvSpPr>
            <p:nvPr/>
          </p:nvSpPr>
          <p:spPr bwMode="auto">
            <a:xfrm>
              <a:off x="3878" y="2387"/>
              <a:ext cx="136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57405" name="Group 61"/>
          <p:cNvGrpSpPr>
            <a:grpSpLocks/>
          </p:cNvGrpSpPr>
          <p:nvPr/>
        </p:nvGrpSpPr>
        <p:grpSpPr bwMode="auto">
          <a:xfrm>
            <a:off x="5667375" y="4035425"/>
            <a:ext cx="3368675" cy="2057400"/>
            <a:chOff x="3384" y="2296"/>
            <a:chExt cx="2122" cy="1296"/>
          </a:xfrm>
        </p:grpSpPr>
        <p:sp>
          <p:nvSpPr>
            <p:cNvPr id="57406" name="Oval 62"/>
            <p:cNvSpPr>
              <a:spLocks noChangeArrowheads="1"/>
            </p:cNvSpPr>
            <p:nvPr/>
          </p:nvSpPr>
          <p:spPr bwMode="auto">
            <a:xfrm>
              <a:off x="4150" y="2296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37</a:t>
              </a:r>
            </a:p>
          </p:txBody>
        </p:sp>
        <p:sp>
          <p:nvSpPr>
            <p:cNvPr id="57407" name="Oval 63"/>
            <p:cNvSpPr>
              <a:spLocks noChangeArrowheads="1"/>
            </p:cNvSpPr>
            <p:nvPr/>
          </p:nvSpPr>
          <p:spPr bwMode="auto">
            <a:xfrm>
              <a:off x="4694" y="2704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rgbClr val="9900CC"/>
                  </a:solidFill>
                  <a:latin typeface="Times New Roman" pitchFamily="18" charset="0"/>
                </a:rPr>
                <a:t>90</a:t>
              </a:r>
            </a:p>
          </p:txBody>
        </p:sp>
        <p:sp>
          <p:nvSpPr>
            <p:cNvPr id="57408" name="Oval 64"/>
            <p:cNvSpPr>
              <a:spLocks noChangeArrowheads="1"/>
            </p:cNvSpPr>
            <p:nvPr/>
          </p:nvSpPr>
          <p:spPr bwMode="auto">
            <a:xfrm>
              <a:off x="3696" y="2704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24</a:t>
              </a:r>
            </a:p>
          </p:txBody>
        </p:sp>
        <p:sp>
          <p:nvSpPr>
            <p:cNvPr id="57409" name="Oval 65"/>
            <p:cNvSpPr>
              <a:spLocks noChangeArrowheads="1"/>
            </p:cNvSpPr>
            <p:nvPr/>
          </p:nvSpPr>
          <p:spPr bwMode="auto">
            <a:xfrm>
              <a:off x="5057" y="3203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rgbClr val="9900CC"/>
                  </a:solidFill>
                  <a:latin typeface="Times New Roman" pitchFamily="18" charset="0"/>
                </a:rPr>
                <a:t>98</a:t>
              </a:r>
            </a:p>
          </p:txBody>
        </p:sp>
        <p:sp>
          <p:nvSpPr>
            <p:cNvPr id="57410" name="Oval 66"/>
            <p:cNvSpPr>
              <a:spLocks noChangeArrowheads="1"/>
            </p:cNvSpPr>
            <p:nvPr/>
          </p:nvSpPr>
          <p:spPr bwMode="auto">
            <a:xfrm>
              <a:off x="3923" y="3177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28</a:t>
              </a:r>
            </a:p>
          </p:txBody>
        </p:sp>
        <p:sp>
          <p:nvSpPr>
            <p:cNvPr id="57411" name="Oval 67"/>
            <p:cNvSpPr>
              <a:spLocks noChangeArrowheads="1"/>
            </p:cNvSpPr>
            <p:nvPr/>
          </p:nvSpPr>
          <p:spPr bwMode="auto">
            <a:xfrm>
              <a:off x="3384" y="3177"/>
              <a:ext cx="449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chemeClr val="tx2"/>
                  </a:solidFill>
                  <a:latin typeface="Times New Roman" pitchFamily="18" charset="0"/>
                </a:rPr>
                <a:t>13</a:t>
              </a:r>
            </a:p>
          </p:txBody>
        </p:sp>
        <p:sp>
          <p:nvSpPr>
            <p:cNvPr id="57412" name="Oval 68"/>
            <p:cNvSpPr>
              <a:spLocks noChangeArrowheads="1"/>
            </p:cNvSpPr>
            <p:nvPr/>
          </p:nvSpPr>
          <p:spPr bwMode="auto">
            <a:xfrm>
              <a:off x="4468" y="3203"/>
              <a:ext cx="454" cy="38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kumimoji="1" lang="en-US" altLang="zh-CN" sz="2400" b="1">
                  <a:solidFill>
                    <a:srgbClr val="9900CC"/>
                  </a:solidFill>
                  <a:latin typeface="Times New Roman" pitchFamily="18" charset="0"/>
                </a:rPr>
                <a:t>53</a:t>
              </a:r>
            </a:p>
          </p:txBody>
        </p:sp>
        <p:sp>
          <p:nvSpPr>
            <p:cNvPr id="57413" name="Line 69"/>
            <p:cNvSpPr>
              <a:spLocks noChangeShapeType="1"/>
            </p:cNvSpPr>
            <p:nvPr/>
          </p:nvSpPr>
          <p:spPr bwMode="auto">
            <a:xfrm flipH="1">
              <a:off x="4002" y="2643"/>
              <a:ext cx="239" cy="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414" name="Line 70"/>
            <p:cNvSpPr>
              <a:spLocks noChangeShapeType="1"/>
            </p:cNvSpPr>
            <p:nvPr/>
          </p:nvSpPr>
          <p:spPr bwMode="auto">
            <a:xfrm>
              <a:off x="4539" y="2626"/>
              <a:ext cx="183" cy="1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415" name="Line 71"/>
            <p:cNvSpPr>
              <a:spLocks noChangeShapeType="1"/>
            </p:cNvSpPr>
            <p:nvPr/>
          </p:nvSpPr>
          <p:spPr bwMode="auto">
            <a:xfrm flipH="1">
              <a:off x="3644" y="3022"/>
              <a:ext cx="97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416" name="Line 72"/>
            <p:cNvSpPr>
              <a:spLocks noChangeShapeType="1"/>
            </p:cNvSpPr>
            <p:nvPr/>
          </p:nvSpPr>
          <p:spPr bwMode="auto">
            <a:xfrm>
              <a:off x="4105" y="3022"/>
              <a:ext cx="70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417" name="Line 73"/>
            <p:cNvSpPr>
              <a:spLocks noChangeShapeType="1"/>
            </p:cNvSpPr>
            <p:nvPr/>
          </p:nvSpPr>
          <p:spPr bwMode="auto">
            <a:xfrm flipH="1">
              <a:off x="4673" y="3091"/>
              <a:ext cx="177" cy="1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  <p:sp>
          <p:nvSpPr>
            <p:cNvPr id="57418" name="Line 74"/>
            <p:cNvSpPr>
              <a:spLocks noChangeShapeType="1"/>
            </p:cNvSpPr>
            <p:nvPr/>
          </p:nvSpPr>
          <p:spPr bwMode="auto">
            <a:xfrm>
              <a:off x="5091" y="3029"/>
              <a:ext cx="52" cy="2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7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7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7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5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323528" y="44450"/>
            <a:ext cx="77041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 dirty="0">
                <a:latin typeface="Times New Roman" pitchFamily="18" charset="0"/>
                <a:ea typeface="隶书" pitchFamily="49" charset="-122"/>
              </a:rPr>
              <a:t>平衡二叉树的查找性能分析</a:t>
            </a:r>
          </a:p>
        </p:txBody>
      </p:sp>
      <p:sp>
        <p:nvSpPr>
          <p:cNvPr id="71714" name="Text Box 34"/>
          <p:cNvSpPr txBox="1">
            <a:spLocks noChangeArrowheads="1"/>
          </p:cNvSpPr>
          <p:nvPr/>
        </p:nvSpPr>
        <p:spPr bwMode="auto">
          <a:xfrm>
            <a:off x="381000" y="1006475"/>
            <a:ext cx="7503368" cy="169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en-US" altLang="zh-CN" sz="2800" dirty="0">
                <a:latin typeface="宋体" charset="-122"/>
              </a:rPr>
              <a:t>    </a:t>
            </a:r>
            <a:r>
              <a:rPr lang="zh-CN" altLang="en-US" sz="2800" dirty="0">
                <a:solidFill>
                  <a:srgbClr val="A50021"/>
                </a:solidFill>
                <a:latin typeface="宋体" charset="-122"/>
              </a:rPr>
              <a:t>在平衡树上进行查找的过程和二叉查找树相同，因此，</a:t>
            </a:r>
            <a:r>
              <a:rPr lang="zh-CN" altLang="en-US" sz="2800" dirty="0">
                <a:solidFill>
                  <a:schemeClr val="tx2"/>
                </a:solidFill>
                <a:latin typeface="宋体" charset="-122"/>
              </a:rPr>
              <a:t>查找过程中和给定值进行比较的关键字的个数不超过平衡树的深度。</a:t>
            </a:r>
          </a:p>
        </p:txBody>
      </p:sp>
      <p:sp>
        <p:nvSpPr>
          <p:cNvPr id="71715" name="Text Box 35"/>
          <p:cNvSpPr txBox="1">
            <a:spLocks noChangeArrowheads="1"/>
          </p:cNvSpPr>
          <p:nvPr/>
        </p:nvSpPr>
        <p:spPr bwMode="auto">
          <a:xfrm>
            <a:off x="467544" y="2904480"/>
            <a:ext cx="8054975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5000"/>
              </a:lnSpc>
            </a:pPr>
            <a:r>
              <a:rPr lang="en-US" altLang="zh-CN" sz="2800" dirty="0">
                <a:solidFill>
                  <a:srgbClr val="A50021"/>
                </a:solidFill>
                <a:latin typeface="宋体" charset="-122"/>
              </a:rPr>
              <a:t>   </a:t>
            </a:r>
            <a:r>
              <a:rPr lang="zh-CN" altLang="en-US" sz="2800" dirty="0">
                <a:solidFill>
                  <a:srgbClr val="A50021"/>
                </a:solidFill>
                <a:latin typeface="宋体" charset="-122"/>
              </a:rPr>
              <a:t>问：含 </a:t>
            </a:r>
            <a:r>
              <a:rPr lang="en-US" altLang="zh-CN" sz="2800" i="1" dirty="0">
                <a:solidFill>
                  <a:srgbClr val="FF0000"/>
                </a:solidFill>
                <a:latin typeface="宋体" charset="-122"/>
              </a:rPr>
              <a:t>n</a:t>
            </a:r>
            <a:r>
              <a:rPr lang="en-US" altLang="zh-CN" sz="2800" dirty="0">
                <a:solidFill>
                  <a:srgbClr val="FF0000"/>
                </a:solidFill>
                <a:latin typeface="宋体" charset="-122"/>
              </a:rPr>
              <a:t> </a:t>
            </a:r>
            <a:r>
              <a:rPr lang="zh-CN" altLang="en-US" sz="2800" dirty="0">
                <a:solidFill>
                  <a:srgbClr val="FF0000"/>
                </a:solidFill>
                <a:latin typeface="宋体" charset="-122"/>
              </a:rPr>
              <a:t>个关键字</a:t>
            </a:r>
            <a:r>
              <a:rPr lang="zh-CN" altLang="en-US" sz="2800" dirty="0">
                <a:solidFill>
                  <a:srgbClr val="A50021"/>
                </a:solidFill>
                <a:latin typeface="宋体" charset="-122"/>
              </a:rPr>
              <a:t>的二叉平衡树</a:t>
            </a:r>
            <a:r>
              <a:rPr lang="zh-CN" altLang="en-US" sz="2800" dirty="0">
                <a:solidFill>
                  <a:srgbClr val="FF0000"/>
                </a:solidFill>
                <a:latin typeface="宋体" charset="-122"/>
              </a:rPr>
              <a:t>可能达到的最大深度</a:t>
            </a:r>
            <a:r>
              <a:rPr lang="zh-CN" altLang="en-US" sz="2800" dirty="0">
                <a:solidFill>
                  <a:srgbClr val="A50021"/>
                </a:solidFill>
                <a:latin typeface="宋体" charset="-122"/>
              </a:rPr>
              <a:t>是多少？</a:t>
            </a:r>
          </a:p>
        </p:txBody>
      </p:sp>
    </p:spTree>
    <p:extLst>
      <p:ext uri="{BB962C8B-B14F-4D97-AF65-F5344CB8AC3E}">
        <p14:creationId xmlns:p14="http://schemas.microsoft.com/office/powerpoint/2010/main" val="69760048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1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4" grpId="0" autoUpdateAnimBg="0"/>
      <p:bldP spid="71715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395536" y="44450"/>
            <a:ext cx="77041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 dirty="0">
                <a:latin typeface="Times New Roman" pitchFamily="18" charset="0"/>
                <a:ea typeface="隶书" pitchFamily="49" charset="-122"/>
              </a:rPr>
              <a:t>平衡二叉树的查找性能分析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1081336" y="1576760"/>
            <a:ext cx="1196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 i="1">
                <a:solidFill>
                  <a:srgbClr val="A50021"/>
                </a:solidFill>
              </a:rPr>
              <a:t>n </a:t>
            </a:r>
            <a:r>
              <a:rPr lang="en-US" altLang="zh-CN" sz="2800">
                <a:solidFill>
                  <a:srgbClr val="A50021"/>
                </a:solidFill>
              </a:rPr>
              <a:t>= 0</a:t>
            </a:r>
            <a:endParaRPr lang="en-US" altLang="zh-CN" sz="2800" i="1"/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1081336" y="2611810"/>
            <a:ext cx="1196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A50021"/>
                </a:solidFill>
              </a:rPr>
              <a:t>空树</a:t>
            </a:r>
            <a:endParaRPr lang="zh-CN" altLang="en-US" sz="2800" i="1"/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395536" y="3532560"/>
            <a:ext cx="2590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chemeClr val="tx2"/>
                </a:solidFill>
                <a:latin typeface="宋体" charset="-122"/>
              </a:rPr>
              <a:t>最大深度为</a:t>
            </a:r>
            <a:r>
              <a:rPr lang="en-US" altLang="zh-CN" sz="2800">
                <a:solidFill>
                  <a:schemeClr val="tx2"/>
                </a:solidFill>
                <a:latin typeface="宋体" charset="-122"/>
              </a:rPr>
              <a:t>0</a:t>
            </a:r>
            <a:endParaRPr lang="en-US" altLang="zh-CN" sz="2800" i="1">
              <a:solidFill>
                <a:schemeClr val="tx2"/>
              </a:solidFill>
              <a:latin typeface="宋体" charset="-122"/>
            </a:endParaRPr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3649911" y="1576760"/>
            <a:ext cx="1196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 i="1">
                <a:solidFill>
                  <a:srgbClr val="A50021"/>
                </a:solidFill>
              </a:rPr>
              <a:t>n </a:t>
            </a:r>
            <a:r>
              <a:rPr lang="en-US" altLang="zh-CN" sz="2800">
                <a:solidFill>
                  <a:srgbClr val="A50021"/>
                </a:solidFill>
              </a:rPr>
              <a:t>= 1</a:t>
            </a:r>
            <a:endParaRPr lang="en-US" altLang="zh-CN" sz="2800" i="1"/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2789486" y="3557960"/>
            <a:ext cx="2743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chemeClr val="tx2"/>
                </a:solidFill>
                <a:latin typeface="宋体" charset="-122"/>
              </a:rPr>
              <a:t>最大深度为</a:t>
            </a:r>
            <a:r>
              <a:rPr lang="en-US" altLang="zh-CN" sz="2800">
                <a:solidFill>
                  <a:schemeClr val="tx2"/>
                </a:solidFill>
                <a:latin typeface="宋体" charset="-122"/>
              </a:rPr>
              <a:t>1</a:t>
            </a:r>
            <a:endParaRPr lang="en-US" altLang="zh-CN" sz="2800" i="1">
              <a:solidFill>
                <a:schemeClr val="tx2"/>
              </a:solidFill>
              <a:latin typeface="宋体" charset="-122"/>
            </a:endParaRPr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6774111" y="1576760"/>
            <a:ext cx="1196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 i="1">
                <a:solidFill>
                  <a:srgbClr val="A50021"/>
                </a:solidFill>
              </a:rPr>
              <a:t>n </a:t>
            </a:r>
            <a:r>
              <a:rPr lang="en-US" altLang="zh-CN" sz="2800">
                <a:solidFill>
                  <a:srgbClr val="A50021"/>
                </a:solidFill>
              </a:rPr>
              <a:t>= 2</a:t>
            </a:r>
            <a:endParaRPr lang="en-US" altLang="zh-CN" sz="2800" i="1"/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5883524" y="3557960"/>
            <a:ext cx="2720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chemeClr val="tx2"/>
                </a:solidFill>
                <a:latin typeface="宋体" charset="-122"/>
              </a:rPr>
              <a:t>最大深度为</a:t>
            </a:r>
            <a:r>
              <a:rPr lang="en-US" altLang="zh-CN" sz="2800">
                <a:solidFill>
                  <a:schemeClr val="tx2"/>
                </a:solidFill>
                <a:latin typeface="宋体" charset="-122"/>
              </a:rPr>
              <a:t>2</a:t>
            </a:r>
            <a:endParaRPr lang="en-US" altLang="zh-CN" sz="2800" i="1">
              <a:solidFill>
                <a:schemeClr val="tx2"/>
              </a:solidFill>
              <a:latin typeface="宋体" charset="-122"/>
            </a:endParaRPr>
          </a:p>
        </p:txBody>
      </p:sp>
      <p:grpSp>
        <p:nvGrpSpPr>
          <p:cNvPr id="72716" name="Group 12"/>
          <p:cNvGrpSpPr>
            <a:grpSpLocks/>
          </p:cNvGrpSpPr>
          <p:nvPr/>
        </p:nvGrpSpPr>
        <p:grpSpPr bwMode="auto">
          <a:xfrm>
            <a:off x="3322886" y="2186360"/>
            <a:ext cx="762000" cy="990600"/>
            <a:chOff x="2352" y="816"/>
            <a:chExt cx="480" cy="624"/>
          </a:xfrm>
        </p:grpSpPr>
        <p:sp>
          <p:nvSpPr>
            <p:cNvPr id="72717" name="Oval 13"/>
            <p:cNvSpPr>
              <a:spLocks noChangeArrowheads="1"/>
            </p:cNvSpPr>
            <p:nvPr/>
          </p:nvSpPr>
          <p:spPr bwMode="auto">
            <a:xfrm>
              <a:off x="2592" y="1200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18" name="Freeform 14"/>
            <p:cNvSpPr>
              <a:spLocks/>
            </p:cNvSpPr>
            <p:nvPr/>
          </p:nvSpPr>
          <p:spPr bwMode="auto">
            <a:xfrm>
              <a:off x="2352" y="816"/>
              <a:ext cx="336" cy="384"/>
            </a:xfrm>
            <a:custGeom>
              <a:avLst/>
              <a:gdLst>
                <a:gd name="T0" fmla="*/ 0 w 288"/>
                <a:gd name="T1" fmla="*/ 0 h 336"/>
                <a:gd name="T2" fmla="*/ 192 w 288"/>
                <a:gd name="T3" fmla="*/ 96 h 336"/>
                <a:gd name="T4" fmla="*/ 96 w 288"/>
                <a:gd name="T5" fmla="*/ 96 h 336"/>
                <a:gd name="T6" fmla="*/ 288 w 288"/>
                <a:gd name="T7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336">
                  <a:moveTo>
                    <a:pt x="0" y="0"/>
                  </a:moveTo>
                  <a:cubicBezTo>
                    <a:pt x="88" y="40"/>
                    <a:pt x="176" y="80"/>
                    <a:pt x="192" y="96"/>
                  </a:cubicBezTo>
                  <a:cubicBezTo>
                    <a:pt x="208" y="112"/>
                    <a:pt x="80" y="56"/>
                    <a:pt x="96" y="96"/>
                  </a:cubicBezTo>
                  <a:cubicBezTo>
                    <a:pt x="112" y="136"/>
                    <a:pt x="200" y="236"/>
                    <a:pt x="288" y="336"/>
                  </a:cubicBezTo>
                </a:path>
              </a:pathLst>
            </a:custGeom>
            <a:noFill/>
            <a:ln w="31750">
              <a:solidFill>
                <a:srgbClr val="00808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72719" name="Group 15"/>
          <p:cNvGrpSpPr>
            <a:grpSpLocks/>
          </p:cNvGrpSpPr>
          <p:nvPr/>
        </p:nvGrpSpPr>
        <p:grpSpPr bwMode="auto">
          <a:xfrm>
            <a:off x="6142286" y="1805360"/>
            <a:ext cx="1447800" cy="1600200"/>
            <a:chOff x="4128" y="576"/>
            <a:chExt cx="912" cy="1008"/>
          </a:xfrm>
        </p:grpSpPr>
        <p:sp>
          <p:nvSpPr>
            <p:cNvPr id="72720" name="Oval 16"/>
            <p:cNvSpPr>
              <a:spLocks noChangeArrowheads="1"/>
            </p:cNvSpPr>
            <p:nvPr/>
          </p:nvSpPr>
          <p:spPr bwMode="auto">
            <a:xfrm>
              <a:off x="4368" y="960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21" name="Freeform 17"/>
            <p:cNvSpPr>
              <a:spLocks/>
            </p:cNvSpPr>
            <p:nvPr/>
          </p:nvSpPr>
          <p:spPr bwMode="auto">
            <a:xfrm>
              <a:off x="4128" y="576"/>
              <a:ext cx="336" cy="384"/>
            </a:xfrm>
            <a:custGeom>
              <a:avLst/>
              <a:gdLst>
                <a:gd name="T0" fmla="*/ 0 w 288"/>
                <a:gd name="T1" fmla="*/ 0 h 336"/>
                <a:gd name="T2" fmla="*/ 192 w 288"/>
                <a:gd name="T3" fmla="*/ 96 h 336"/>
                <a:gd name="T4" fmla="*/ 96 w 288"/>
                <a:gd name="T5" fmla="*/ 96 h 336"/>
                <a:gd name="T6" fmla="*/ 288 w 288"/>
                <a:gd name="T7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336">
                  <a:moveTo>
                    <a:pt x="0" y="0"/>
                  </a:moveTo>
                  <a:cubicBezTo>
                    <a:pt x="88" y="40"/>
                    <a:pt x="176" y="80"/>
                    <a:pt x="192" y="96"/>
                  </a:cubicBezTo>
                  <a:cubicBezTo>
                    <a:pt x="208" y="112"/>
                    <a:pt x="80" y="56"/>
                    <a:pt x="96" y="96"/>
                  </a:cubicBezTo>
                  <a:cubicBezTo>
                    <a:pt x="112" y="136"/>
                    <a:pt x="200" y="236"/>
                    <a:pt x="288" y="336"/>
                  </a:cubicBezTo>
                </a:path>
              </a:pathLst>
            </a:custGeom>
            <a:noFill/>
            <a:ln w="31750">
              <a:solidFill>
                <a:srgbClr val="00808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22" name="Oval 18"/>
            <p:cNvSpPr>
              <a:spLocks noChangeArrowheads="1"/>
            </p:cNvSpPr>
            <p:nvPr/>
          </p:nvSpPr>
          <p:spPr bwMode="auto">
            <a:xfrm>
              <a:off x="4800" y="1344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23" name="Line 19"/>
            <p:cNvSpPr>
              <a:spLocks noChangeShapeType="1"/>
            </p:cNvSpPr>
            <p:nvPr/>
          </p:nvSpPr>
          <p:spPr bwMode="auto">
            <a:xfrm>
              <a:off x="4608" y="1152"/>
              <a:ext cx="240" cy="240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0083885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2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2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9" grpId="0" autoUpdateAnimBg="0"/>
      <p:bldP spid="72710" grpId="0" autoUpdateAnimBg="0"/>
      <p:bldP spid="72711" grpId="0" autoUpdateAnimBg="0"/>
      <p:bldP spid="72712" grpId="0" autoUpdateAnimBg="0"/>
      <p:bldP spid="72713" grpId="0" autoUpdateAnimBg="0"/>
      <p:bldP spid="72714" grpId="0" autoUpdateAnimBg="0"/>
      <p:bldP spid="72715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395536" y="44450"/>
            <a:ext cx="77041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 dirty="0">
                <a:latin typeface="Times New Roman" pitchFamily="18" charset="0"/>
                <a:ea typeface="隶书" pitchFamily="49" charset="-122"/>
              </a:rPr>
              <a:t>平衡二叉树的查找性能分析</a:t>
            </a:r>
          </a:p>
        </p:txBody>
      </p:sp>
      <p:sp>
        <p:nvSpPr>
          <p:cNvPr id="73746" name="Text Box 18"/>
          <p:cNvSpPr txBox="1">
            <a:spLocks noChangeArrowheads="1"/>
          </p:cNvSpPr>
          <p:nvPr/>
        </p:nvSpPr>
        <p:spPr bwMode="auto">
          <a:xfrm>
            <a:off x="793750" y="1766615"/>
            <a:ext cx="1196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 i="1">
                <a:solidFill>
                  <a:schemeClr val="tx2"/>
                </a:solidFill>
                <a:latin typeface="宋体" charset="-122"/>
              </a:rPr>
              <a:t>n </a:t>
            </a:r>
            <a:r>
              <a:rPr lang="en-US" altLang="zh-CN" sz="2800">
                <a:solidFill>
                  <a:schemeClr val="tx2"/>
                </a:solidFill>
                <a:latin typeface="宋体" charset="-122"/>
              </a:rPr>
              <a:t>=4</a:t>
            </a:r>
            <a:endParaRPr lang="en-US" altLang="zh-CN" sz="2800" i="1">
              <a:solidFill>
                <a:schemeClr val="tx2"/>
              </a:solidFill>
              <a:latin typeface="宋体" charset="-122"/>
            </a:endParaRPr>
          </a:p>
        </p:txBody>
      </p:sp>
      <p:sp>
        <p:nvSpPr>
          <p:cNvPr id="73747" name="Text Box 19"/>
          <p:cNvSpPr txBox="1">
            <a:spLocks noChangeArrowheads="1"/>
          </p:cNvSpPr>
          <p:nvPr/>
        </p:nvSpPr>
        <p:spPr bwMode="auto">
          <a:xfrm>
            <a:off x="1098550" y="3930377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chemeClr val="tx2"/>
                </a:solidFill>
                <a:latin typeface="宋体" charset="-122"/>
              </a:rPr>
              <a:t>最大深度为</a:t>
            </a:r>
            <a:r>
              <a:rPr lang="en-US" altLang="zh-CN" sz="2800">
                <a:solidFill>
                  <a:schemeClr val="tx2"/>
                </a:solidFill>
                <a:latin typeface="宋体" charset="-122"/>
              </a:rPr>
              <a:t>3</a:t>
            </a:r>
            <a:endParaRPr lang="en-US" altLang="zh-CN" sz="2800" i="1">
              <a:solidFill>
                <a:schemeClr val="tx2"/>
              </a:solidFill>
              <a:latin typeface="宋体" charset="-122"/>
            </a:endParaRPr>
          </a:p>
        </p:txBody>
      </p:sp>
      <p:grpSp>
        <p:nvGrpSpPr>
          <p:cNvPr id="73748" name="Group 20"/>
          <p:cNvGrpSpPr>
            <a:grpSpLocks/>
          </p:cNvGrpSpPr>
          <p:nvPr/>
        </p:nvGrpSpPr>
        <p:grpSpPr bwMode="auto">
          <a:xfrm>
            <a:off x="1860550" y="1461815"/>
            <a:ext cx="1752600" cy="2209800"/>
            <a:chOff x="864" y="2208"/>
            <a:chExt cx="1104" cy="1392"/>
          </a:xfrm>
        </p:grpSpPr>
        <p:sp>
          <p:nvSpPr>
            <p:cNvPr id="73749" name="Oval 21"/>
            <p:cNvSpPr>
              <a:spLocks noChangeArrowheads="1"/>
            </p:cNvSpPr>
            <p:nvPr/>
          </p:nvSpPr>
          <p:spPr bwMode="auto">
            <a:xfrm>
              <a:off x="1296" y="2592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50" name="Freeform 22"/>
            <p:cNvSpPr>
              <a:spLocks/>
            </p:cNvSpPr>
            <p:nvPr/>
          </p:nvSpPr>
          <p:spPr bwMode="auto">
            <a:xfrm>
              <a:off x="1056" y="2208"/>
              <a:ext cx="336" cy="384"/>
            </a:xfrm>
            <a:custGeom>
              <a:avLst/>
              <a:gdLst>
                <a:gd name="T0" fmla="*/ 0 w 288"/>
                <a:gd name="T1" fmla="*/ 0 h 336"/>
                <a:gd name="T2" fmla="*/ 192 w 288"/>
                <a:gd name="T3" fmla="*/ 96 h 336"/>
                <a:gd name="T4" fmla="*/ 96 w 288"/>
                <a:gd name="T5" fmla="*/ 96 h 336"/>
                <a:gd name="T6" fmla="*/ 288 w 288"/>
                <a:gd name="T7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336">
                  <a:moveTo>
                    <a:pt x="0" y="0"/>
                  </a:moveTo>
                  <a:cubicBezTo>
                    <a:pt x="88" y="40"/>
                    <a:pt x="176" y="80"/>
                    <a:pt x="192" y="96"/>
                  </a:cubicBezTo>
                  <a:cubicBezTo>
                    <a:pt x="208" y="112"/>
                    <a:pt x="80" y="56"/>
                    <a:pt x="96" y="96"/>
                  </a:cubicBezTo>
                  <a:cubicBezTo>
                    <a:pt x="112" y="136"/>
                    <a:pt x="200" y="236"/>
                    <a:pt x="288" y="336"/>
                  </a:cubicBezTo>
                </a:path>
              </a:pathLst>
            </a:custGeom>
            <a:noFill/>
            <a:ln w="31750">
              <a:solidFill>
                <a:srgbClr val="00808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51" name="Oval 23"/>
            <p:cNvSpPr>
              <a:spLocks noChangeArrowheads="1"/>
            </p:cNvSpPr>
            <p:nvPr/>
          </p:nvSpPr>
          <p:spPr bwMode="auto">
            <a:xfrm>
              <a:off x="1728" y="2976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52" name="Line 24"/>
            <p:cNvSpPr>
              <a:spLocks noChangeShapeType="1"/>
            </p:cNvSpPr>
            <p:nvPr/>
          </p:nvSpPr>
          <p:spPr bwMode="auto">
            <a:xfrm>
              <a:off x="1536" y="2784"/>
              <a:ext cx="240" cy="240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53" name="Oval 25"/>
            <p:cNvSpPr>
              <a:spLocks noChangeArrowheads="1"/>
            </p:cNvSpPr>
            <p:nvPr/>
          </p:nvSpPr>
          <p:spPr bwMode="auto">
            <a:xfrm>
              <a:off x="864" y="2976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54" name="Oval 26"/>
            <p:cNvSpPr>
              <a:spLocks noChangeArrowheads="1"/>
            </p:cNvSpPr>
            <p:nvPr/>
          </p:nvSpPr>
          <p:spPr bwMode="auto">
            <a:xfrm>
              <a:off x="1296" y="3360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55" name="Line 27"/>
            <p:cNvSpPr>
              <a:spLocks noChangeShapeType="1"/>
            </p:cNvSpPr>
            <p:nvPr/>
          </p:nvSpPr>
          <p:spPr bwMode="auto">
            <a:xfrm>
              <a:off x="1104" y="3168"/>
              <a:ext cx="240" cy="240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56" name="Line 28"/>
            <p:cNvSpPr>
              <a:spLocks noChangeShapeType="1"/>
            </p:cNvSpPr>
            <p:nvPr/>
          </p:nvSpPr>
          <p:spPr bwMode="auto">
            <a:xfrm flipH="1">
              <a:off x="1056" y="2784"/>
              <a:ext cx="240" cy="240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73757" name="Group 29"/>
          <p:cNvGrpSpPr>
            <a:grpSpLocks/>
          </p:cNvGrpSpPr>
          <p:nvPr/>
        </p:nvGrpSpPr>
        <p:grpSpPr bwMode="auto">
          <a:xfrm>
            <a:off x="4810125" y="1461815"/>
            <a:ext cx="3124200" cy="2819400"/>
            <a:chOff x="2722" y="2208"/>
            <a:chExt cx="1968" cy="1776"/>
          </a:xfrm>
        </p:grpSpPr>
        <p:sp>
          <p:nvSpPr>
            <p:cNvPr id="73758" name="Oval 30"/>
            <p:cNvSpPr>
              <a:spLocks noChangeArrowheads="1"/>
            </p:cNvSpPr>
            <p:nvPr/>
          </p:nvSpPr>
          <p:spPr bwMode="auto">
            <a:xfrm>
              <a:off x="3586" y="2592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59" name="Freeform 31"/>
            <p:cNvSpPr>
              <a:spLocks/>
            </p:cNvSpPr>
            <p:nvPr/>
          </p:nvSpPr>
          <p:spPr bwMode="auto">
            <a:xfrm>
              <a:off x="3346" y="2208"/>
              <a:ext cx="336" cy="384"/>
            </a:xfrm>
            <a:custGeom>
              <a:avLst/>
              <a:gdLst>
                <a:gd name="T0" fmla="*/ 0 w 288"/>
                <a:gd name="T1" fmla="*/ 0 h 336"/>
                <a:gd name="T2" fmla="*/ 192 w 288"/>
                <a:gd name="T3" fmla="*/ 96 h 336"/>
                <a:gd name="T4" fmla="*/ 96 w 288"/>
                <a:gd name="T5" fmla="*/ 96 h 336"/>
                <a:gd name="T6" fmla="*/ 288 w 288"/>
                <a:gd name="T7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336">
                  <a:moveTo>
                    <a:pt x="0" y="0"/>
                  </a:moveTo>
                  <a:cubicBezTo>
                    <a:pt x="88" y="40"/>
                    <a:pt x="176" y="80"/>
                    <a:pt x="192" y="96"/>
                  </a:cubicBezTo>
                  <a:cubicBezTo>
                    <a:pt x="208" y="112"/>
                    <a:pt x="80" y="56"/>
                    <a:pt x="96" y="96"/>
                  </a:cubicBezTo>
                  <a:cubicBezTo>
                    <a:pt x="112" y="136"/>
                    <a:pt x="200" y="236"/>
                    <a:pt x="288" y="336"/>
                  </a:cubicBezTo>
                </a:path>
              </a:pathLst>
            </a:custGeom>
            <a:noFill/>
            <a:ln w="31750">
              <a:solidFill>
                <a:srgbClr val="00808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0" name="Oval 32"/>
            <p:cNvSpPr>
              <a:spLocks noChangeArrowheads="1"/>
            </p:cNvSpPr>
            <p:nvPr/>
          </p:nvSpPr>
          <p:spPr bwMode="auto">
            <a:xfrm>
              <a:off x="4018" y="2976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1" name="Line 33"/>
            <p:cNvSpPr>
              <a:spLocks noChangeShapeType="1"/>
            </p:cNvSpPr>
            <p:nvPr/>
          </p:nvSpPr>
          <p:spPr bwMode="auto">
            <a:xfrm>
              <a:off x="3826" y="2784"/>
              <a:ext cx="240" cy="240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2" name="Oval 34"/>
            <p:cNvSpPr>
              <a:spLocks noChangeArrowheads="1"/>
            </p:cNvSpPr>
            <p:nvPr/>
          </p:nvSpPr>
          <p:spPr bwMode="auto">
            <a:xfrm>
              <a:off x="3154" y="2976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3" name="Oval 35"/>
            <p:cNvSpPr>
              <a:spLocks noChangeArrowheads="1"/>
            </p:cNvSpPr>
            <p:nvPr/>
          </p:nvSpPr>
          <p:spPr bwMode="auto">
            <a:xfrm>
              <a:off x="3586" y="3360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4" name="Line 36"/>
            <p:cNvSpPr>
              <a:spLocks noChangeShapeType="1"/>
            </p:cNvSpPr>
            <p:nvPr/>
          </p:nvSpPr>
          <p:spPr bwMode="auto">
            <a:xfrm>
              <a:off x="3394" y="3168"/>
              <a:ext cx="240" cy="240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5" name="Line 37"/>
            <p:cNvSpPr>
              <a:spLocks noChangeShapeType="1"/>
            </p:cNvSpPr>
            <p:nvPr/>
          </p:nvSpPr>
          <p:spPr bwMode="auto">
            <a:xfrm flipH="1">
              <a:off x="3346" y="2784"/>
              <a:ext cx="240" cy="240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6" name="Oval 38"/>
            <p:cNvSpPr>
              <a:spLocks noChangeArrowheads="1"/>
            </p:cNvSpPr>
            <p:nvPr/>
          </p:nvSpPr>
          <p:spPr bwMode="auto">
            <a:xfrm>
              <a:off x="4450" y="3360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7" name="Line 39"/>
            <p:cNvSpPr>
              <a:spLocks noChangeShapeType="1"/>
            </p:cNvSpPr>
            <p:nvPr/>
          </p:nvSpPr>
          <p:spPr bwMode="auto">
            <a:xfrm>
              <a:off x="4258" y="3168"/>
              <a:ext cx="240" cy="240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8" name="Oval 40"/>
            <p:cNvSpPr>
              <a:spLocks noChangeArrowheads="1"/>
            </p:cNvSpPr>
            <p:nvPr/>
          </p:nvSpPr>
          <p:spPr bwMode="auto">
            <a:xfrm>
              <a:off x="2722" y="3360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69" name="Oval 41"/>
            <p:cNvSpPr>
              <a:spLocks noChangeArrowheads="1"/>
            </p:cNvSpPr>
            <p:nvPr/>
          </p:nvSpPr>
          <p:spPr bwMode="auto">
            <a:xfrm>
              <a:off x="3154" y="3744"/>
              <a:ext cx="240" cy="24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70" name="Line 42"/>
            <p:cNvSpPr>
              <a:spLocks noChangeShapeType="1"/>
            </p:cNvSpPr>
            <p:nvPr/>
          </p:nvSpPr>
          <p:spPr bwMode="auto">
            <a:xfrm>
              <a:off x="2962" y="3552"/>
              <a:ext cx="240" cy="240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71" name="Line 43"/>
            <p:cNvSpPr>
              <a:spLocks noChangeShapeType="1"/>
            </p:cNvSpPr>
            <p:nvPr/>
          </p:nvSpPr>
          <p:spPr bwMode="auto">
            <a:xfrm flipH="1">
              <a:off x="2914" y="3168"/>
              <a:ext cx="240" cy="240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73772" name="Text Box 44"/>
          <p:cNvSpPr txBox="1">
            <a:spLocks noChangeArrowheads="1"/>
          </p:cNvSpPr>
          <p:nvPr/>
        </p:nvSpPr>
        <p:spPr bwMode="auto">
          <a:xfrm>
            <a:off x="4527550" y="1766615"/>
            <a:ext cx="1196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 i="1">
                <a:solidFill>
                  <a:schemeClr val="tx2"/>
                </a:solidFill>
                <a:latin typeface="宋体" charset="-122"/>
              </a:rPr>
              <a:t>n </a:t>
            </a:r>
            <a:r>
              <a:rPr lang="en-US" altLang="zh-CN" sz="2800">
                <a:solidFill>
                  <a:schemeClr val="tx2"/>
                </a:solidFill>
                <a:latin typeface="宋体" charset="-122"/>
              </a:rPr>
              <a:t>=7</a:t>
            </a:r>
            <a:endParaRPr lang="en-US" altLang="zh-CN" sz="2800" i="1">
              <a:solidFill>
                <a:schemeClr val="tx2"/>
              </a:solidFill>
              <a:latin typeface="宋体" charset="-122"/>
            </a:endParaRPr>
          </a:p>
        </p:txBody>
      </p:sp>
      <p:sp>
        <p:nvSpPr>
          <p:cNvPr id="73773" name="Text Box 45"/>
          <p:cNvSpPr txBox="1">
            <a:spLocks noChangeArrowheads="1"/>
          </p:cNvSpPr>
          <p:nvPr/>
        </p:nvSpPr>
        <p:spPr bwMode="auto">
          <a:xfrm>
            <a:off x="5219700" y="4278040"/>
            <a:ext cx="2590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chemeClr val="tx2"/>
                </a:solidFill>
                <a:latin typeface="宋体" charset="-122"/>
              </a:rPr>
              <a:t>最大深度为 </a:t>
            </a:r>
            <a:r>
              <a:rPr lang="en-US" altLang="zh-CN" sz="2800">
                <a:solidFill>
                  <a:schemeClr val="tx2"/>
                </a:solidFill>
                <a:latin typeface="宋体" charset="-122"/>
              </a:rPr>
              <a:t>4</a:t>
            </a:r>
            <a:endParaRPr lang="en-US" altLang="zh-CN" sz="2800" i="1">
              <a:solidFill>
                <a:schemeClr val="tx2"/>
              </a:solidFill>
              <a:latin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2904443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3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3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3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3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46" grpId="0" autoUpdateAnimBg="0"/>
      <p:bldP spid="73747" grpId="0" autoUpdateAnimBg="0"/>
      <p:bldP spid="73772" grpId="0" autoUpdateAnimBg="0"/>
      <p:bldP spid="73773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395536" y="115888"/>
            <a:ext cx="7704137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 dirty="0">
                <a:latin typeface="Times New Roman" pitchFamily="18" charset="0"/>
                <a:ea typeface="隶书" pitchFamily="49" charset="-122"/>
              </a:rPr>
              <a:t>平衡二叉树的查找性能分析</a:t>
            </a:r>
          </a:p>
        </p:txBody>
      </p:sp>
      <p:sp>
        <p:nvSpPr>
          <p:cNvPr id="74783" name="Text Box 31"/>
          <p:cNvSpPr txBox="1">
            <a:spLocks noChangeArrowheads="1"/>
          </p:cNvSpPr>
          <p:nvPr/>
        </p:nvSpPr>
        <p:spPr bwMode="auto">
          <a:xfrm>
            <a:off x="669926" y="952500"/>
            <a:ext cx="729615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2800" b="0" dirty="0">
                <a:latin typeface="宋体" charset="-122"/>
              </a:rPr>
              <a:t>反过来问，</a:t>
            </a:r>
            <a:r>
              <a:rPr lang="zh-CN" altLang="en-US" sz="2800" dirty="0">
                <a:solidFill>
                  <a:srgbClr val="993300"/>
                </a:solidFill>
                <a:latin typeface="宋体" charset="-122"/>
              </a:rPr>
              <a:t>深度为</a:t>
            </a:r>
            <a:r>
              <a:rPr lang="en-US" altLang="zh-CN" sz="2800" i="1" dirty="0">
                <a:solidFill>
                  <a:srgbClr val="993300"/>
                </a:solidFill>
                <a:latin typeface="宋体" charset="-122"/>
              </a:rPr>
              <a:t>h</a:t>
            </a:r>
            <a:r>
              <a:rPr lang="en-US" altLang="zh-CN" sz="2800" i="1" dirty="0">
                <a:latin typeface="宋体" charset="-122"/>
              </a:rPr>
              <a:t> </a:t>
            </a:r>
            <a:r>
              <a:rPr lang="zh-CN" altLang="en-US" sz="2800" b="0" dirty="0">
                <a:latin typeface="宋体" charset="-122"/>
              </a:rPr>
              <a:t>的</a:t>
            </a:r>
            <a:r>
              <a:rPr lang="zh-CN" altLang="en-US" sz="2800" b="0" dirty="0">
                <a:solidFill>
                  <a:srgbClr val="993300"/>
                </a:solidFill>
                <a:latin typeface="宋体" charset="-122"/>
              </a:rPr>
              <a:t>二叉</a:t>
            </a:r>
            <a:r>
              <a:rPr lang="zh-CN" altLang="en-US" sz="2800" dirty="0">
                <a:solidFill>
                  <a:srgbClr val="993300"/>
                </a:solidFill>
                <a:latin typeface="宋体" charset="-122"/>
              </a:rPr>
              <a:t>平衡树</a:t>
            </a:r>
            <a:r>
              <a:rPr lang="zh-CN" altLang="en-US" sz="2800" b="0" dirty="0">
                <a:latin typeface="宋体" charset="-122"/>
              </a:rPr>
              <a:t>中</a:t>
            </a:r>
            <a:r>
              <a:rPr lang="zh-CN" altLang="en-US" sz="2800" b="0" dirty="0">
                <a:solidFill>
                  <a:srgbClr val="993300"/>
                </a:solidFill>
                <a:latin typeface="宋体" charset="-122"/>
              </a:rPr>
              <a:t>所</a:t>
            </a:r>
            <a:r>
              <a:rPr lang="zh-CN" altLang="en-US" sz="2800" dirty="0">
                <a:solidFill>
                  <a:srgbClr val="993300"/>
                </a:solidFill>
                <a:latin typeface="宋体" charset="-122"/>
              </a:rPr>
              <a:t>含结点的最小值</a:t>
            </a:r>
            <a:r>
              <a:rPr lang="en-US" altLang="zh-CN" sz="2800" i="1" dirty="0" err="1">
                <a:solidFill>
                  <a:srgbClr val="993300"/>
                </a:solidFill>
                <a:latin typeface="宋体" charset="-122"/>
              </a:rPr>
              <a:t>N</a:t>
            </a:r>
            <a:r>
              <a:rPr lang="en-US" altLang="zh-CN" sz="2800" i="1" baseline="-25000" dirty="0" err="1">
                <a:solidFill>
                  <a:srgbClr val="993300"/>
                </a:solidFill>
                <a:latin typeface="宋体" charset="-122"/>
              </a:rPr>
              <a:t>h</a:t>
            </a:r>
            <a:r>
              <a:rPr lang="zh-CN" altLang="en-US" sz="2800" b="0" dirty="0">
                <a:latin typeface="宋体" charset="-122"/>
              </a:rPr>
              <a:t>是多少？</a:t>
            </a:r>
          </a:p>
        </p:txBody>
      </p:sp>
      <p:sp>
        <p:nvSpPr>
          <p:cNvPr id="74784" name="Text Box 32"/>
          <p:cNvSpPr txBox="1">
            <a:spLocks noChangeArrowheads="1"/>
          </p:cNvSpPr>
          <p:nvPr/>
        </p:nvSpPr>
        <p:spPr bwMode="auto">
          <a:xfrm>
            <a:off x="965200" y="2346052"/>
            <a:ext cx="9413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i="1">
                <a:solidFill>
                  <a:srgbClr val="3333FF"/>
                </a:solidFill>
              </a:rPr>
              <a:t>h</a:t>
            </a:r>
            <a:r>
              <a:rPr lang="en-US" altLang="zh-CN" sz="2800">
                <a:solidFill>
                  <a:srgbClr val="3333FF"/>
                </a:solidFill>
              </a:rPr>
              <a:t> = 0</a:t>
            </a:r>
            <a:endParaRPr lang="en-US" altLang="zh-CN" sz="2800"/>
          </a:p>
        </p:txBody>
      </p:sp>
      <p:sp>
        <p:nvSpPr>
          <p:cNvPr id="74785" name="Text Box 33"/>
          <p:cNvSpPr txBox="1">
            <a:spLocks noChangeArrowheads="1"/>
          </p:cNvSpPr>
          <p:nvPr/>
        </p:nvSpPr>
        <p:spPr bwMode="auto">
          <a:xfrm>
            <a:off x="2654300" y="2346052"/>
            <a:ext cx="11207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i="1">
                <a:solidFill>
                  <a:srgbClr val="008080"/>
                </a:solidFill>
              </a:rPr>
              <a:t>N</a:t>
            </a:r>
            <a:r>
              <a:rPr lang="en-US" altLang="zh-CN" sz="2800" baseline="-25000">
                <a:solidFill>
                  <a:srgbClr val="008080"/>
                </a:solidFill>
              </a:rPr>
              <a:t>0</a:t>
            </a:r>
            <a:r>
              <a:rPr lang="en-US" altLang="zh-CN" sz="2800">
                <a:solidFill>
                  <a:srgbClr val="008080"/>
                </a:solidFill>
              </a:rPr>
              <a:t> = 0</a:t>
            </a:r>
            <a:endParaRPr lang="en-US" altLang="zh-CN" sz="2800"/>
          </a:p>
        </p:txBody>
      </p:sp>
      <p:sp>
        <p:nvSpPr>
          <p:cNvPr id="74786" name="Text Box 34"/>
          <p:cNvSpPr txBox="1">
            <a:spLocks noChangeArrowheads="1"/>
          </p:cNvSpPr>
          <p:nvPr/>
        </p:nvSpPr>
        <p:spPr bwMode="auto">
          <a:xfrm>
            <a:off x="5168900" y="2346052"/>
            <a:ext cx="9413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i="1">
                <a:solidFill>
                  <a:srgbClr val="3333FF"/>
                </a:solidFill>
              </a:rPr>
              <a:t>h</a:t>
            </a:r>
            <a:r>
              <a:rPr lang="en-US" altLang="zh-CN" sz="2800">
                <a:solidFill>
                  <a:srgbClr val="3333FF"/>
                </a:solidFill>
              </a:rPr>
              <a:t> = 1</a:t>
            </a:r>
            <a:endParaRPr lang="en-US" altLang="zh-CN" sz="2800"/>
          </a:p>
        </p:txBody>
      </p:sp>
      <p:sp>
        <p:nvSpPr>
          <p:cNvPr id="74787" name="Text Box 35"/>
          <p:cNvSpPr txBox="1">
            <a:spLocks noChangeArrowheads="1"/>
          </p:cNvSpPr>
          <p:nvPr/>
        </p:nvSpPr>
        <p:spPr bwMode="auto">
          <a:xfrm>
            <a:off x="965200" y="2950889"/>
            <a:ext cx="941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i="1">
                <a:solidFill>
                  <a:srgbClr val="3333FF"/>
                </a:solidFill>
              </a:rPr>
              <a:t>h</a:t>
            </a:r>
            <a:r>
              <a:rPr lang="en-US" altLang="zh-CN" sz="2800">
                <a:solidFill>
                  <a:srgbClr val="3333FF"/>
                </a:solidFill>
              </a:rPr>
              <a:t> = 2</a:t>
            </a:r>
            <a:endParaRPr lang="en-US" altLang="zh-CN" sz="2800"/>
          </a:p>
        </p:txBody>
      </p:sp>
      <p:sp>
        <p:nvSpPr>
          <p:cNvPr id="74788" name="Text Box 36"/>
          <p:cNvSpPr txBox="1">
            <a:spLocks noChangeArrowheads="1"/>
          </p:cNvSpPr>
          <p:nvPr/>
        </p:nvSpPr>
        <p:spPr bwMode="auto">
          <a:xfrm>
            <a:off x="5168900" y="2950889"/>
            <a:ext cx="941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i="1">
                <a:solidFill>
                  <a:srgbClr val="3333FF"/>
                </a:solidFill>
              </a:rPr>
              <a:t>h</a:t>
            </a:r>
            <a:r>
              <a:rPr lang="en-US" altLang="zh-CN" sz="2800">
                <a:solidFill>
                  <a:srgbClr val="3333FF"/>
                </a:solidFill>
              </a:rPr>
              <a:t> = 3</a:t>
            </a:r>
            <a:endParaRPr lang="en-US" altLang="zh-CN" sz="2800"/>
          </a:p>
        </p:txBody>
      </p:sp>
      <p:sp>
        <p:nvSpPr>
          <p:cNvPr id="74789" name="Text Box 37"/>
          <p:cNvSpPr txBox="1">
            <a:spLocks noChangeArrowheads="1"/>
          </p:cNvSpPr>
          <p:nvPr/>
        </p:nvSpPr>
        <p:spPr bwMode="auto">
          <a:xfrm>
            <a:off x="6845300" y="2301602"/>
            <a:ext cx="11207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i="1">
                <a:solidFill>
                  <a:srgbClr val="008080"/>
                </a:solidFill>
              </a:rPr>
              <a:t>N</a:t>
            </a:r>
            <a:r>
              <a:rPr lang="en-US" altLang="zh-CN" sz="2800" baseline="-25000">
                <a:solidFill>
                  <a:srgbClr val="008080"/>
                </a:solidFill>
              </a:rPr>
              <a:t>1</a:t>
            </a:r>
            <a:r>
              <a:rPr lang="en-US" altLang="zh-CN" sz="2800">
                <a:solidFill>
                  <a:srgbClr val="008080"/>
                </a:solidFill>
              </a:rPr>
              <a:t> = 1</a:t>
            </a:r>
            <a:endParaRPr lang="en-US" altLang="zh-CN" sz="2800"/>
          </a:p>
        </p:txBody>
      </p:sp>
      <p:sp>
        <p:nvSpPr>
          <p:cNvPr id="74790" name="Text Box 38"/>
          <p:cNvSpPr txBox="1">
            <a:spLocks noChangeArrowheads="1"/>
          </p:cNvSpPr>
          <p:nvPr/>
        </p:nvSpPr>
        <p:spPr bwMode="auto">
          <a:xfrm>
            <a:off x="2654300" y="2950889"/>
            <a:ext cx="1120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i="1">
                <a:solidFill>
                  <a:srgbClr val="008080"/>
                </a:solidFill>
              </a:rPr>
              <a:t>N</a:t>
            </a:r>
            <a:r>
              <a:rPr lang="en-US" altLang="zh-CN" sz="2800" baseline="-25000">
                <a:solidFill>
                  <a:srgbClr val="008080"/>
                </a:solidFill>
              </a:rPr>
              <a:t>2</a:t>
            </a:r>
            <a:r>
              <a:rPr lang="en-US" altLang="zh-CN" sz="2800">
                <a:solidFill>
                  <a:srgbClr val="008080"/>
                </a:solidFill>
              </a:rPr>
              <a:t> = 2</a:t>
            </a:r>
            <a:endParaRPr lang="en-US" altLang="zh-CN" sz="2800"/>
          </a:p>
        </p:txBody>
      </p:sp>
      <p:sp>
        <p:nvSpPr>
          <p:cNvPr id="74791" name="Text Box 39"/>
          <p:cNvSpPr txBox="1">
            <a:spLocks noChangeArrowheads="1"/>
          </p:cNvSpPr>
          <p:nvPr/>
        </p:nvSpPr>
        <p:spPr bwMode="auto">
          <a:xfrm>
            <a:off x="6845300" y="2950889"/>
            <a:ext cx="1120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i="1">
                <a:solidFill>
                  <a:srgbClr val="008080"/>
                </a:solidFill>
              </a:rPr>
              <a:t>N</a:t>
            </a:r>
            <a:r>
              <a:rPr lang="en-US" altLang="zh-CN" sz="2800" baseline="-25000">
                <a:solidFill>
                  <a:srgbClr val="008080"/>
                </a:solidFill>
              </a:rPr>
              <a:t>3</a:t>
            </a:r>
            <a:r>
              <a:rPr lang="en-US" altLang="zh-CN" sz="2800">
                <a:solidFill>
                  <a:srgbClr val="008080"/>
                </a:solidFill>
              </a:rPr>
              <a:t> = 4</a:t>
            </a:r>
            <a:endParaRPr lang="en-US" altLang="zh-CN" sz="2800"/>
          </a:p>
        </p:txBody>
      </p:sp>
      <p:sp>
        <p:nvSpPr>
          <p:cNvPr id="74792" name="Text Box 40"/>
          <p:cNvSpPr txBox="1">
            <a:spLocks noChangeArrowheads="1"/>
          </p:cNvSpPr>
          <p:nvPr/>
        </p:nvSpPr>
        <p:spPr bwMode="auto">
          <a:xfrm>
            <a:off x="749300" y="3557314"/>
            <a:ext cx="2327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zh-CN" sz="2800">
                <a:solidFill>
                  <a:srgbClr val="993300"/>
                </a:solidFill>
              </a:rPr>
              <a:t>一般情况下，</a:t>
            </a:r>
            <a:endParaRPr lang="zh-CN" altLang="en-US" sz="2800" b="0">
              <a:solidFill>
                <a:srgbClr val="993300"/>
              </a:solidFill>
            </a:endParaRPr>
          </a:p>
        </p:txBody>
      </p:sp>
      <p:sp>
        <p:nvSpPr>
          <p:cNvPr id="74793" name="Text Box 41"/>
          <p:cNvSpPr txBox="1">
            <a:spLocks noChangeArrowheads="1"/>
          </p:cNvSpPr>
          <p:nvPr/>
        </p:nvSpPr>
        <p:spPr bwMode="auto">
          <a:xfrm>
            <a:off x="4213225" y="3481114"/>
            <a:ext cx="38877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i="1" dirty="0">
                <a:solidFill>
                  <a:srgbClr val="008080"/>
                </a:solidFill>
              </a:rPr>
              <a:t>N</a:t>
            </a:r>
            <a:r>
              <a:rPr lang="en-US" altLang="zh-CN" sz="2800" baseline="-25000" dirty="0">
                <a:solidFill>
                  <a:srgbClr val="008080"/>
                </a:solidFill>
              </a:rPr>
              <a:t>h</a:t>
            </a:r>
            <a:r>
              <a:rPr lang="en-US" altLang="zh-CN" sz="2800" dirty="0">
                <a:solidFill>
                  <a:srgbClr val="008080"/>
                </a:solidFill>
              </a:rPr>
              <a:t> = </a:t>
            </a:r>
            <a:r>
              <a:rPr lang="en-US" altLang="zh-CN" sz="2800" i="1" dirty="0">
                <a:solidFill>
                  <a:srgbClr val="008080"/>
                </a:solidFill>
              </a:rPr>
              <a:t>N</a:t>
            </a:r>
            <a:r>
              <a:rPr lang="en-US" altLang="zh-CN" sz="2800" baseline="-25000" dirty="0">
                <a:solidFill>
                  <a:srgbClr val="008080"/>
                </a:solidFill>
              </a:rPr>
              <a:t>h-1</a:t>
            </a:r>
            <a:r>
              <a:rPr lang="en-US" altLang="zh-CN" sz="2800" dirty="0">
                <a:solidFill>
                  <a:srgbClr val="008080"/>
                </a:solidFill>
              </a:rPr>
              <a:t> + </a:t>
            </a:r>
            <a:r>
              <a:rPr lang="en-US" altLang="zh-CN" sz="2800" i="1" dirty="0">
                <a:solidFill>
                  <a:srgbClr val="008080"/>
                </a:solidFill>
              </a:rPr>
              <a:t>N</a:t>
            </a:r>
            <a:r>
              <a:rPr lang="en-US" altLang="zh-CN" sz="2800" baseline="-25000" dirty="0">
                <a:solidFill>
                  <a:srgbClr val="008080"/>
                </a:solidFill>
              </a:rPr>
              <a:t>h-2</a:t>
            </a:r>
            <a:r>
              <a:rPr lang="en-US" altLang="zh-CN" sz="2800" dirty="0">
                <a:solidFill>
                  <a:srgbClr val="008080"/>
                </a:solidFill>
              </a:rPr>
              <a:t> + 1</a:t>
            </a:r>
            <a:endParaRPr lang="en-US" altLang="zh-CN" sz="2800" b="0" dirty="0"/>
          </a:p>
        </p:txBody>
      </p:sp>
      <p:sp>
        <p:nvSpPr>
          <p:cNvPr id="74794" name="Text Box 42"/>
          <p:cNvSpPr txBox="1">
            <a:spLocks noChangeArrowheads="1"/>
          </p:cNvSpPr>
          <p:nvPr/>
        </p:nvSpPr>
        <p:spPr bwMode="auto">
          <a:xfrm>
            <a:off x="762000" y="5070127"/>
            <a:ext cx="509145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zh-CN" sz="2800" dirty="0">
                <a:solidFill>
                  <a:srgbClr val="993300"/>
                </a:solidFill>
              </a:rPr>
              <a:t>利用归纳法可证得，</a:t>
            </a:r>
            <a:r>
              <a:rPr lang="zh-CN" altLang="en-US" sz="2800" dirty="0">
                <a:solidFill>
                  <a:srgbClr val="993300"/>
                </a:solidFill>
              </a:rPr>
              <a:t>当</a:t>
            </a:r>
            <a:r>
              <a:rPr lang="en-US" altLang="zh-CN" sz="2800" dirty="0">
                <a:solidFill>
                  <a:srgbClr val="993300"/>
                </a:solidFill>
              </a:rPr>
              <a:t>h</a:t>
            </a:r>
            <a:r>
              <a:rPr lang="zh-CN" altLang="en-US" sz="2800" dirty="0">
                <a:solidFill>
                  <a:srgbClr val="993300"/>
                </a:solidFill>
              </a:rPr>
              <a:t>≥</a:t>
            </a:r>
            <a:r>
              <a:rPr lang="en-US" altLang="zh-CN" sz="2800" dirty="0">
                <a:solidFill>
                  <a:srgbClr val="993300"/>
                </a:solidFill>
              </a:rPr>
              <a:t>0</a:t>
            </a:r>
            <a:r>
              <a:rPr lang="zh-CN" altLang="en-US" sz="2800" dirty="0">
                <a:solidFill>
                  <a:srgbClr val="993300"/>
                </a:solidFill>
              </a:rPr>
              <a:t>时，</a:t>
            </a:r>
            <a:endParaRPr lang="zh-CN" altLang="en-US" sz="2800" b="0" dirty="0">
              <a:solidFill>
                <a:srgbClr val="993300"/>
              </a:solidFill>
            </a:endParaRPr>
          </a:p>
        </p:txBody>
      </p:sp>
      <p:sp>
        <p:nvSpPr>
          <p:cNvPr id="74795" name="Text Box 43"/>
          <p:cNvSpPr txBox="1">
            <a:spLocks noChangeArrowheads="1"/>
          </p:cNvSpPr>
          <p:nvPr/>
        </p:nvSpPr>
        <p:spPr bwMode="auto">
          <a:xfrm>
            <a:off x="5773063" y="5013176"/>
            <a:ext cx="2819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i="1" dirty="0" err="1">
                <a:solidFill>
                  <a:srgbClr val="008080"/>
                </a:solidFill>
              </a:rPr>
              <a:t>N</a:t>
            </a:r>
            <a:r>
              <a:rPr lang="en-US" altLang="zh-CN" sz="2800" baseline="-25000" dirty="0" err="1">
                <a:solidFill>
                  <a:srgbClr val="008080"/>
                </a:solidFill>
              </a:rPr>
              <a:t>h</a:t>
            </a:r>
            <a:r>
              <a:rPr lang="en-US" altLang="zh-CN" sz="2800" dirty="0">
                <a:solidFill>
                  <a:srgbClr val="008080"/>
                </a:solidFill>
              </a:rPr>
              <a:t> = </a:t>
            </a:r>
            <a:r>
              <a:rPr lang="en-US" altLang="zh-CN" sz="2800" i="1" dirty="0">
                <a:solidFill>
                  <a:srgbClr val="008080"/>
                </a:solidFill>
              </a:rPr>
              <a:t>F</a:t>
            </a:r>
            <a:r>
              <a:rPr lang="en-US" altLang="zh-CN" sz="2800" baseline="-25000" dirty="0">
                <a:solidFill>
                  <a:srgbClr val="008080"/>
                </a:solidFill>
              </a:rPr>
              <a:t>h+2</a:t>
            </a:r>
            <a:r>
              <a:rPr lang="en-US" altLang="zh-CN" sz="2800" dirty="0">
                <a:solidFill>
                  <a:srgbClr val="008080"/>
                </a:solidFill>
              </a:rPr>
              <a:t> - 1</a:t>
            </a:r>
            <a:endParaRPr lang="en-US" altLang="zh-CN" sz="2800" b="0" dirty="0"/>
          </a:p>
        </p:txBody>
      </p:sp>
      <p:sp>
        <p:nvSpPr>
          <p:cNvPr id="16" name="Text Box 31"/>
          <p:cNvSpPr txBox="1">
            <a:spLocks noChangeArrowheads="1"/>
          </p:cNvSpPr>
          <p:nvPr/>
        </p:nvSpPr>
        <p:spPr bwMode="auto">
          <a:xfrm>
            <a:off x="803523" y="4221088"/>
            <a:ext cx="729615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2800" b="0" dirty="0">
                <a:latin typeface="宋体" charset="-122"/>
              </a:rPr>
              <a:t>这个关系与</a:t>
            </a:r>
            <a:r>
              <a:rPr lang="en-US" altLang="zh-CN" sz="2800" b="0" dirty="0">
                <a:latin typeface="宋体" charset="-122"/>
              </a:rPr>
              <a:t>Fibonacci</a:t>
            </a:r>
            <a:r>
              <a:rPr lang="zh-CN" altLang="en-US" sz="2800" b="0" dirty="0">
                <a:latin typeface="宋体" charset="-122"/>
              </a:rPr>
              <a:t>数列很相似。</a:t>
            </a:r>
          </a:p>
        </p:txBody>
      </p:sp>
    </p:spTree>
    <p:extLst>
      <p:ext uri="{BB962C8B-B14F-4D97-AF65-F5344CB8AC3E}">
        <p14:creationId xmlns:p14="http://schemas.microsoft.com/office/powerpoint/2010/main" val="345031655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7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74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7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7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7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7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7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7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74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74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74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74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83" grpId="0" autoUpdateAnimBg="0"/>
      <p:bldP spid="74784" grpId="0" autoUpdateAnimBg="0"/>
      <p:bldP spid="74785" grpId="0" autoUpdateAnimBg="0"/>
      <p:bldP spid="74786" grpId="0" autoUpdateAnimBg="0"/>
      <p:bldP spid="74787" grpId="0" autoUpdateAnimBg="0"/>
      <p:bldP spid="74788" grpId="0" autoUpdateAnimBg="0"/>
      <p:bldP spid="74789" grpId="0" autoUpdateAnimBg="0"/>
      <p:bldP spid="74790" grpId="0" autoUpdateAnimBg="0"/>
      <p:bldP spid="74791" grpId="0" autoUpdateAnimBg="0"/>
      <p:bldP spid="74792" grpId="0" autoUpdateAnimBg="0"/>
      <p:bldP spid="74793" grpId="0" autoUpdateAnimBg="0"/>
      <p:bldP spid="74794" grpId="0" autoUpdateAnimBg="0"/>
      <p:bldP spid="74795" grpId="0" autoUpdateAnimBg="0"/>
      <p:bldP spid="16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395536" y="115888"/>
            <a:ext cx="7704137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4800" dirty="0">
                <a:latin typeface="Times New Roman" pitchFamily="18" charset="0"/>
                <a:ea typeface="隶书" pitchFamily="49" charset="-122"/>
              </a:rPr>
              <a:t>平衡二叉树的查找性能分析</a:t>
            </a:r>
          </a:p>
        </p:txBody>
      </p:sp>
      <p:sp>
        <p:nvSpPr>
          <p:cNvPr id="74783" name="Text Box 31"/>
          <p:cNvSpPr txBox="1">
            <a:spLocks noChangeArrowheads="1"/>
          </p:cNvSpPr>
          <p:nvPr/>
        </p:nvSpPr>
        <p:spPr bwMode="auto">
          <a:xfrm>
            <a:off x="669926" y="952500"/>
            <a:ext cx="8294562" cy="6454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2800" b="0" dirty="0">
                <a:latin typeface="宋体" charset="-122"/>
              </a:rPr>
              <a:t>因为 </a:t>
            </a:r>
            <a:r>
              <a:rPr lang="en-US" altLang="zh-CN" sz="2800" b="0" dirty="0">
                <a:latin typeface="宋体" charset="-122"/>
              </a:rPr>
              <a:t>F(n) = (m</a:t>
            </a:r>
            <a:r>
              <a:rPr lang="en-US" altLang="zh-CN" sz="2800" b="0" baseline="30000" dirty="0">
                <a:latin typeface="宋体" charset="-122"/>
              </a:rPr>
              <a:t>n+1</a:t>
            </a:r>
            <a:r>
              <a:rPr lang="en-US" altLang="zh-CN" sz="2800" b="0" dirty="0">
                <a:latin typeface="宋体" charset="-122"/>
              </a:rPr>
              <a:t> – k</a:t>
            </a:r>
            <a:r>
              <a:rPr lang="en-US" altLang="zh-CN" sz="2800" b="0" baseline="30000" dirty="0">
                <a:latin typeface="宋体" charset="-122"/>
              </a:rPr>
              <a:t>n+1</a:t>
            </a:r>
            <a:r>
              <a:rPr lang="en-US" altLang="zh-CN" sz="2800" b="0" dirty="0">
                <a:latin typeface="宋体" charset="-122"/>
              </a:rPr>
              <a:t>) / </a:t>
            </a:r>
            <a:r>
              <a:rPr lang="zh-CN" altLang="en-US" sz="2800" dirty="0">
                <a:latin typeface="宋体" charset="-122"/>
              </a:rPr>
              <a:t>√</a:t>
            </a:r>
            <a:r>
              <a:rPr lang="en-US" altLang="zh-CN" sz="2800" dirty="0">
                <a:latin typeface="宋体" charset="-122"/>
              </a:rPr>
              <a:t>5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7030A0"/>
                </a:solidFill>
                <a:latin typeface="宋体" charset="-122"/>
              </a:rPr>
              <a:t>（其中 </a:t>
            </a:r>
            <a:r>
              <a:rPr lang="en-US" altLang="zh-CN" sz="2800" dirty="0">
                <a:solidFill>
                  <a:srgbClr val="7030A0"/>
                </a:solidFill>
                <a:latin typeface="宋体" charset="-122"/>
              </a:rPr>
              <a:t>m = (1+</a:t>
            </a:r>
            <a:r>
              <a:rPr lang="zh-CN" altLang="en-US" sz="2800" dirty="0">
                <a:solidFill>
                  <a:srgbClr val="7030A0"/>
                </a:solidFill>
                <a:latin typeface="宋体" charset="-122"/>
              </a:rPr>
              <a:t>√</a:t>
            </a:r>
            <a:r>
              <a:rPr lang="en-US" altLang="zh-CN" sz="2800" dirty="0">
                <a:solidFill>
                  <a:srgbClr val="7030A0"/>
                </a:solidFill>
                <a:latin typeface="宋体" charset="-122"/>
              </a:rPr>
              <a:t>5) / 2</a:t>
            </a:r>
            <a:r>
              <a:rPr lang="zh-CN" altLang="en-US" sz="2800" dirty="0">
                <a:solidFill>
                  <a:srgbClr val="7030A0"/>
                </a:solidFill>
                <a:latin typeface="宋体" charset="-122"/>
              </a:rPr>
              <a:t>，</a:t>
            </a:r>
            <a:r>
              <a:rPr lang="en-US" altLang="zh-CN" sz="2800" dirty="0">
                <a:solidFill>
                  <a:srgbClr val="7030A0"/>
                </a:solidFill>
                <a:latin typeface="宋体" charset="-122"/>
              </a:rPr>
              <a:t>k = (1-</a:t>
            </a:r>
            <a:r>
              <a:rPr lang="zh-CN" altLang="en-US" sz="2800" dirty="0">
                <a:solidFill>
                  <a:srgbClr val="7030A0"/>
                </a:solidFill>
                <a:latin typeface="宋体" charset="-122"/>
              </a:rPr>
              <a:t>√</a:t>
            </a:r>
            <a:r>
              <a:rPr lang="en-US" altLang="zh-CN" sz="2800" dirty="0">
                <a:solidFill>
                  <a:srgbClr val="7030A0"/>
                </a:solidFill>
                <a:latin typeface="宋体" charset="-122"/>
              </a:rPr>
              <a:t>5) / 2</a:t>
            </a:r>
            <a:r>
              <a:rPr lang="zh-CN" altLang="en-US" sz="2800" dirty="0">
                <a:solidFill>
                  <a:srgbClr val="7030A0"/>
                </a:solidFill>
                <a:latin typeface="宋体" charset="-122"/>
              </a:rPr>
              <a:t>）</a:t>
            </a:r>
            <a:endParaRPr lang="en-US" altLang="zh-CN" sz="2800" dirty="0">
              <a:solidFill>
                <a:srgbClr val="7030A0"/>
              </a:solidFill>
              <a:latin typeface="宋体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宋体" charset="-122"/>
              </a:rPr>
              <a:t>          </a:t>
            </a:r>
            <a:r>
              <a:rPr lang="zh-CN" altLang="en-US" sz="2800" dirty="0">
                <a:latin typeface="宋体" charset="-122"/>
              </a:rPr>
              <a:t>≈ </a:t>
            </a:r>
            <a:r>
              <a:rPr lang="en-US" altLang="zh-CN" sz="2800" dirty="0">
                <a:latin typeface="宋体" charset="-122"/>
              </a:rPr>
              <a:t>m</a:t>
            </a:r>
            <a:r>
              <a:rPr lang="en-US" altLang="zh-CN" sz="2800" baseline="30000" dirty="0">
                <a:latin typeface="宋体" charset="-122"/>
              </a:rPr>
              <a:t>n+1</a:t>
            </a:r>
            <a:r>
              <a:rPr lang="en-US" altLang="zh-CN" sz="2800" dirty="0">
                <a:latin typeface="宋体" charset="-122"/>
              </a:rPr>
              <a:t> / </a:t>
            </a:r>
            <a:r>
              <a:rPr lang="zh-CN" altLang="en-US" sz="2800" dirty="0">
                <a:latin typeface="宋体" charset="-122"/>
              </a:rPr>
              <a:t>√</a:t>
            </a:r>
            <a:r>
              <a:rPr lang="en-US" altLang="zh-CN" sz="2800" dirty="0">
                <a:latin typeface="宋体" charset="-122"/>
              </a:rPr>
              <a:t>5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7030A0"/>
                </a:solidFill>
                <a:latin typeface="宋体" charset="-122"/>
              </a:rPr>
              <a:t>（因为</a:t>
            </a:r>
            <a:r>
              <a:rPr lang="en-US" altLang="zh-CN" sz="2800" dirty="0">
                <a:solidFill>
                  <a:srgbClr val="7030A0"/>
                </a:solidFill>
                <a:latin typeface="宋体" charset="-122"/>
              </a:rPr>
              <a:t>|k|&lt;1</a:t>
            </a:r>
            <a:r>
              <a:rPr lang="zh-CN" altLang="en-US" sz="2800" dirty="0">
                <a:solidFill>
                  <a:srgbClr val="7030A0"/>
                </a:solidFill>
                <a:latin typeface="宋体" charset="-122"/>
              </a:rPr>
              <a:t>，所以当</a:t>
            </a:r>
            <a:r>
              <a:rPr lang="en-US" altLang="zh-CN" sz="2800" dirty="0">
                <a:solidFill>
                  <a:srgbClr val="7030A0"/>
                </a:solidFill>
                <a:latin typeface="宋体" charset="-122"/>
              </a:rPr>
              <a:t>n</a:t>
            </a:r>
            <a:r>
              <a:rPr lang="zh-CN" altLang="en-US" sz="2800" dirty="0">
                <a:solidFill>
                  <a:srgbClr val="7030A0"/>
                </a:solidFill>
                <a:latin typeface="宋体" charset="-122"/>
              </a:rPr>
              <a:t>很大时，</a:t>
            </a:r>
            <a:r>
              <a:rPr lang="en-US" altLang="zh-CN" sz="2800" dirty="0">
                <a:solidFill>
                  <a:srgbClr val="7030A0"/>
                </a:solidFill>
                <a:latin typeface="宋体" charset="-122"/>
              </a:rPr>
              <a:t>k</a:t>
            </a:r>
            <a:r>
              <a:rPr lang="en-US" altLang="zh-CN" sz="2800" baseline="30000" dirty="0">
                <a:solidFill>
                  <a:srgbClr val="7030A0"/>
                </a:solidFill>
                <a:latin typeface="宋体" charset="-122"/>
              </a:rPr>
              <a:t>n+1</a:t>
            </a:r>
            <a:r>
              <a:rPr lang="zh-CN" altLang="en-US" sz="2800" dirty="0">
                <a:solidFill>
                  <a:srgbClr val="7030A0"/>
                </a:solidFill>
                <a:latin typeface="宋体" charset="-122"/>
              </a:rPr>
              <a:t>趋向于</a:t>
            </a:r>
            <a:r>
              <a:rPr lang="en-US" altLang="zh-CN" sz="2800" dirty="0">
                <a:solidFill>
                  <a:srgbClr val="7030A0"/>
                </a:solidFill>
                <a:latin typeface="宋体" charset="-122"/>
              </a:rPr>
              <a:t>0</a:t>
            </a:r>
            <a:r>
              <a:rPr lang="zh-CN" altLang="en-US" sz="2800" dirty="0">
                <a:solidFill>
                  <a:srgbClr val="7030A0"/>
                </a:solidFill>
                <a:latin typeface="宋体" charset="-122"/>
              </a:rPr>
              <a:t>）</a:t>
            </a:r>
            <a:endParaRPr lang="en-US" altLang="zh-CN" sz="2800" dirty="0">
              <a:solidFill>
                <a:srgbClr val="7030A0"/>
              </a:solidFill>
              <a:latin typeface="宋体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宋体" charset="-122"/>
              </a:rPr>
              <a:t>即：</a:t>
            </a:r>
            <a:r>
              <a:rPr lang="en-US" altLang="zh-CN" sz="2800" dirty="0">
                <a:latin typeface="宋体" charset="-122"/>
              </a:rPr>
              <a:t>N(h) = m</a:t>
            </a:r>
            <a:r>
              <a:rPr lang="en-US" altLang="zh-CN" sz="2800" baseline="30000" dirty="0">
                <a:latin typeface="宋体" charset="-122"/>
              </a:rPr>
              <a:t>h+3</a:t>
            </a:r>
            <a:r>
              <a:rPr lang="en-US" altLang="zh-CN" sz="2800" dirty="0">
                <a:latin typeface="宋体" charset="-122"/>
              </a:rPr>
              <a:t> /</a:t>
            </a:r>
            <a:r>
              <a:rPr lang="zh-CN" altLang="en-US" sz="2800" dirty="0">
                <a:latin typeface="宋体" charset="-122"/>
              </a:rPr>
              <a:t> √</a:t>
            </a:r>
            <a:r>
              <a:rPr lang="en-US" altLang="zh-CN" sz="2800" dirty="0">
                <a:latin typeface="宋体" charset="-122"/>
              </a:rPr>
              <a:t>5 – 1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宋体" charset="-122"/>
              </a:rPr>
              <a:t>即： √</a:t>
            </a:r>
            <a:r>
              <a:rPr lang="en-US" altLang="zh-CN" sz="2800" dirty="0">
                <a:latin typeface="宋体" charset="-122"/>
              </a:rPr>
              <a:t>5(n+1) = m</a:t>
            </a:r>
            <a:r>
              <a:rPr lang="en-US" altLang="zh-CN" sz="2800" baseline="30000" dirty="0">
                <a:latin typeface="宋体" charset="-122"/>
              </a:rPr>
              <a:t>h+3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宋体" charset="-122"/>
              </a:rPr>
              <a:t>所以：</a:t>
            </a:r>
            <a:r>
              <a:rPr lang="en-US" altLang="zh-CN" sz="2800" dirty="0">
                <a:latin typeface="宋体" charset="-122"/>
              </a:rPr>
              <a:t>h = </a:t>
            </a:r>
            <a:r>
              <a:rPr lang="en-US" altLang="zh-CN" sz="2800" dirty="0" err="1">
                <a:latin typeface="宋体" charset="-122"/>
              </a:rPr>
              <a:t>log</a:t>
            </a:r>
            <a:r>
              <a:rPr lang="en-US" altLang="zh-CN" sz="2800" baseline="-25000" dirty="0" err="1">
                <a:latin typeface="宋体" charset="-122"/>
              </a:rPr>
              <a:t>m</a:t>
            </a:r>
            <a:r>
              <a:rPr lang="en-US" altLang="zh-CN" sz="2800" dirty="0">
                <a:latin typeface="宋体" charset="-122"/>
              </a:rPr>
              <a:t>(</a:t>
            </a:r>
            <a:r>
              <a:rPr lang="zh-CN" altLang="en-US" sz="2800" dirty="0">
                <a:latin typeface="宋体" charset="-122"/>
              </a:rPr>
              <a:t>√</a:t>
            </a:r>
            <a:r>
              <a:rPr lang="en-US" altLang="zh-CN" sz="2800" dirty="0">
                <a:latin typeface="宋体" charset="-122"/>
              </a:rPr>
              <a:t>5(n+1))-3 </a:t>
            </a:r>
            <a:r>
              <a:rPr lang="zh-CN" altLang="en-US" sz="2800" dirty="0">
                <a:latin typeface="宋体" charset="-122"/>
              </a:rPr>
              <a:t>≈ </a:t>
            </a:r>
            <a:r>
              <a:rPr lang="en-US" altLang="zh-CN" sz="2800" dirty="0" err="1">
                <a:latin typeface="宋体" charset="-122"/>
              </a:rPr>
              <a:t>log</a:t>
            </a:r>
            <a:r>
              <a:rPr lang="en-US" altLang="zh-CN" sz="2800" baseline="-25000" dirty="0" err="1">
                <a:latin typeface="宋体" charset="-122"/>
              </a:rPr>
              <a:t>m</a:t>
            </a:r>
            <a:r>
              <a:rPr lang="en-US" altLang="zh-CN" sz="2800" dirty="0" err="1">
                <a:latin typeface="宋体" charset="-122"/>
              </a:rPr>
              <a:t>n</a:t>
            </a:r>
            <a:r>
              <a:rPr lang="en-US" altLang="zh-CN" sz="2800" dirty="0">
                <a:latin typeface="宋体" charset="-122"/>
              </a:rPr>
              <a:t> </a:t>
            </a:r>
            <a:r>
              <a:rPr lang="zh-CN" altLang="en-US" sz="2800" dirty="0">
                <a:latin typeface="宋体" charset="-122"/>
              </a:rPr>
              <a:t>＜ </a:t>
            </a:r>
            <a:r>
              <a:rPr lang="en-US" altLang="zh-CN" sz="2800" dirty="0">
                <a:latin typeface="宋体" charset="-122"/>
              </a:rPr>
              <a:t>log</a:t>
            </a:r>
            <a:r>
              <a:rPr lang="en-US" altLang="zh-CN" sz="2800" baseline="-25000" dirty="0">
                <a:latin typeface="宋体" charset="-122"/>
              </a:rPr>
              <a:t>2</a:t>
            </a:r>
            <a:r>
              <a:rPr lang="en-US" altLang="zh-CN" sz="2800" dirty="0">
                <a:latin typeface="宋体" charset="-122"/>
              </a:rPr>
              <a:t>n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宋体" charset="-122"/>
              </a:rPr>
              <a:t>因此，在二叉平衡树上进行查找时，查找过程中和给定值进行比较的关键字的个数和 </a:t>
            </a:r>
            <a:r>
              <a:rPr lang="en-US" altLang="zh-CN" sz="2800" i="1" dirty="0">
                <a:latin typeface="宋体" charset="-122"/>
              </a:rPr>
              <a:t>log(n)</a:t>
            </a:r>
            <a:r>
              <a:rPr lang="en-US" altLang="zh-CN" sz="2800" dirty="0">
                <a:latin typeface="宋体" charset="-122"/>
              </a:rPr>
              <a:t> </a:t>
            </a:r>
            <a:r>
              <a:rPr lang="zh-CN" altLang="en-US" sz="2800" dirty="0">
                <a:latin typeface="宋体" charset="-122"/>
              </a:rPr>
              <a:t>相当。</a:t>
            </a:r>
            <a:endParaRPr lang="en-US" altLang="zh-CN" sz="2800" dirty="0">
              <a:latin typeface="宋体" charset="-122"/>
            </a:endParaRPr>
          </a:p>
          <a:p>
            <a:pPr>
              <a:lnSpc>
                <a:spcPct val="150000"/>
              </a:lnSpc>
            </a:pPr>
            <a:endParaRPr lang="zh-CN" altLang="en-US" sz="2800" b="0" dirty="0">
              <a:latin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249289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83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8" name="Line 10"/>
          <p:cNvSpPr>
            <a:spLocks noChangeShapeType="1"/>
          </p:cNvSpPr>
          <p:nvPr/>
        </p:nvSpPr>
        <p:spPr bwMode="auto">
          <a:xfrm flipH="1">
            <a:off x="4191000" y="2944823"/>
            <a:ext cx="304800" cy="2782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124200" y="3153545"/>
            <a:ext cx="1219200" cy="2392017"/>
            <a:chOff x="3124200" y="3153545"/>
            <a:chExt cx="1219200" cy="2392017"/>
          </a:xfrm>
        </p:grpSpPr>
        <p:sp>
          <p:nvSpPr>
            <p:cNvPr id="53250" name="Rectangle 2"/>
            <p:cNvSpPr>
              <a:spLocks noChangeArrowheads="1"/>
            </p:cNvSpPr>
            <p:nvPr/>
          </p:nvSpPr>
          <p:spPr bwMode="auto">
            <a:xfrm>
              <a:off x="3124200" y="5240762"/>
              <a:ext cx="609600" cy="3048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400" b="1"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53254" name="Oval 6"/>
            <p:cNvSpPr>
              <a:spLocks noChangeArrowheads="1"/>
            </p:cNvSpPr>
            <p:nvPr/>
          </p:nvSpPr>
          <p:spPr bwMode="auto">
            <a:xfrm>
              <a:off x="3657600" y="3153545"/>
              <a:ext cx="685800" cy="62616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3255" name="Rectangle 7"/>
            <p:cNvSpPr>
              <a:spLocks noChangeArrowheads="1"/>
            </p:cNvSpPr>
            <p:nvPr/>
          </p:nvSpPr>
          <p:spPr bwMode="auto">
            <a:xfrm>
              <a:off x="3124200" y="3988432"/>
              <a:ext cx="609600" cy="125233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3259" name="Line 11"/>
            <p:cNvSpPr>
              <a:spLocks noChangeShapeType="1"/>
            </p:cNvSpPr>
            <p:nvPr/>
          </p:nvSpPr>
          <p:spPr bwMode="auto">
            <a:xfrm flipH="1">
              <a:off x="3505200" y="3640562"/>
              <a:ext cx="228600" cy="3478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4191000" y="3988432"/>
            <a:ext cx="609600" cy="125233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2800" b="1" dirty="0">
                <a:latin typeface="Times New Roman" pitchFamily="18" charset="0"/>
              </a:rPr>
              <a:t>B</a:t>
            </a:r>
            <a:r>
              <a:rPr kumimoji="1" lang="en-US" altLang="zh-CN" sz="2800" b="1" baseline="-25000" dirty="0">
                <a:latin typeface="Times New Roman" pitchFamily="18" charset="0"/>
              </a:rPr>
              <a:t>R</a:t>
            </a:r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>
            <a:off x="4191000" y="3710136"/>
            <a:ext cx="228600" cy="2782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343400" y="2388231"/>
            <a:ext cx="1295400" cy="1948070"/>
            <a:chOff x="4343400" y="2388231"/>
            <a:chExt cx="1295400" cy="1948070"/>
          </a:xfrm>
        </p:grpSpPr>
        <p:sp>
          <p:nvSpPr>
            <p:cNvPr id="53252" name="Oval 4"/>
            <p:cNvSpPr>
              <a:spLocks noChangeArrowheads="1"/>
            </p:cNvSpPr>
            <p:nvPr/>
          </p:nvSpPr>
          <p:spPr bwMode="auto">
            <a:xfrm>
              <a:off x="4343400" y="2388231"/>
              <a:ext cx="685800" cy="62616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FF3300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3257" name="Rectangle 9"/>
            <p:cNvSpPr>
              <a:spLocks noChangeArrowheads="1"/>
            </p:cNvSpPr>
            <p:nvPr/>
          </p:nvSpPr>
          <p:spPr bwMode="auto">
            <a:xfrm>
              <a:off x="5029200" y="3083971"/>
              <a:ext cx="609600" cy="125233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A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3261" name="Line 13"/>
            <p:cNvSpPr>
              <a:spLocks noChangeShapeType="1"/>
            </p:cNvSpPr>
            <p:nvPr/>
          </p:nvSpPr>
          <p:spPr bwMode="auto">
            <a:xfrm>
              <a:off x="5029200" y="2805675"/>
              <a:ext cx="152400" cy="278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840" y="1978449"/>
            <a:ext cx="773093" cy="819563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41961" y="2890572"/>
            <a:ext cx="815639" cy="819564"/>
          </a:xfrm>
          <a:prstGeom prst="rect">
            <a:avLst/>
          </a:prstGeom>
        </p:spPr>
      </p:pic>
      <p:sp>
        <p:nvSpPr>
          <p:cNvPr id="4" name="上弧形箭头 3"/>
          <p:cNvSpPr/>
          <p:nvPr/>
        </p:nvSpPr>
        <p:spPr>
          <a:xfrm rot="19423535">
            <a:off x="3239016" y="1572649"/>
            <a:ext cx="1341062" cy="1080120"/>
          </a:xfrm>
          <a:prstGeom prst="curved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墨迹 7"/>
              <p14:cNvContentPartPr/>
              <p14:nvPr/>
            </p14:nvContentPartPr>
            <p14:xfrm>
              <a:off x="3750480" y="2884320"/>
              <a:ext cx="1161360" cy="169920"/>
            </p14:xfrm>
          </p:contentPart>
        </mc:Choice>
        <mc:Fallback xmlns="">
          <p:pic>
            <p:nvPicPr>
              <p:cNvPr id="8" name="墨迹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36080" y="2869920"/>
                <a:ext cx="119016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墨迹 8"/>
              <p14:cNvContentPartPr/>
              <p14:nvPr/>
            </p14:nvContentPartPr>
            <p14:xfrm>
              <a:off x="4697280" y="3295080"/>
              <a:ext cx="339480" cy="152280"/>
            </p14:xfrm>
          </p:contentPart>
        </mc:Choice>
        <mc:Fallback xmlns="">
          <p:pic>
            <p:nvPicPr>
              <p:cNvPr id="9" name="墨迹 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87920" y="3285720"/>
                <a:ext cx="358200" cy="171000"/>
              </a:xfrm>
              <a:prstGeom prst="rect">
                <a:avLst/>
              </a:prstGeom>
            </p:spPr>
          </p:pic>
        </mc:Fallback>
      </mc:AlternateContent>
      <p:sp>
        <p:nvSpPr>
          <p:cNvPr id="66" name="Rectangle 2"/>
          <p:cNvSpPr txBox="1">
            <a:spLocks noChangeArrowheads="1"/>
          </p:cNvSpPr>
          <p:nvPr/>
        </p:nvSpPr>
        <p:spPr>
          <a:xfrm>
            <a:off x="3404852" y="188640"/>
            <a:ext cx="1800895" cy="762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LL</a:t>
            </a:r>
            <a:r>
              <a:rPr lang="zh-CN" altLang="en-US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型</a:t>
            </a:r>
          </a:p>
        </p:txBody>
      </p:sp>
      <p:sp>
        <p:nvSpPr>
          <p:cNvPr id="67" name="Rectangle 2">
            <a:hlinkClick r:id="rId9" action="ppaction://hlinksldjump"/>
          </p:cNvPr>
          <p:cNvSpPr txBox="1">
            <a:spLocks noChangeArrowheads="1"/>
          </p:cNvSpPr>
          <p:nvPr/>
        </p:nvSpPr>
        <p:spPr>
          <a:xfrm>
            <a:off x="7164288" y="5942136"/>
            <a:ext cx="1800895" cy="762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BACK</a:t>
            </a:r>
            <a:endParaRPr lang="zh-CN" altLang="en-US" sz="3600" dirty="0">
              <a:solidFill>
                <a:srgbClr val="CC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165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0.06441 0.0516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2" y="256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0658 -0.0814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-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48555E-6 L 0.02413 -0.07815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-39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8" grpId="0" animBg="1"/>
      <p:bldP spid="53256" grpId="0" animBg="1"/>
      <p:bldP spid="53260" grpId="0" animBg="1"/>
      <p:bldP spid="4" grpId="0" animBg="1"/>
      <p:bldP spid="4" grpId="1" animBg="1"/>
      <p:bldP spid="4" grpId="2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82" name="Rectangle 34"/>
          <p:cNvSpPr>
            <a:spLocks noChangeArrowheads="1"/>
          </p:cNvSpPr>
          <p:nvPr/>
        </p:nvSpPr>
        <p:spPr bwMode="auto">
          <a:xfrm>
            <a:off x="3830216" y="3374685"/>
            <a:ext cx="609600" cy="12350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2800" b="1">
                <a:latin typeface="Times New Roman" pitchFamily="18" charset="0"/>
              </a:rPr>
              <a:t>B</a:t>
            </a:r>
            <a:r>
              <a:rPr kumimoji="1" lang="en-US" altLang="zh-CN" sz="2800" b="1" baseline="-25000">
                <a:latin typeface="Times New Roman" pitchFamily="18" charset="0"/>
              </a:rPr>
              <a:t>L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915816" y="1866560"/>
            <a:ext cx="1447800" cy="2057400"/>
            <a:chOff x="2915816" y="1866560"/>
            <a:chExt cx="1447800" cy="2057400"/>
          </a:xfrm>
        </p:grpSpPr>
        <p:sp>
          <p:nvSpPr>
            <p:cNvPr id="53280" name="Oval 32"/>
            <p:cNvSpPr>
              <a:spLocks noChangeArrowheads="1"/>
            </p:cNvSpPr>
            <p:nvPr/>
          </p:nvSpPr>
          <p:spPr bwMode="auto">
            <a:xfrm>
              <a:off x="3677816" y="1866560"/>
              <a:ext cx="685800" cy="6175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FF3300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3281" name="Rectangle 33"/>
            <p:cNvSpPr>
              <a:spLocks noChangeArrowheads="1"/>
            </p:cNvSpPr>
            <p:nvPr/>
          </p:nvSpPr>
          <p:spPr bwMode="auto">
            <a:xfrm>
              <a:off x="2915816" y="2688885"/>
              <a:ext cx="609600" cy="12350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A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3284" name="Line 36"/>
            <p:cNvSpPr>
              <a:spLocks noChangeShapeType="1"/>
            </p:cNvSpPr>
            <p:nvPr/>
          </p:nvSpPr>
          <p:spPr bwMode="auto">
            <a:xfrm flipH="1">
              <a:off x="3525416" y="2415835"/>
              <a:ext cx="304800" cy="2730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3285" name="Line 37"/>
          <p:cNvSpPr>
            <a:spLocks noChangeShapeType="1"/>
          </p:cNvSpPr>
          <p:nvPr/>
        </p:nvSpPr>
        <p:spPr bwMode="auto">
          <a:xfrm flipH="1">
            <a:off x="4211216" y="3031785"/>
            <a:ext cx="228600" cy="342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87" name="Line 39"/>
          <p:cNvSpPr>
            <a:spLocks noChangeShapeType="1"/>
          </p:cNvSpPr>
          <p:nvPr/>
        </p:nvSpPr>
        <p:spPr bwMode="auto">
          <a:xfrm>
            <a:off x="4211216" y="2415835"/>
            <a:ext cx="304800" cy="204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363616" y="2552360"/>
            <a:ext cx="990600" cy="2332038"/>
            <a:chOff x="4363616" y="2552360"/>
            <a:chExt cx="990600" cy="2332038"/>
          </a:xfrm>
        </p:grpSpPr>
        <p:sp>
          <p:nvSpPr>
            <p:cNvPr id="53279" name="Oval 31"/>
            <p:cNvSpPr>
              <a:spLocks noChangeArrowheads="1"/>
            </p:cNvSpPr>
            <p:nvPr/>
          </p:nvSpPr>
          <p:spPr bwMode="auto">
            <a:xfrm>
              <a:off x="4363616" y="2552360"/>
              <a:ext cx="685800" cy="6175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3283" name="Rectangle 35"/>
            <p:cNvSpPr>
              <a:spLocks noChangeArrowheads="1"/>
            </p:cNvSpPr>
            <p:nvPr/>
          </p:nvSpPr>
          <p:spPr bwMode="auto">
            <a:xfrm>
              <a:off x="4744616" y="3374685"/>
              <a:ext cx="609600" cy="12350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3286" name="Line 38"/>
            <p:cNvSpPr>
              <a:spLocks noChangeShapeType="1"/>
            </p:cNvSpPr>
            <p:nvPr/>
          </p:nvSpPr>
          <p:spPr bwMode="auto">
            <a:xfrm>
              <a:off x="4897016" y="3101635"/>
              <a:ext cx="228600" cy="2730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8" name="Rectangle 40"/>
            <p:cNvSpPr>
              <a:spLocks noChangeArrowheads="1"/>
            </p:cNvSpPr>
            <p:nvPr/>
          </p:nvSpPr>
          <p:spPr bwMode="auto">
            <a:xfrm>
              <a:off x="4744616" y="4609760"/>
              <a:ext cx="609600" cy="27463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400" b="1">
                  <a:latin typeface="Times New Roman" pitchFamily="18" charset="0"/>
                </a:rPr>
                <a:t>X</a:t>
              </a:r>
            </a:p>
          </p:txBody>
        </p:sp>
      </p:grpSp>
      <p:sp>
        <p:nvSpPr>
          <p:cNvPr id="56" name="Rectangle 2"/>
          <p:cNvSpPr txBox="1">
            <a:spLocks noChangeArrowheads="1"/>
          </p:cNvSpPr>
          <p:nvPr/>
        </p:nvSpPr>
        <p:spPr>
          <a:xfrm>
            <a:off x="3404852" y="188640"/>
            <a:ext cx="1800895" cy="762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RR</a:t>
            </a:r>
            <a:r>
              <a:rPr lang="zh-CN" altLang="en-US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型</a:t>
            </a: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850" y="2333666"/>
            <a:ext cx="773093" cy="819563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34793" y="1456778"/>
            <a:ext cx="815639" cy="819564"/>
          </a:xfrm>
          <a:prstGeom prst="rect">
            <a:avLst/>
          </a:prstGeom>
        </p:spPr>
      </p:pic>
      <p:sp>
        <p:nvSpPr>
          <p:cNvPr id="61" name="上弧形箭头 60"/>
          <p:cNvSpPr/>
          <p:nvPr/>
        </p:nvSpPr>
        <p:spPr>
          <a:xfrm rot="1656758" flipH="1">
            <a:off x="4059556" y="960539"/>
            <a:ext cx="1283880" cy="1080120"/>
          </a:xfrm>
          <a:prstGeom prst="curved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墨迹 3"/>
              <p14:cNvContentPartPr/>
              <p14:nvPr/>
            </p14:nvContentPartPr>
            <p14:xfrm>
              <a:off x="3723840" y="2348640"/>
              <a:ext cx="946800" cy="625320"/>
            </p14:xfrm>
          </p:contentPart>
        </mc:Choice>
        <mc:Fallback xmlns="">
          <p:pic>
            <p:nvPicPr>
              <p:cNvPr id="4" name="墨迹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09440" y="2334240"/>
                <a:ext cx="975600" cy="65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墨迹 4"/>
              <p14:cNvContentPartPr/>
              <p14:nvPr/>
            </p14:nvContentPartPr>
            <p14:xfrm>
              <a:off x="3732840" y="3455640"/>
              <a:ext cx="36000" cy="223920"/>
            </p14:xfrm>
          </p:contentPart>
        </mc:Choice>
        <mc:Fallback xmlns="">
          <p:pic>
            <p:nvPicPr>
              <p:cNvPr id="5" name="墨迹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18440" y="3441240"/>
                <a:ext cx="64800" cy="252720"/>
              </a:xfrm>
              <a:prstGeom prst="rect">
                <a:avLst/>
              </a:prstGeom>
            </p:spPr>
          </p:pic>
        </mc:Fallback>
      </mc:AlternateContent>
      <p:sp>
        <p:nvSpPr>
          <p:cNvPr id="64" name="Rectangle 2">
            <a:hlinkClick r:id="rId9" action="ppaction://hlinksldjump"/>
          </p:cNvPr>
          <p:cNvSpPr txBox="1">
            <a:spLocks noChangeArrowheads="1"/>
          </p:cNvSpPr>
          <p:nvPr/>
        </p:nvSpPr>
        <p:spPr>
          <a:xfrm>
            <a:off x="7164288" y="5942136"/>
            <a:ext cx="1800895" cy="762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BACK</a:t>
            </a:r>
            <a:endParaRPr lang="zh-CN" altLang="en-US" sz="3600" dirty="0">
              <a:solidFill>
                <a:srgbClr val="CC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669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22222E-6 L -0.05556 0.15139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8" y="756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89017E-6 L 0.02379 -0.1049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1" y="-52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07407E-6 L -0.0467 0.04375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53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4" y="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82" grpId="0" animBg="1"/>
      <p:bldP spid="53285" grpId="0" animBg="1"/>
      <p:bldP spid="53287" grpId="0" animBg="1"/>
      <p:bldP spid="61" grpId="0" animBg="1"/>
      <p:bldP spid="61" grpId="1" animBg="1"/>
      <p:bldP spid="61" grpId="2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238500" y="4038600"/>
            <a:ext cx="533400" cy="1143000"/>
            <a:chOff x="3238500" y="4038600"/>
            <a:chExt cx="533400" cy="1143000"/>
          </a:xfrm>
        </p:grpSpPr>
        <p:sp>
          <p:nvSpPr>
            <p:cNvPr id="54274" name="Rectangle 2"/>
            <p:cNvSpPr>
              <a:spLocks noChangeArrowheads="1"/>
            </p:cNvSpPr>
            <p:nvPr/>
          </p:nvSpPr>
          <p:spPr bwMode="auto">
            <a:xfrm>
              <a:off x="3238500" y="4876800"/>
              <a:ext cx="533400" cy="3048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400" b="1"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54279" name="Rectangle 7"/>
            <p:cNvSpPr>
              <a:spLocks noChangeArrowheads="1"/>
            </p:cNvSpPr>
            <p:nvPr/>
          </p:nvSpPr>
          <p:spPr bwMode="auto">
            <a:xfrm>
              <a:off x="3238500" y="4038600"/>
              <a:ext cx="5334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C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</p:grpSp>
      <p:sp>
        <p:nvSpPr>
          <p:cNvPr id="54282" name="Line 10"/>
          <p:cNvSpPr>
            <a:spLocks noChangeShapeType="1"/>
          </p:cNvSpPr>
          <p:nvPr/>
        </p:nvSpPr>
        <p:spPr bwMode="auto">
          <a:xfrm flipH="1">
            <a:off x="3619500" y="2514600"/>
            <a:ext cx="304800" cy="2778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476500" y="2743200"/>
            <a:ext cx="1295400" cy="2133600"/>
            <a:chOff x="2476500" y="2743200"/>
            <a:chExt cx="1295400" cy="2133600"/>
          </a:xfrm>
        </p:grpSpPr>
        <p:sp>
          <p:nvSpPr>
            <p:cNvPr id="54278" name="Oval 6"/>
            <p:cNvSpPr>
              <a:spLocks noChangeArrowheads="1"/>
            </p:cNvSpPr>
            <p:nvPr/>
          </p:nvSpPr>
          <p:spPr bwMode="auto">
            <a:xfrm>
              <a:off x="3086100" y="2743200"/>
              <a:ext cx="685800" cy="4540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 dirty="0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4280" name="Rectangle 8"/>
            <p:cNvSpPr>
              <a:spLocks noChangeArrowheads="1"/>
            </p:cNvSpPr>
            <p:nvPr/>
          </p:nvSpPr>
          <p:spPr bwMode="auto">
            <a:xfrm>
              <a:off x="2476500" y="3429000"/>
              <a:ext cx="609600" cy="1447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4283" name="Line 11"/>
            <p:cNvSpPr>
              <a:spLocks noChangeShapeType="1"/>
            </p:cNvSpPr>
            <p:nvPr/>
          </p:nvSpPr>
          <p:spPr bwMode="auto">
            <a:xfrm flipH="1">
              <a:off x="2819471" y="3124201"/>
              <a:ext cx="342829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3619500" y="3151188"/>
            <a:ext cx="228600" cy="2778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8100" y="2133600"/>
            <a:ext cx="1524000" cy="1905000"/>
            <a:chOff x="3848100" y="2133600"/>
            <a:chExt cx="1524000" cy="1905000"/>
          </a:xfrm>
        </p:grpSpPr>
        <p:sp>
          <p:nvSpPr>
            <p:cNvPr id="54277" name="Oval 5"/>
            <p:cNvSpPr>
              <a:spLocks noChangeArrowheads="1"/>
            </p:cNvSpPr>
            <p:nvPr/>
          </p:nvSpPr>
          <p:spPr bwMode="auto">
            <a:xfrm>
              <a:off x="3848100" y="2133600"/>
              <a:ext cx="685800" cy="4572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 dirty="0">
                  <a:solidFill>
                    <a:srgbClr val="FF3300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54285" name="Line 13"/>
            <p:cNvSpPr>
              <a:spLocks noChangeShapeType="1"/>
            </p:cNvSpPr>
            <p:nvPr/>
          </p:nvSpPr>
          <p:spPr bwMode="auto">
            <a:xfrm>
              <a:off x="4457700" y="2514600"/>
              <a:ext cx="30480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7" name="Rectangle 15"/>
            <p:cNvSpPr>
              <a:spLocks noChangeArrowheads="1"/>
            </p:cNvSpPr>
            <p:nvPr/>
          </p:nvSpPr>
          <p:spPr bwMode="auto">
            <a:xfrm>
              <a:off x="4762500" y="2743200"/>
              <a:ext cx="6096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A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</p:grpSp>
      <p:sp>
        <p:nvSpPr>
          <p:cNvPr id="54288" name="Line 16"/>
          <p:cNvSpPr>
            <a:spLocks noChangeShapeType="1"/>
          </p:cNvSpPr>
          <p:nvPr/>
        </p:nvSpPr>
        <p:spPr bwMode="auto">
          <a:xfrm flipH="1">
            <a:off x="3467100" y="3810000"/>
            <a:ext cx="2286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619500" y="3429000"/>
            <a:ext cx="1066800" cy="1752600"/>
            <a:chOff x="3619500" y="3429000"/>
            <a:chExt cx="1066800" cy="1752600"/>
          </a:xfrm>
        </p:grpSpPr>
        <p:sp>
          <p:nvSpPr>
            <p:cNvPr id="54275" name="Rectangle 3"/>
            <p:cNvSpPr>
              <a:spLocks noChangeArrowheads="1"/>
            </p:cNvSpPr>
            <p:nvPr/>
          </p:nvSpPr>
          <p:spPr bwMode="auto">
            <a:xfrm>
              <a:off x="4152900" y="4876800"/>
              <a:ext cx="533400" cy="304800"/>
            </a:xfrm>
            <a:prstGeom prst="rect">
              <a:avLst/>
            </a:prstGeom>
            <a:solidFill>
              <a:srgbClr val="00CC99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400" b="1">
                  <a:solidFill>
                    <a:srgbClr val="FF6600"/>
                  </a:solidFill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54281" name="Rectangle 9"/>
            <p:cNvSpPr>
              <a:spLocks noChangeArrowheads="1"/>
            </p:cNvSpPr>
            <p:nvPr/>
          </p:nvSpPr>
          <p:spPr bwMode="auto">
            <a:xfrm>
              <a:off x="4152900" y="4038600"/>
              <a:ext cx="5334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 dirty="0">
                  <a:latin typeface="Times New Roman" pitchFamily="18" charset="0"/>
                </a:rPr>
                <a:t>C</a:t>
              </a:r>
              <a:r>
                <a:rPr kumimoji="1" lang="en-US" altLang="zh-CN" sz="2800" b="1" baseline="-25000" dirty="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4286" name="Oval 14"/>
            <p:cNvSpPr>
              <a:spLocks noChangeArrowheads="1"/>
            </p:cNvSpPr>
            <p:nvPr/>
          </p:nvSpPr>
          <p:spPr bwMode="auto">
            <a:xfrm>
              <a:off x="3619500" y="3429000"/>
              <a:ext cx="685800" cy="4746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0066CC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54289" name="Line 17"/>
            <p:cNvSpPr>
              <a:spLocks noChangeShapeType="1"/>
            </p:cNvSpPr>
            <p:nvPr/>
          </p:nvSpPr>
          <p:spPr bwMode="auto">
            <a:xfrm>
              <a:off x="4229100" y="3810000"/>
              <a:ext cx="15240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0" name="Rectangle 2"/>
          <p:cNvSpPr txBox="1">
            <a:spLocks noChangeArrowheads="1"/>
          </p:cNvSpPr>
          <p:nvPr/>
        </p:nvSpPr>
        <p:spPr>
          <a:xfrm>
            <a:off x="3404852" y="188640"/>
            <a:ext cx="1800895" cy="762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LR</a:t>
            </a:r>
            <a:r>
              <a:rPr lang="zh-CN" altLang="en-US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型</a:t>
            </a:r>
          </a:p>
        </p:txBody>
      </p:sp>
      <p:pic>
        <p:nvPicPr>
          <p:cNvPr id="81" name="图片 8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08" y="3119834"/>
            <a:ext cx="511392" cy="542131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48226" y="2653506"/>
            <a:ext cx="542490" cy="545101"/>
          </a:xfrm>
          <a:prstGeom prst="rect">
            <a:avLst/>
          </a:prstGeom>
        </p:spPr>
      </p:pic>
      <p:sp>
        <p:nvSpPr>
          <p:cNvPr id="83" name="上弧形箭头 82"/>
          <p:cNvSpPr/>
          <p:nvPr/>
        </p:nvSpPr>
        <p:spPr>
          <a:xfrm rot="1656758" flipH="1">
            <a:off x="3707319" y="2676703"/>
            <a:ext cx="537933" cy="478442"/>
          </a:xfrm>
          <a:prstGeom prst="curved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墨迹 4"/>
              <p14:cNvContentPartPr/>
              <p14:nvPr/>
            </p14:nvContentPartPr>
            <p14:xfrm>
              <a:off x="3116520" y="3125520"/>
              <a:ext cx="277200" cy="393120"/>
            </p14:xfrm>
          </p:contentPart>
        </mc:Choice>
        <mc:Fallback xmlns="">
          <p:pic>
            <p:nvPicPr>
              <p:cNvPr id="5" name="墨迹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02120" y="3111120"/>
                <a:ext cx="306000" cy="42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墨迹 6"/>
              <p14:cNvContentPartPr/>
              <p14:nvPr/>
            </p14:nvContentPartPr>
            <p14:xfrm>
              <a:off x="2991600" y="3982680"/>
              <a:ext cx="80640" cy="589680"/>
            </p14:xfrm>
          </p:contentPart>
        </mc:Choice>
        <mc:Fallback xmlns="">
          <p:pic>
            <p:nvPicPr>
              <p:cNvPr id="7" name="墨迹 6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77200" y="3968280"/>
                <a:ext cx="109440" cy="618480"/>
              </a:xfrm>
              <a:prstGeom prst="rect">
                <a:avLst/>
              </a:prstGeom>
            </p:spPr>
          </p:pic>
        </mc:Fallback>
      </mc:AlternateContent>
      <p:sp>
        <p:nvSpPr>
          <p:cNvPr id="90" name="Rectangle 2"/>
          <p:cNvSpPr txBox="1">
            <a:spLocks noChangeArrowheads="1"/>
          </p:cNvSpPr>
          <p:nvPr/>
        </p:nvSpPr>
        <p:spPr>
          <a:xfrm>
            <a:off x="2476500" y="5661248"/>
            <a:ext cx="3204332" cy="762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变成了</a:t>
            </a:r>
            <a:r>
              <a:rPr lang="en-US" altLang="zh-CN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LL</a:t>
            </a:r>
            <a:r>
              <a:rPr lang="zh-CN" altLang="en-US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型</a:t>
            </a:r>
          </a:p>
        </p:txBody>
      </p:sp>
      <p:sp>
        <p:nvSpPr>
          <p:cNvPr id="91" name="Rectangle 2">
            <a:hlinkClick r:id="rId11" action="ppaction://hlinksldjump"/>
          </p:cNvPr>
          <p:cNvSpPr txBox="1">
            <a:spLocks noChangeArrowheads="1"/>
          </p:cNvSpPr>
          <p:nvPr/>
        </p:nvSpPr>
        <p:spPr>
          <a:xfrm>
            <a:off x="7164288" y="5942136"/>
            <a:ext cx="1800895" cy="762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BACK</a:t>
            </a:r>
            <a:endParaRPr lang="zh-CN" altLang="en-US" sz="3600" dirty="0">
              <a:solidFill>
                <a:srgbClr val="CC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228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04636 0.112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" y="562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-0.0408 -0.10672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9" y="-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0408 0.0798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9" y="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4" grpId="0" animBg="1"/>
      <p:bldP spid="54288" grpId="0" animBg="1"/>
      <p:bldP spid="83" grpId="0" animBg="1"/>
      <p:bldP spid="83" grpId="1" animBg="1"/>
      <p:bldP spid="83" grpId="2" animBg="1"/>
      <p:bldP spid="9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14" name="Oval 42"/>
          <p:cNvSpPr>
            <a:spLocks noChangeArrowheads="1"/>
          </p:cNvSpPr>
          <p:nvPr/>
        </p:nvSpPr>
        <p:spPr bwMode="auto">
          <a:xfrm>
            <a:off x="3799114" y="2048442"/>
            <a:ext cx="6858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2800" b="1">
                <a:solidFill>
                  <a:srgbClr val="FF3300"/>
                </a:solidFill>
                <a:latin typeface="Times New Roman" pitchFamily="18" charset="0"/>
              </a:rPr>
              <a:t>A</a:t>
            </a:r>
          </a:p>
        </p:txBody>
      </p:sp>
      <p:sp>
        <p:nvSpPr>
          <p:cNvPr id="54317" name="Rectangle 45"/>
          <p:cNvSpPr>
            <a:spLocks noChangeArrowheads="1"/>
          </p:cNvSpPr>
          <p:nvPr/>
        </p:nvSpPr>
        <p:spPr bwMode="auto">
          <a:xfrm>
            <a:off x="2656114" y="2734242"/>
            <a:ext cx="609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2800" b="1">
                <a:latin typeface="Times New Roman" pitchFamily="18" charset="0"/>
              </a:rPr>
              <a:t>A</a:t>
            </a:r>
            <a:r>
              <a:rPr kumimoji="1" lang="en-US" altLang="zh-CN" sz="2800" b="1" baseline="-25000">
                <a:latin typeface="Times New Roman" pitchFamily="18" charset="0"/>
              </a:rPr>
              <a:t>L</a:t>
            </a:r>
          </a:p>
        </p:txBody>
      </p:sp>
      <p:sp>
        <p:nvSpPr>
          <p:cNvPr id="54319" name="Line 47"/>
          <p:cNvSpPr>
            <a:spLocks noChangeShapeType="1"/>
          </p:cNvSpPr>
          <p:nvPr/>
        </p:nvSpPr>
        <p:spPr bwMode="auto">
          <a:xfrm flipH="1">
            <a:off x="3113314" y="2429442"/>
            <a:ext cx="7620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320" name="Line 48"/>
          <p:cNvSpPr>
            <a:spLocks noChangeShapeType="1"/>
          </p:cNvSpPr>
          <p:nvPr/>
        </p:nvSpPr>
        <p:spPr bwMode="auto">
          <a:xfrm>
            <a:off x="4408714" y="2429442"/>
            <a:ext cx="2286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324" name="Line 52"/>
          <p:cNvSpPr>
            <a:spLocks noChangeShapeType="1"/>
          </p:cNvSpPr>
          <p:nvPr/>
        </p:nvSpPr>
        <p:spPr bwMode="auto">
          <a:xfrm>
            <a:off x="4408714" y="3420042"/>
            <a:ext cx="1524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327" name="Line 55"/>
          <p:cNvSpPr>
            <a:spLocks noChangeShapeType="1"/>
          </p:cNvSpPr>
          <p:nvPr/>
        </p:nvSpPr>
        <p:spPr bwMode="auto">
          <a:xfrm flipH="1">
            <a:off x="4332514" y="2962842"/>
            <a:ext cx="15240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408714" y="2585017"/>
            <a:ext cx="1295400" cy="1901825"/>
            <a:chOff x="4408714" y="2585017"/>
            <a:chExt cx="1295400" cy="1901825"/>
          </a:xfrm>
        </p:grpSpPr>
        <p:sp>
          <p:nvSpPr>
            <p:cNvPr id="54315" name="Oval 43"/>
            <p:cNvSpPr>
              <a:spLocks noChangeArrowheads="1"/>
            </p:cNvSpPr>
            <p:nvPr/>
          </p:nvSpPr>
          <p:spPr bwMode="auto">
            <a:xfrm>
              <a:off x="4408714" y="2585017"/>
              <a:ext cx="685800" cy="4540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54322" name="Rectangle 50"/>
            <p:cNvSpPr>
              <a:spLocks noChangeArrowheads="1"/>
            </p:cNvSpPr>
            <p:nvPr/>
          </p:nvSpPr>
          <p:spPr bwMode="auto">
            <a:xfrm>
              <a:off x="5094514" y="3191442"/>
              <a:ext cx="6096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B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4328" name="Line 56"/>
            <p:cNvSpPr>
              <a:spLocks noChangeShapeType="1"/>
            </p:cNvSpPr>
            <p:nvPr/>
          </p:nvSpPr>
          <p:spPr bwMode="auto">
            <a:xfrm>
              <a:off x="5004048" y="2962842"/>
              <a:ext cx="319066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94314" y="3039042"/>
            <a:ext cx="990600" cy="1752600"/>
            <a:chOff x="3494314" y="3039042"/>
            <a:chExt cx="990600" cy="1752600"/>
          </a:xfrm>
        </p:grpSpPr>
        <p:sp>
          <p:nvSpPr>
            <p:cNvPr id="54316" name="Rectangle 44"/>
            <p:cNvSpPr>
              <a:spLocks noChangeArrowheads="1"/>
            </p:cNvSpPr>
            <p:nvPr/>
          </p:nvSpPr>
          <p:spPr bwMode="auto">
            <a:xfrm>
              <a:off x="3494314" y="3648642"/>
              <a:ext cx="5334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C</a:t>
              </a:r>
              <a:r>
                <a:rPr kumimoji="1" lang="en-US" altLang="zh-CN" sz="2800" b="1" baseline="-2500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54321" name="Oval 49"/>
            <p:cNvSpPr>
              <a:spLocks noChangeArrowheads="1"/>
            </p:cNvSpPr>
            <p:nvPr/>
          </p:nvSpPr>
          <p:spPr bwMode="auto">
            <a:xfrm>
              <a:off x="3799114" y="3039042"/>
              <a:ext cx="685800" cy="4746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solidFill>
                    <a:srgbClr val="0066CC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54323" name="Line 51"/>
            <p:cNvSpPr>
              <a:spLocks noChangeShapeType="1"/>
            </p:cNvSpPr>
            <p:nvPr/>
          </p:nvSpPr>
          <p:spPr bwMode="auto">
            <a:xfrm flipH="1">
              <a:off x="3646714" y="3420042"/>
              <a:ext cx="22860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29" name="Rectangle 57"/>
            <p:cNvSpPr>
              <a:spLocks noChangeArrowheads="1"/>
            </p:cNvSpPr>
            <p:nvPr/>
          </p:nvSpPr>
          <p:spPr bwMode="auto">
            <a:xfrm>
              <a:off x="3494314" y="4486842"/>
              <a:ext cx="533400" cy="3048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400" b="1">
                  <a:latin typeface="Times New Roman" pitchFamily="18" charset="0"/>
                </a:rPr>
                <a:t>X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56314" y="3648642"/>
            <a:ext cx="533400" cy="1143000"/>
            <a:chOff x="4256314" y="3648642"/>
            <a:chExt cx="533400" cy="1143000"/>
          </a:xfrm>
        </p:grpSpPr>
        <p:sp>
          <p:nvSpPr>
            <p:cNvPr id="54318" name="Rectangle 46"/>
            <p:cNvSpPr>
              <a:spLocks noChangeArrowheads="1"/>
            </p:cNvSpPr>
            <p:nvPr/>
          </p:nvSpPr>
          <p:spPr bwMode="auto">
            <a:xfrm>
              <a:off x="4256314" y="3648642"/>
              <a:ext cx="5334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800" b="1">
                  <a:latin typeface="Times New Roman" pitchFamily="18" charset="0"/>
                </a:rPr>
                <a:t>C</a:t>
              </a:r>
              <a:r>
                <a:rPr kumimoji="1" lang="en-US" altLang="zh-CN" sz="2800" b="1" baseline="-250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4330" name="Rectangle 58"/>
            <p:cNvSpPr>
              <a:spLocks noChangeArrowheads="1"/>
            </p:cNvSpPr>
            <p:nvPr/>
          </p:nvSpPr>
          <p:spPr bwMode="auto">
            <a:xfrm>
              <a:off x="4256314" y="4486842"/>
              <a:ext cx="533400" cy="304800"/>
            </a:xfrm>
            <a:prstGeom prst="rect">
              <a:avLst/>
            </a:prstGeom>
            <a:solidFill>
              <a:srgbClr val="00CC99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2400" b="1">
                  <a:solidFill>
                    <a:srgbClr val="FF6600"/>
                  </a:solidFill>
                  <a:latin typeface="Times New Roman" pitchFamily="18" charset="0"/>
                </a:rPr>
                <a:t>X</a:t>
              </a:r>
            </a:p>
          </p:txBody>
        </p:sp>
      </p:grpSp>
      <p:sp>
        <p:nvSpPr>
          <p:cNvPr id="80" name="Rectangle 2"/>
          <p:cNvSpPr txBox="1">
            <a:spLocks noChangeArrowheads="1"/>
          </p:cNvSpPr>
          <p:nvPr/>
        </p:nvSpPr>
        <p:spPr>
          <a:xfrm>
            <a:off x="3404852" y="188640"/>
            <a:ext cx="1800895" cy="762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RL</a:t>
            </a:r>
            <a:r>
              <a:rPr lang="zh-CN" altLang="en-US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型</a:t>
            </a:r>
          </a:p>
        </p:txBody>
      </p:sp>
      <p:pic>
        <p:nvPicPr>
          <p:cNvPr id="83" name="图片 8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418" y="2429442"/>
            <a:ext cx="511392" cy="542131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75469" y="2918891"/>
            <a:ext cx="542490" cy="545101"/>
          </a:xfrm>
          <a:prstGeom prst="rect">
            <a:avLst/>
          </a:prstGeom>
        </p:spPr>
      </p:pic>
      <p:sp>
        <p:nvSpPr>
          <p:cNvPr id="85" name="上弧形箭头 84"/>
          <p:cNvSpPr/>
          <p:nvPr/>
        </p:nvSpPr>
        <p:spPr>
          <a:xfrm rot="19956323">
            <a:off x="3905917" y="2495021"/>
            <a:ext cx="489992" cy="478442"/>
          </a:xfrm>
          <a:prstGeom prst="curved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墨迹 3"/>
              <p14:cNvContentPartPr/>
              <p14:nvPr/>
            </p14:nvContentPartPr>
            <p14:xfrm>
              <a:off x="4974120" y="2973600"/>
              <a:ext cx="178920" cy="518400"/>
            </p14:xfrm>
          </p:contentPart>
        </mc:Choice>
        <mc:Fallback xmlns="">
          <p:pic>
            <p:nvPicPr>
              <p:cNvPr id="4" name="墨迹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64760" y="2964240"/>
                <a:ext cx="197640" cy="53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墨迹 5"/>
              <p14:cNvContentPartPr/>
              <p14:nvPr/>
            </p14:nvContentPartPr>
            <p14:xfrm>
              <a:off x="4965120" y="3955680"/>
              <a:ext cx="187920" cy="286200"/>
            </p14:xfrm>
          </p:contentPart>
        </mc:Choice>
        <mc:Fallback xmlns="">
          <p:pic>
            <p:nvPicPr>
              <p:cNvPr id="6" name="墨迹 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55760" y="3946320"/>
                <a:ext cx="206640" cy="304920"/>
              </a:xfrm>
              <a:prstGeom prst="rect">
                <a:avLst/>
              </a:prstGeom>
            </p:spPr>
          </p:pic>
        </mc:Fallback>
      </mc:AlternateContent>
      <p:sp>
        <p:nvSpPr>
          <p:cNvPr id="89" name="Rectangle 2"/>
          <p:cNvSpPr txBox="1">
            <a:spLocks noChangeArrowheads="1"/>
          </p:cNvSpPr>
          <p:nvPr/>
        </p:nvSpPr>
        <p:spPr>
          <a:xfrm>
            <a:off x="2476500" y="5661248"/>
            <a:ext cx="3204332" cy="762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变成了</a:t>
            </a:r>
            <a:r>
              <a:rPr lang="en-US" altLang="zh-CN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RR</a:t>
            </a:r>
            <a:r>
              <a:rPr lang="zh-CN" altLang="en-US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型</a:t>
            </a:r>
          </a:p>
        </p:txBody>
      </p:sp>
      <p:sp>
        <p:nvSpPr>
          <p:cNvPr id="90" name="Rectangle 2">
            <a:hlinkClick r:id="rId11" action="ppaction://hlinksldjump"/>
          </p:cNvPr>
          <p:cNvSpPr txBox="1">
            <a:spLocks noChangeArrowheads="1"/>
          </p:cNvSpPr>
          <p:nvPr/>
        </p:nvSpPr>
        <p:spPr>
          <a:xfrm>
            <a:off x="7164288" y="5942136"/>
            <a:ext cx="1800895" cy="762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rgbClr val="CC0066"/>
                </a:solidFill>
                <a:latin typeface="Times New Roman" pitchFamily="18" charset="0"/>
                <a:ea typeface="楷体_GB2312" pitchFamily="49" charset="-122"/>
              </a:rPr>
              <a:t>BACK</a:t>
            </a:r>
            <a:endParaRPr lang="zh-CN" altLang="en-US" sz="3600" dirty="0">
              <a:solidFill>
                <a:srgbClr val="CC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749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7.40741E-7 L 0.04948 0.1314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5" y="657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0.06372 -0.0708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7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0.0368 0.0842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0" y="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24" grpId="0" animBg="1"/>
      <p:bldP spid="54327" grpId="0" animBg="1"/>
      <p:bldP spid="85" grpId="0" animBg="1"/>
      <p:bldP spid="85" grpId="1" animBg="1"/>
      <p:bldP spid="85" grpId="2" animBg="1"/>
      <p:bldP spid="89" grpId="0"/>
    </p:bldLst>
  </p:timing>
</p:sld>
</file>

<file path=ppt/theme/theme1.xml><?xml version="1.0" encoding="utf-8"?>
<a:theme xmlns:a="http://schemas.openxmlformats.org/drawingml/2006/main" name="Network">
  <a:themeElements>
    <a:clrScheme name="Network 9">
      <a:dk1>
        <a:srgbClr val="000000"/>
      </a:dk1>
      <a:lt1>
        <a:srgbClr val="FFFFFF"/>
      </a:lt1>
      <a:dk2>
        <a:srgbClr val="7C1302"/>
      </a:dk2>
      <a:lt2>
        <a:srgbClr val="CC9900"/>
      </a:lt2>
      <a:accent1>
        <a:srgbClr val="CC9900"/>
      </a:accent1>
      <a:accent2>
        <a:srgbClr val="CC3300"/>
      </a:accent2>
      <a:accent3>
        <a:srgbClr val="FFFFFF"/>
      </a:accent3>
      <a:accent4>
        <a:srgbClr val="000000"/>
      </a:accent4>
      <a:accent5>
        <a:srgbClr val="E2CAAA"/>
      </a:accent5>
      <a:accent6>
        <a:srgbClr val="B92D00"/>
      </a:accent6>
      <a:hlink>
        <a:srgbClr val="808080"/>
      </a:hlink>
      <a:folHlink>
        <a:srgbClr val="CCCC66"/>
      </a:folHlink>
    </a:clrScheme>
    <a:fontScheme name="Network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3099</TotalTime>
  <Words>3800</Words>
  <Application>Microsoft Office PowerPoint</Application>
  <PresentationFormat>全屏显示(4:3)</PresentationFormat>
  <Paragraphs>940</Paragraphs>
  <Slides>56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72" baseType="lpstr">
      <vt:lpstr>Monotype Sorts</vt:lpstr>
      <vt:lpstr>仿宋</vt:lpstr>
      <vt:lpstr>仿宋_GB2312</vt:lpstr>
      <vt:lpstr>黑体</vt:lpstr>
      <vt:lpstr>华文隶书</vt:lpstr>
      <vt:lpstr>楷体_GB2312</vt:lpstr>
      <vt:lpstr>隶书</vt:lpstr>
      <vt:lpstr>宋体</vt:lpstr>
      <vt:lpstr>幼圆</vt:lpstr>
      <vt:lpstr>Arial</vt:lpstr>
      <vt:lpstr>Calibri</vt:lpstr>
      <vt:lpstr>Symbol</vt:lpstr>
      <vt:lpstr>Tahoma</vt:lpstr>
      <vt:lpstr>Times New Roman</vt:lpstr>
      <vt:lpstr>Wingdings</vt:lpstr>
      <vt:lpstr>Network</vt:lpstr>
      <vt:lpstr>二叉排序树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5. 二叉排序树的查找分析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平衡二叉树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BJDL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3.3 栈和递归</dc:title>
  <dc:creator>石敏</dc:creator>
  <cp:lastModifiedBy>Sky123.Org</cp:lastModifiedBy>
  <cp:revision>72</cp:revision>
  <dcterms:created xsi:type="dcterms:W3CDTF">2007-03-21T13:26:33Z</dcterms:created>
  <dcterms:modified xsi:type="dcterms:W3CDTF">2022-08-02T12:05:17Z</dcterms:modified>
</cp:coreProperties>
</file>